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Archivo Black"/>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A5766D-3A7F-4CE5-B217-DA7C946878F3}">
  <a:tblStyle styleId="{95A5766D-3A7F-4CE5-B217-DA7C946878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ArchivoBlack-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845b2f4da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845b2f4da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845b2f4da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845b2f4da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845b2f4da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845b2f4da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85401e2e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85401e2e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85401e2e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85401e2e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85401e2e6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85401e2e6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85401e2e6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85401e2e6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845b2f4da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845b2f4da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845b2f4da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845b2f4da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845b2f4da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845b2f4da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845b2f4d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845b2f4d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845b2f4da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845b2f4da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96cb57df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96cb57df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96cb57df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96cb57df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96cb57df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96cb57df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96cb57df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96cb57df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96cb57df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96cb57df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845b2f4da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845b2f4da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845b2f4da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845b2f4da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86ba2964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86ba2964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845b2f4d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845b2f4d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845b2f4d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845b2f4d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845b2f4da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845b2f4da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845b2f4da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845b2f4da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845b2f4da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845b2f4da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845b2f4da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845b2f4da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Bike Sharing Demand</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Forecasting bike rental demand for the city of Washington D.C.</a:t>
            </a:r>
            <a:endParaRPr/>
          </a:p>
        </p:txBody>
      </p:sp>
      <p:sp>
        <p:nvSpPr>
          <p:cNvPr id="87" name="Google Shape;87;p13"/>
          <p:cNvSpPr txBox="1"/>
          <p:nvPr/>
        </p:nvSpPr>
        <p:spPr>
          <a:xfrm>
            <a:off x="598100" y="4457850"/>
            <a:ext cx="71940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By : Enrique Castillo, Erika Estrada, Walter Carbajal, Vrezh Khalatyan</a:t>
            </a:r>
            <a:endParaRPr sz="18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Pre-Examination of Data</a:t>
            </a:r>
            <a:endParaRPr/>
          </a:p>
        </p:txBody>
      </p:sp>
      <p:pic>
        <p:nvPicPr>
          <p:cNvPr id="170" name="Google Shape;170;p22"/>
          <p:cNvPicPr preferRelativeResize="0"/>
          <p:nvPr/>
        </p:nvPicPr>
        <p:blipFill>
          <a:blip r:embed="rId3">
            <a:alphaModFix/>
          </a:blip>
          <a:stretch>
            <a:fillRect/>
          </a:stretch>
        </p:blipFill>
        <p:spPr>
          <a:xfrm>
            <a:off x="409575" y="932075"/>
            <a:ext cx="3877611" cy="3820900"/>
          </a:xfrm>
          <a:prstGeom prst="rect">
            <a:avLst/>
          </a:prstGeom>
          <a:noFill/>
          <a:ln>
            <a:noFill/>
          </a:ln>
        </p:spPr>
      </p:pic>
      <p:sp>
        <p:nvSpPr>
          <p:cNvPr id="171" name="Google Shape;171;p22"/>
          <p:cNvSpPr txBox="1"/>
          <p:nvPr/>
        </p:nvSpPr>
        <p:spPr>
          <a:xfrm>
            <a:off x="5741450" y="2705100"/>
            <a:ext cx="24003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Most bicycles used at 5PM</a:t>
            </a:r>
            <a:endParaRPr>
              <a:solidFill>
                <a:schemeClr val="dk1"/>
              </a:solidFill>
              <a:latin typeface="Roboto"/>
              <a:ea typeface="Roboto"/>
              <a:cs typeface="Roboto"/>
              <a:sym typeface="Roboto"/>
            </a:endParaRPr>
          </a:p>
        </p:txBody>
      </p:sp>
      <p:cxnSp>
        <p:nvCxnSpPr>
          <p:cNvPr id="172" name="Google Shape;172;p22"/>
          <p:cNvCxnSpPr/>
          <p:nvPr/>
        </p:nvCxnSpPr>
        <p:spPr>
          <a:xfrm rot="10800000">
            <a:off x="3979400" y="2095200"/>
            <a:ext cx="1857300" cy="724200"/>
          </a:xfrm>
          <a:prstGeom prst="straightConnector1">
            <a:avLst/>
          </a:prstGeom>
          <a:noFill/>
          <a:ln cap="flat" cmpd="sng" w="19050">
            <a:solidFill>
              <a:schemeClr val="dk1"/>
            </a:solidFill>
            <a:prstDash val="solid"/>
            <a:round/>
            <a:headEnd len="med" w="med" type="none"/>
            <a:tailEnd len="med" w="med" type="triangle"/>
          </a:ln>
        </p:spPr>
      </p:cxnSp>
      <p:sp>
        <p:nvSpPr>
          <p:cNvPr id="173" name="Google Shape;173;p22"/>
          <p:cNvSpPr txBox="1"/>
          <p:nvPr/>
        </p:nvSpPr>
        <p:spPr>
          <a:xfrm>
            <a:off x="5741450" y="3330050"/>
            <a:ext cx="24780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Least bicycles  used at 4AM</a:t>
            </a:r>
            <a:endParaRPr>
              <a:solidFill>
                <a:schemeClr val="accent2"/>
              </a:solidFill>
              <a:latin typeface="Roboto"/>
              <a:ea typeface="Roboto"/>
              <a:cs typeface="Roboto"/>
              <a:sym typeface="Roboto"/>
            </a:endParaRPr>
          </a:p>
        </p:txBody>
      </p:sp>
      <p:cxnSp>
        <p:nvCxnSpPr>
          <p:cNvPr id="174" name="Google Shape;174;p22"/>
          <p:cNvCxnSpPr>
            <a:stCxn id="173" idx="1"/>
          </p:cNvCxnSpPr>
          <p:nvPr/>
        </p:nvCxnSpPr>
        <p:spPr>
          <a:xfrm flipH="1">
            <a:off x="1367150" y="3475250"/>
            <a:ext cx="4374300" cy="230700"/>
          </a:xfrm>
          <a:prstGeom prst="straightConnector1">
            <a:avLst/>
          </a:prstGeom>
          <a:noFill/>
          <a:ln cap="flat" cmpd="sng" w="19050">
            <a:solidFill>
              <a:schemeClr val="accent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200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Pre-Examination of Data</a:t>
            </a:r>
            <a:endParaRPr/>
          </a:p>
        </p:txBody>
      </p:sp>
      <p:pic>
        <p:nvPicPr>
          <p:cNvPr id="180" name="Google Shape;180;p23"/>
          <p:cNvPicPr preferRelativeResize="0"/>
          <p:nvPr/>
        </p:nvPicPr>
        <p:blipFill>
          <a:blip r:embed="rId3">
            <a:alphaModFix/>
          </a:blip>
          <a:stretch>
            <a:fillRect/>
          </a:stretch>
        </p:blipFill>
        <p:spPr>
          <a:xfrm>
            <a:off x="76200" y="865400"/>
            <a:ext cx="8839200" cy="2867631"/>
          </a:xfrm>
          <a:prstGeom prst="rect">
            <a:avLst/>
          </a:prstGeom>
          <a:noFill/>
          <a:ln>
            <a:noFill/>
          </a:ln>
        </p:spPr>
      </p:pic>
      <p:cxnSp>
        <p:nvCxnSpPr>
          <p:cNvPr id="181" name="Google Shape;181;p23"/>
          <p:cNvCxnSpPr/>
          <p:nvPr/>
        </p:nvCxnSpPr>
        <p:spPr>
          <a:xfrm flipH="1" rot="10800000">
            <a:off x="4565950" y="3314000"/>
            <a:ext cx="413700" cy="624300"/>
          </a:xfrm>
          <a:prstGeom prst="straightConnector1">
            <a:avLst/>
          </a:prstGeom>
          <a:noFill/>
          <a:ln cap="flat" cmpd="sng" w="9525">
            <a:solidFill>
              <a:schemeClr val="dk1"/>
            </a:solidFill>
            <a:prstDash val="solid"/>
            <a:round/>
            <a:headEnd len="med" w="med" type="none"/>
            <a:tailEnd len="med" w="med" type="triangle"/>
          </a:ln>
        </p:spPr>
      </p:cxnSp>
      <p:sp>
        <p:nvSpPr>
          <p:cNvPr id="182" name="Google Shape;182;p23"/>
          <p:cNvSpPr txBox="1"/>
          <p:nvPr/>
        </p:nvSpPr>
        <p:spPr>
          <a:xfrm>
            <a:off x="3144450" y="3904900"/>
            <a:ext cx="28707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common number of bicycles used throughout the season</a:t>
            </a:r>
            <a:endParaRPr>
              <a:solidFill>
                <a:schemeClr val="dk1"/>
              </a:solidFill>
            </a:endParaRPr>
          </a:p>
        </p:txBody>
      </p:sp>
      <p:cxnSp>
        <p:nvCxnSpPr>
          <p:cNvPr id="183" name="Google Shape;183;p23"/>
          <p:cNvCxnSpPr/>
          <p:nvPr/>
        </p:nvCxnSpPr>
        <p:spPr>
          <a:xfrm flipH="1">
            <a:off x="2162025" y="1261175"/>
            <a:ext cx="1420500" cy="359100"/>
          </a:xfrm>
          <a:prstGeom prst="straightConnector1">
            <a:avLst/>
          </a:prstGeom>
          <a:noFill/>
          <a:ln cap="flat" cmpd="sng" w="9525">
            <a:solidFill>
              <a:schemeClr val="dk1"/>
            </a:solidFill>
            <a:prstDash val="solid"/>
            <a:round/>
            <a:headEnd len="med" w="med" type="none"/>
            <a:tailEnd len="med" w="med" type="triangle"/>
          </a:ln>
        </p:spPr>
      </p:cxnSp>
      <p:sp>
        <p:nvSpPr>
          <p:cNvPr id="184" name="Google Shape;184;p23"/>
          <p:cNvSpPr txBox="1"/>
          <p:nvPr/>
        </p:nvSpPr>
        <p:spPr>
          <a:xfrm>
            <a:off x="3402600" y="1007300"/>
            <a:ext cx="2286900" cy="52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largest value in the set</a:t>
            </a:r>
            <a:endParaRPr>
              <a:solidFill>
                <a:schemeClr val="dk1"/>
              </a:solidFill>
            </a:endParaRPr>
          </a:p>
        </p:txBody>
      </p:sp>
      <p:cxnSp>
        <p:nvCxnSpPr>
          <p:cNvPr id="185" name="Google Shape;185;p23"/>
          <p:cNvCxnSpPr/>
          <p:nvPr/>
        </p:nvCxnSpPr>
        <p:spPr>
          <a:xfrm rot="10800000">
            <a:off x="3863375" y="2057300"/>
            <a:ext cx="257700" cy="7800"/>
          </a:xfrm>
          <a:prstGeom prst="straightConnector1">
            <a:avLst/>
          </a:prstGeom>
          <a:noFill/>
          <a:ln cap="flat" cmpd="sng" w="9525">
            <a:solidFill>
              <a:schemeClr val="dk1"/>
            </a:solidFill>
            <a:prstDash val="solid"/>
            <a:round/>
            <a:headEnd len="med" w="med" type="none"/>
            <a:tailEnd len="med" w="med" type="triangle"/>
          </a:ln>
        </p:spPr>
      </p:cxnSp>
      <p:sp>
        <p:nvSpPr>
          <p:cNvPr id="186" name="Google Shape;186;p23"/>
          <p:cNvSpPr txBox="1"/>
          <p:nvPr/>
        </p:nvSpPr>
        <p:spPr>
          <a:xfrm>
            <a:off x="4025150" y="1844300"/>
            <a:ext cx="871500" cy="52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outliers</a:t>
            </a:r>
            <a:endParaRPr>
              <a:solidFill>
                <a:schemeClr val="dk1"/>
              </a:solidFill>
            </a:endParaRPr>
          </a:p>
        </p:txBody>
      </p:sp>
      <p:cxnSp>
        <p:nvCxnSpPr>
          <p:cNvPr id="187" name="Google Shape;187;p23"/>
          <p:cNvCxnSpPr/>
          <p:nvPr/>
        </p:nvCxnSpPr>
        <p:spPr>
          <a:xfrm rot="10800000">
            <a:off x="1865275" y="3407650"/>
            <a:ext cx="257700" cy="6165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23"/>
          <p:cNvSpPr txBox="1"/>
          <p:nvPr/>
        </p:nvSpPr>
        <p:spPr>
          <a:xfrm>
            <a:off x="1484825" y="3951650"/>
            <a:ext cx="1381500" cy="52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smallest value in the set</a:t>
            </a:r>
            <a:endParaRPr>
              <a:solidFill>
                <a:schemeClr val="dk1"/>
              </a:solidFill>
            </a:endParaRPr>
          </a:p>
        </p:txBody>
      </p:sp>
      <p:cxnSp>
        <p:nvCxnSpPr>
          <p:cNvPr id="189" name="Google Shape;189;p23"/>
          <p:cNvCxnSpPr/>
          <p:nvPr/>
        </p:nvCxnSpPr>
        <p:spPr>
          <a:xfrm>
            <a:off x="7024525" y="2197775"/>
            <a:ext cx="109200" cy="702600"/>
          </a:xfrm>
          <a:prstGeom prst="straightConnector1">
            <a:avLst/>
          </a:prstGeom>
          <a:noFill/>
          <a:ln cap="flat" cmpd="sng" w="9525">
            <a:solidFill>
              <a:schemeClr val="dk1"/>
            </a:solidFill>
            <a:prstDash val="solid"/>
            <a:round/>
            <a:headEnd len="med" w="med" type="none"/>
            <a:tailEnd len="med" w="med" type="triangle"/>
          </a:ln>
        </p:spPr>
      </p:cxnSp>
      <p:sp>
        <p:nvSpPr>
          <p:cNvPr id="190" name="Google Shape;190;p23"/>
          <p:cNvSpPr txBox="1"/>
          <p:nvPr/>
        </p:nvSpPr>
        <p:spPr>
          <a:xfrm>
            <a:off x="6513525" y="1825775"/>
            <a:ext cx="965400" cy="52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mean</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284550" y="2180550"/>
            <a:ext cx="4045200" cy="78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ML Algorithms</a:t>
            </a:r>
            <a:endParaRPr/>
          </a:p>
        </p:txBody>
      </p:sp>
      <p:sp>
        <p:nvSpPr>
          <p:cNvPr id="196" name="Google Shape;196;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Linear Regression</a:t>
            </a:r>
            <a:endParaRPr/>
          </a:p>
          <a:p>
            <a:pPr indent="-342900" lvl="0" marL="457200" rtl="0" algn="l">
              <a:spcBef>
                <a:spcPts val="0"/>
              </a:spcBef>
              <a:spcAft>
                <a:spcPts val="0"/>
              </a:spcAft>
              <a:buSzPts val="1800"/>
              <a:buChar char="-"/>
            </a:pPr>
            <a:r>
              <a:rPr lang="en"/>
              <a:t>K-Neighbors Regressor</a:t>
            </a:r>
            <a:endParaRPr/>
          </a:p>
          <a:p>
            <a:pPr indent="-342900" lvl="0" marL="457200" rtl="0" algn="l">
              <a:spcBef>
                <a:spcPts val="0"/>
              </a:spcBef>
              <a:spcAft>
                <a:spcPts val="0"/>
              </a:spcAft>
              <a:buSzPts val="1800"/>
              <a:buChar char="-"/>
            </a:pPr>
            <a:r>
              <a:rPr lang="en"/>
              <a:t>Decision Tree Classifier</a:t>
            </a:r>
            <a:endParaRPr/>
          </a:p>
          <a:p>
            <a:pPr indent="-342900" lvl="0" marL="457200" rtl="0" algn="l">
              <a:spcBef>
                <a:spcPts val="0"/>
              </a:spcBef>
              <a:spcAft>
                <a:spcPts val="0"/>
              </a:spcAft>
              <a:buSzPts val="1800"/>
              <a:buChar char="-"/>
            </a:pPr>
            <a:r>
              <a:rPr lang="en"/>
              <a:t>Decision Tree Regressor</a:t>
            </a:r>
            <a:endParaRPr/>
          </a:p>
          <a:p>
            <a:pPr indent="-342900" lvl="0" marL="457200" rtl="0" algn="l">
              <a:spcBef>
                <a:spcPts val="0"/>
              </a:spcBef>
              <a:spcAft>
                <a:spcPts val="0"/>
              </a:spcAft>
              <a:buSzPts val="1800"/>
              <a:buChar char="-"/>
            </a:pPr>
            <a:r>
              <a:rPr lang="en"/>
              <a:t>Random Forest Classifier</a:t>
            </a:r>
            <a:endParaRPr/>
          </a:p>
          <a:p>
            <a:pPr indent="-342900" lvl="0" marL="457200" rtl="0" algn="l">
              <a:spcBef>
                <a:spcPts val="0"/>
              </a:spcBef>
              <a:spcAft>
                <a:spcPts val="0"/>
              </a:spcAft>
              <a:buSzPts val="1800"/>
              <a:buChar char="-"/>
            </a:pPr>
            <a:r>
              <a:rPr lang="en"/>
              <a:t>Random Forest Regressor</a:t>
            </a:r>
            <a:endParaRPr/>
          </a:p>
          <a:p>
            <a:pPr indent="-342900" lvl="0" marL="457200" rtl="0" algn="l">
              <a:spcBef>
                <a:spcPts val="0"/>
              </a:spcBef>
              <a:spcAft>
                <a:spcPts val="0"/>
              </a:spcAft>
              <a:buSzPts val="1800"/>
              <a:buChar char="-"/>
            </a:pPr>
            <a:r>
              <a:rPr lang="en"/>
              <a:t>AdaBoost</a:t>
            </a:r>
            <a:endParaRPr/>
          </a:p>
          <a:p>
            <a:pPr indent="-342900" lvl="0" marL="457200" rtl="0" algn="l">
              <a:spcBef>
                <a:spcPts val="0"/>
              </a:spcBef>
              <a:spcAft>
                <a:spcPts val="0"/>
              </a:spcAft>
              <a:buSzPts val="1800"/>
              <a:buChar char="-"/>
            </a:pPr>
            <a:r>
              <a:rPr lang="en"/>
              <a:t>REF (Recursive Feature Selection)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Decision Tree Classifier</a:t>
            </a:r>
            <a:endParaRPr/>
          </a:p>
          <a:p>
            <a:pPr indent="0" lvl="0" marL="0" rtl="0" algn="l">
              <a:spcBef>
                <a:spcPts val="0"/>
              </a:spcBef>
              <a:spcAft>
                <a:spcPts val="0"/>
              </a:spcAft>
              <a:buNone/>
            </a:pPr>
            <a:r>
              <a:t/>
            </a:r>
            <a:endParaRPr/>
          </a:p>
        </p:txBody>
      </p:sp>
      <p:sp>
        <p:nvSpPr>
          <p:cNvPr id="202" name="Google Shape;202;p25"/>
          <p:cNvSpPr txBox="1"/>
          <p:nvPr>
            <p:ph idx="1" type="body"/>
          </p:nvPr>
        </p:nvSpPr>
        <p:spPr>
          <a:xfrm>
            <a:off x="311700" y="1229875"/>
            <a:ext cx="41484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This classic algorithm is the first stop when analyzing data, although it is not best suited for all types of data as we should soon find out.</a:t>
            </a:r>
            <a:endParaRPr>
              <a:solidFill>
                <a:schemeClr val="accent5"/>
              </a:solidFill>
            </a:endParaRPr>
          </a:p>
          <a:p>
            <a:pPr indent="0" lvl="0" marL="0" rtl="0" algn="l">
              <a:spcBef>
                <a:spcPts val="1600"/>
              </a:spcBef>
              <a:spcAft>
                <a:spcPts val="0"/>
              </a:spcAft>
              <a:buNone/>
            </a:pPr>
            <a:r>
              <a:rPr lang="en">
                <a:solidFill>
                  <a:schemeClr val="accent5"/>
                </a:solidFill>
              </a:rPr>
              <a:t>Accuracy Score = 2.2%</a:t>
            </a:r>
            <a:endParaRPr>
              <a:solidFill>
                <a:schemeClr val="accent5"/>
              </a:solidFill>
            </a:endParaRPr>
          </a:p>
          <a:p>
            <a:pPr indent="0" lvl="0" marL="0" rtl="0" algn="l">
              <a:spcBef>
                <a:spcPts val="1600"/>
              </a:spcBef>
              <a:spcAft>
                <a:spcPts val="0"/>
              </a:spcAft>
              <a:buNone/>
            </a:pPr>
            <a:r>
              <a:rPr lang="en">
                <a:solidFill>
                  <a:schemeClr val="accent5"/>
                </a:solidFill>
              </a:rPr>
              <a:t>Cross validation = 2.0%</a:t>
            </a:r>
            <a:endParaRPr>
              <a:solidFill>
                <a:schemeClr val="accent5"/>
              </a:solidFill>
            </a:endParaRPr>
          </a:p>
          <a:p>
            <a:pPr indent="0" lvl="0" marL="0" rtl="0" algn="l">
              <a:spcBef>
                <a:spcPts val="1600"/>
              </a:spcBef>
              <a:spcAft>
                <a:spcPts val="1600"/>
              </a:spcAft>
              <a:buNone/>
            </a:pPr>
            <a:r>
              <a:rPr lang="en">
                <a:solidFill>
                  <a:schemeClr val="accent5"/>
                </a:solidFill>
              </a:rPr>
              <a:t>R2 Score = 0.66</a:t>
            </a:r>
            <a:endParaRPr>
              <a:solidFill>
                <a:schemeClr val="accent5"/>
              </a:solidFill>
            </a:endParaRPr>
          </a:p>
        </p:txBody>
      </p:sp>
      <p:pic>
        <p:nvPicPr>
          <p:cNvPr id="203" name="Google Shape;203;p25"/>
          <p:cNvPicPr preferRelativeResize="0"/>
          <p:nvPr/>
        </p:nvPicPr>
        <p:blipFill>
          <a:blip r:embed="rId3">
            <a:alphaModFix/>
          </a:blip>
          <a:stretch>
            <a:fillRect/>
          </a:stretch>
        </p:blipFill>
        <p:spPr>
          <a:xfrm>
            <a:off x="7004200" y="1695125"/>
            <a:ext cx="2080625" cy="2257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a:t>
            </a:r>
            <a:endParaRPr/>
          </a:p>
        </p:txBody>
      </p:sp>
      <p:sp>
        <p:nvSpPr>
          <p:cNvPr id="209" name="Google Shape;209;p26"/>
          <p:cNvSpPr txBox="1"/>
          <p:nvPr>
            <p:ph idx="1" type="body"/>
          </p:nvPr>
        </p:nvSpPr>
        <p:spPr>
          <a:xfrm>
            <a:off x="311700" y="1229875"/>
            <a:ext cx="50370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accent5"/>
                </a:solidFill>
              </a:rPr>
              <a:t>Another heavy hitter in the world of ML algorithms, this </a:t>
            </a:r>
            <a:r>
              <a:rPr lang="en">
                <a:solidFill>
                  <a:schemeClr val="accent5"/>
                </a:solidFill>
              </a:rPr>
              <a:t>algorithm</a:t>
            </a:r>
            <a:r>
              <a:rPr lang="en">
                <a:solidFill>
                  <a:schemeClr val="accent5"/>
                </a:solidFill>
              </a:rPr>
              <a:t> has the advantage of being good for both classification and regression problems. However, we let the results speak for themselves.</a:t>
            </a:r>
            <a:endParaRPr>
              <a:solidFill>
                <a:schemeClr val="accent5"/>
              </a:solidFill>
            </a:endParaRPr>
          </a:p>
          <a:p>
            <a:pPr indent="0" lvl="0" marL="0" rtl="0" algn="just">
              <a:spcBef>
                <a:spcPts val="1600"/>
              </a:spcBef>
              <a:spcAft>
                <a:spcPts val="0"/>
              </a:spcAft>
              <a:buNone/>
            </a:pPr>
            <a:r>
              <a:rPr lang="en">
                <a:solidFill>
                  <a:schemeClr val="accent5"/>
                </a:solidFill>
              </a:rPr>
              <a:t>Accuracy Score = 1.9%</a:t>
            </a:r>
            <a:endParaRPr>
              <a:solidFill>
                <a:schemeClr val="accent5"/>
              </a:solidFill>
            </a:endParaRPr>
          </a:p>
          <a:p>
            <a:pPr indent="0" lvl="0" marL="0" rtl="0" algn="just">
              <a:spcBef>
                <a:spcPts val="1600"/>
              </a:spcBef>
              <a:spcAft>
                <a:spcPts val="0"/>
              </a:spcAft>
              <a:buNone/>
            </a:pPr>
            <a:r>
              <a:rPr lang="en">
                <a:solidFill>
                  <a:schemeClr val="accent5"/>
                </a:solidFill>
              </a:rPr>
              <a:t>Cross </a:t>
            </a:r>
            <a:r>
              <a:rPr lang="en">
                <a:solidFill>
                  <a:schemeClr val="accent5"/>
                </a:solidFill>
              </a:rPr>
              <a:t>Validation</a:t>
            </a:r>
            <a:r>
              <a:rPr lang="en">
                <a:solidFill>
                  <a:schemeClr val="accent5"/>
                </a:solidFill>
              </a:rPr>
              <a:t> Score = 2.0%</a:t>
            </a:r>
            <a:endParaRPr>
              <a:solidFill>
                <a:schemeClr val="accent5"/>
              </a:solidFill>
            </a:endParaRPr>
          </a:p>
          <a:p>
            <a:pPr indent="0" lvl="0" marL="0" rtl="0" algn="just">
              <a:spcBef>
                <a:spcPts val="1600"/>
              </a:spcBef>
              <a:spcAft>
                <a:spcPts val="0"/>
              </a:spcAft>
              <a:buNone/>
            </a:pPr>
            <a:r>
              <a:rPr lang="en">
                <a:solidFill>
                  <a:schemeClr val="accent5"/>
                </a:solidFill>
              </a:rPr>
              <a:t>R2 Score = 0.60</a:t>
            </a:r>
            <a:endParaRPr>
              <a:solidFill>
                <a:schemeClr val="accent5"/>
              </a:solidFill>
            </a:endParaRPr>
          </a:p>
          <a:p>
            <a:pPr indent="0" lvl="0" marL="0" rtl="0" algn="just">
              <a:spcBef>
                <a:spcPts val="1600"/>
              </a:spcBef>
              <a:spcAft>
                <a:spcPts val="1600"/>
              </a:spcAft>
              <a:buNone/>
            </a:pPr>
            <a:r>
              <a:t/>
            </a:r>
            <a:endParaRPr>
              <a:solidFill>
                <a:schemeClr val="accent5"/>
              </a:solidFill>
            </a:endParaRPr>
          </a:p>
        </p:txBody>
      </p:sp>
      <p:pic>
        <p:nvPicPr>
          <p:cNvPr id="210" name="Google Shape;210;p26"/>
          <p:cNvPicPr preferRelativeResize="0"/>
          <p:nvPr/>
        </p:nvPicPr>
        <p:blipFill>
          <a:blip r:embed="rId3">
            <a:alphaModFix/>
          </a:blip>
          <a:stretch>
            <a:fillRect/>
          </a:stretch>
        </p:blipFill>
        <p:spPr>
          <a:xfrm>
            <a:off x="7004200" y="1695125"/>
            <a:ext cx="2080625" cy="225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Classifiers</a:t>
            </a:r>
            <a:endParaRPr/>
          </a:p>
        </p:txBody>
      </p:sp>
      <p:sp>
        <p:nvSpPr>
          <p:cNvPr id="216" name="Google Shape;216;p27"/>
          <p:cNvSpPr txBox="1"/>
          <p:nvPr>
            <p:ph idx="1" type="body"/>
          </p:nvPr>
        </p:nvSpPr>
        <p:spPr>
          <a:xfrm>
            <a:off x="311700" y="1234440"/>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5"/>
                </a:solidFill>
              </a:rPr>
              <a:t>After using the previous two classifiers with our dataset, we noticed that the following had little to no improvement or worsened our accuracies:</a:t>
            </a:r>
            <a:endParaRPr>
              <a:solidFill>
                <a:schemeClr val="accent5"/>
              </a:solidFill>
            </a:endParaRPr>
          </a:p>
          <a:p>
            <a:pPr indent="-342900" lvl="0" marL="457200" rtl="0" algn="l">
              <a:lnSpc>
                <a:spcPct val="100000"/>
              </a:lnSpc>
              <a:spcBef>
                <a:spcPts val="0"/>
              </a:spcBef>
              <a:spcAft>
                <a:spcPts val="0"/>
              </a:spcAft>
              <a:buClr>
                <a:schemeClr val="accent5"/>
              </a:buClr>
              <a:buSzPts val="1800"/>
              <a:buChar char="-"/>
            </a:pPr>
            <a:r>
              <a:rPr lang="en">
                <a:solidFill>
                  <a:schemeClr val="accent5"/>
                </a:solidFill>
              </a:rPr>
              <a:t>using </a:t>
            </a:r>
            <a:r>
              <a:rPr i="1" lang="en">
                <a:solidFill>
                  <a:schemeClr val="accent5"/>
                </a:solidFill>
              </a:rPr>
              <a:t>10-Fold Cross Validation</a:t>
            </a:r>
            <a:endParaRPr i="1">
              <a:solidFill>
                <a:schemeClr val="accent5"/>
              </a:solidFill>
            </a:endParaRPr>
          </a:p>
          <a:p>
            <a:pPr indent="-342900" lvl="0" marL="457200" rtl="0" algn="l">
              <a:lnSpc>
                <a:spcPct val="100000"/>
              </a:lnSpc>
              <a:spcBef>
                <a:spcPts val="0"/>
              </a:spcBef>
              <a:spcAft>
                <a:spcPts val="0"/>
              </a:spcAft>
              <a:buClr>
                <a:schemeClr val="accent5"/>
              </a:buClr>
              <a:buSzPts val="1800"/>
              <a:buChar char="-"/>
            </a:pPr>
            <a:r>
              <a:rPr lang="en">
                <a:solidFill>
                  <a:schemeClr val="accent5"/>
                </a:solidFill>
              </a:rPr>
              <a:t>normalizing the dataset</a:t>
            </a:r>
            <a:endParaRPr>
              <a:solidFill>
                <a:schemeClr val="accent5"/>
              </a:solidFill>
            </a:endParaRPr>
          </a:p>
          <a:p>
            <a:pPr indent="-342900" lvl="0" marL="457200" rtl="0" algn="l">
              <a:lnSpc>
                <a:spcPct val="100000"/>
              </a:lnSpc>
              <a:spcBef>
                <a:spcPts val="0"/>
              </a:spcBef>
              <a:spcAft>
                <a:spcPts val="0"/>
              </a:spcAft>
              <a:buClr>
                <a:schemeClr val="accent5"/>
              </a:buClr>
              <a:buSzPts val="1800"/>
              <a:buChar char="-"/>
            </a:pPr>
            <a:r>
              <a:rPr lang="en">
                <a:solidFill>
                  <a:schemeClr val="accent5"/>
                </a:solidFill>
              </a:rPr>
              <a:t>increasing/decreasing random_state</a:t>
            </a:r>
            <a:endParaRPr>
              <a:solidFill>
                <a:schemeClr val="accent5"/>
              </a:solidFill>
            </a:endParaRPr>
          </a:p>
          <a:p>
            <a:pPr indent="-342900" lvl="0" marL="457200" rtl="0" algn="l">
              <a:lnSpc>
                <a:spcPct val="100000"/>
              </a:lnSpc>
              <a:spcBef>
                <a:spcPts val="0"/>
              </a:spcBef>
              <a:spcAft>
                <a:spcPts val="0"/>
              </a:spcAft>
              <a:buClr>
                <a:schemeClr val="accent5"/>
              </a:buClr>
              <a:buSzPts val="1800"/>
              <a:buChar char="-"/>
            </a:pPr>
            <a:r>
              <a:rPr lang="en">
                <a:solidFill>
                  <a:schemeClr val="accent5"/>
                </a:solidFill>
              </a:rPr>
              <a:t>increasing/decreasing n_estimators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Because of this, we can conclude that classifiers are not optimized for our particular dataset. Therefore, we will now try using regressors.</a:t>
            </a:r>
            <a:endParaRPr>
              <a:solidFill>
                <a:schemeClr val="accent5"/>
              </a:solidFill>
            </a:endParaRPr>
          </a:p>
        </p:txBody>
      </p:sp>
      <p:sp>
        <p:nvSpPr>
          <p:cNvPr id="217" name="Google Shape;217;p27"/>
          <p:cNvSpPr txBox="1"/>
          <p:nvPr/>
        </p:nvSpPr>
        <p:spPr>
          <a:xfrm>
            <a:off x="5006925" y="425075"/>
            <a:ext cx="19821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K-Neighbors Regressor</a:t>
            </a:r>
            <a:endParaRPr/>
          </a:p>
        </p:txBody>
      </p:sp>
      <p:sp>
        <p:nvSpPr>
          <p:cNvPr id="223" name="Google Shape;223;p28"/>
          <p:cNvSpPr txBox="1"/>
          <p:nvPr>
            <p:ph idx="1" type="body"/>
          </p:nvPr>
        </p:nvSpPr>
        <p:spPr>
          <a:xfrm>
            <a:off x="311700" y="1229875"/>
            <a:ext cx="54780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5"/>
                </a:solidFill>
              </a:rPr>
              <a:t>This ML algorithm uses feature similarity to predict values of any new data points. KNN in general, it's best used for classification problems but can also be used for regression problems.</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Cross Validation score = 27.4%</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R^2 score = 0.51</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Clr>
                <a:srgbClr val="000000"/>
              </a:buClr>
              <a:buSzPts val="1100"/>
              <a:buFont typeface="Arial"/>
              <a:buNone/>
            </a:pPr>
            <a:r>
              <a:t/>
            </a:r>
            <a:endParaRPr>
              <a:solidFill>
                <a:schemeClr val="accent5"/>
              </a:solidFill>
            </a:endParaRPr>
          </a:p>
        </p:txBody>
      </p:sp>
      <p:pic>
        <p:nvPicPr>
          <p:cNvPr id="224" name="Google Shape;224;p28"/>
          <p:cNvPicPr preferRelativeResize="0"/>
          <p:nvPr/>
        </p:nvPicPr>
        <p:blipFill>
          <a:blip r:embed="rId3">
            <a:alphaModFix/>
          </a:blip>
          <a:stretch>
            <a:fillRect/>
          </a:stretch>
        </p:blipFill>
        <p:spPr>
          <a:xfrm>
            <a:off x="7359925" y="2929225"/>
            <a:ext cx="1398007" cy="98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Regressor</a:t>
            </a:r>
            <a:endParaRPr/>
          </a:p>
        </p:txBody>
      </p:sp>
      <p:pic>
        <p:nvPicPr>
          <p:cNvPr id="230" name="Google Shape;230;p29"/>
          <p:cNvPicPr preferRelativeResize="0"/>
          <p:nvPr/>
        </p:nvPicPr>
        <p:blipFill>
          <a:blip r:embed="rId3">
            <a:alphaModFix/>
          </a:blip>
          <a:stretch>
            <a:fillRect/>
          </a:stretch>
        </p:blipFill>
        <p:spPr>
          <a:xfrm>
            <a:off x="7004200" y="1695125"/>
            <a:ext cx="2080625" cy="2257425"/>
          </a:xfrm>
          <a:prstGeom prst="rect">
            <a:avLst/>
          </a:prstGeom>
          <a:noFill/>
          <a:ln>
            <a:noFill/>
          </a:ln>
        </p:spPr>
      </p:pic>
      <p:sp>
        <p:nvSpPr>
          <p:cNvPr id="231" name="Google Shape;231;p29"/>
          <p:cNvSpPr txBox="1"/>
          <p:nvPr/>
        </p:nvSpPr>
        <p:spPr>
          <a:xfrm>
            <a:off x="363200" y="1215225"/>
            <a:ext cx="5265900" cy="26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Roboto"/>
                <a:ea typeface="Roboto"/>
                <a:cs typeface="Roboto"/>
                <a:sym typeface="Roboto"/>
              </a:rPr>
              <a:t>Modified version of decision tree classifier, best suited for problems where the target </a:t>
            </a:r>
            <a:r>
              <a:rPr lang="en" sz="1800">
                <a:solidFill>
                  <a:schemeClr val="accent5"/>
                </a:solidFill>
                <a:latin typeface="Roboto"/>
                <a:ea typeface="Roboto"/>
                <a:cs typeface="Roboto"/>
                <a:sym typeface="Roboto"/>
              </a:rPr>
              <a:t>consists</a:t>
            </a:r>
            <a:r>
              <a:rPr lang="en" sz="1800">
                <a:solidFill>
                  <a:schemeClr val="accent5"/>
                </a:solidFill>
                <a:latin typeface="Roboto"/>
                <a:ea typeface="Roboto"/>
                <a:cs typeface="Roboto"/>
                <a:sym typeface="Roboto"/>
              </a:rPr>
              <a:t> of </a:t>
            </a:r>
            <a:r>
              <a:rPr lang="en" sz="1800">
                <a:solidFill>
                  <a:schemeClr val="accent5"/>
                </a:solidFill>
                <a:latin typeface="Roboto"/>
                <a:ea typeface="Roboto"/>
                <a:cs typeface="Roboto"/>
                <a:sym typeface="Roboto"/>
              </a:rPr>
              <a:t>continuous</a:t>
            </a:r>
            <a:r>
              <a:rPr lang="en" sz="1800">
                <a:solidFill>
                  <a:schemeClr val="accent5"/>
                </a:solidFill>
                <a:latin typeface="Roboto"/>
                <a:ea typeface="Roboto"/>
                <a:cs typeface="Roboto"/>
                <a:sym typeface="Roboto"/>
              </a:rPr>
              <a:t> values.</a:t>
            </a:r>
            <a:endParaRPr sz="1800">
              <a:solidFill>
                <a:schemeClr val="accent5"/>
              </a:solidFill>
              <a:latin typeface="Roboto"/>
              <a:ea typeface="Roboto"/>
              <a:cs typeface="Roboto"/>
              <a:sym typeface="Roboto"/>
            </a:endParaRPr>
          </a:p>
          <a:p>
            <a:pPr indent="0" lvl="0" marL="0" rtl="0" algn="l">
              <a:spcBef>
                <a:spcPts val="0"/>
              </a:spcBef>
              <a:spcAft>
                <a:spcPts val="0"/>
              </a:spcAft>
              <a:buNone/>
            </a:pPr>
            <a:r>
              <a:t/>
            </a:r>
            <a:endParaRPr sz="1800">
              <a:solidFill>
                <a:schemeClr val="accent5"/>
              </a:solidFill>
              <a:latin typeface="Roboto"/>
              <a:ea typeface="Roboto"/>
              <a:cs typeface="Roboto"/>
              <a:sym typeface="Roboto"/>
            </a:endParaRPr>
          </a:p>
          <a:p>
            <a:pPr indent="0" lvl="0" marL="0" rtl="0" algn="l">
              <a:spcBef>
                <a:spcPts val="0"/>
              </a:spcBef>
              <a:spcAft>
                <a:spcPts val="0"/>
              </a:spcAft>
              <a:buNone/>
            </a:pPr>
            <a:r>
              <a:t/>
            </a:r>
            <a:endParaRPr sz="1800">
              <a:solidFill>
                <a:schemeClr val="accent5"/>
              </a:solidFill>
              <a:latin typeface="Roboto"/>
              <a:ea typeface="Roboto"/>
              <a:cs typeface="Roboto"/>
              <a:sym typeface="Roboto"/>
            </a:endParaRPr>
          </a:p>
          <a:p>
            <a:pPr indent="0" lvl="0" marL="0" rtl="0" algn="l">
              <a:spcBef>
                <a:spcPts val="0"/>
              </a:spcBef>
              <a:spcAft>
                <a:spcPts val="0"/>
              </a:spcAft>
              <a:buNone/>
            </a:pPr>
            <a:r>
              <a:rPr lang="en" sz="1800">
                <a:solidFill>
                  <a:schemeClr val="accent5"/>
                </a:solidFill>
                <a:latin typeface="Roboto"/>
                <a:ea typeface="Roboto"/>
                <a:cs typeface="Roboto"/>
                <a:sym typeface="Roboto"/>
              </a:rPr>
              <a:t>Cross </a:t>
            </a:r>
            <a:r>
              <a:rPr lang="en" sz="1800">
                <a:solidFill>
                  <a:schemeClr val="accent5"/>
                </a:solidFill>
                <a:latin typeface="Roboto"/>
                <a:ea typeface="Roboto"/>
                <a:cs typeface="Roboto"/>
                <a:sym typeface="Roboto"/>
              </a:rPr>
              <a:t>Validation</a:t>
            </a:r>
            <a:r>
              <a:rPr lang="en" sz="1800">
                <a:solidFill>
                  <a:schemeClr val="accent5"/>
                </a:solidFill>
                <a:latin typeface="Roboto"/>
                <a:ea typeface="Roboto"/>
                <a:cs typeface="Roboto"/>
                <a:sym typeface="Roboto"/>
              </a:rPr>
              <a:t> Score = 67%</a:t>
            </a:r>
            <a:endParaRPr sz="1800">
              <a:solidFill>
                <a:schemeClr val="accent5"/>
              </a:solidFill>
              <a:latin typeface="Roboto"/>
              <a:ea typeface="Roboto"/>
              <a:cs typeface="Roboto"/>
              <a:sym typeface="Roboto"/>
            </a:endParaRPr>
          </a:p>
          <a:p>
            <a:pPr indent="0" lvl="0" marL="0" rtl="0" algn="l">
              <a:spcBef>
                <a:spcPts val="0"/>
              </a:spcBef>
              <a:spcAft>
                <a:spcPts val="0"/>
              </a:spcAft>
              <a:buNone/>
            </a:pPr>
            <a:r>
              <a:t/>
            </a:r>
            <a:endParaRPr sz="1800">
              <a:solidFill>
                <a:schemeClr val="accent5"/>
              </a:solidFill>
              <a:latin typeface="Roboto"/>
              <a:ea typeface="Roboto"/>
              <a:cs typeface="Roboto"/>
              <a:sym typeface="Roboto"/>
            </a:endParaRPr>
          </a:p>
          <a:p>
            <a:pPr indent="0" lvl="0" marL="0" rtl="0" algn="l">
              <a:spcBef>
                <a:spcPts val="0"/>
              </a:spcBef>
              <a:spcAft>
                <a:spcPts val="0"/>
              </a:spcAft>
              <a:buNone/>
            </a:pPr>
            <a:r>
              <a:rPr lang="en" sz="1800">
                <a:solidFill>
                  <a:schemeClr val="accent5"/>
                </a:solidFill>
                <a:latin typeface="Roboto"/>
                <a:ea typeface="Roboto"/>
                <a:cs typeface="Roboto"/>
                <a:sym typeface="Roboto"/>
              </a:rPr>
              <a:t>R2 Score =  0.89</a:t>
            </a:r>
            <a:endParaRPr sz="1800">
              <a:solidFill>
                <a:schemeClr val="accent5"/>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Regressor</a:t>
            </a:r>
            <a:endParaRPr/>
          </a:p>
        </p:txBody>
      </p:sp>
      <p:pic>
        <p:nvPicPr>
          <p:cNvPr id="237" name="Google Shape;237;p30"/>
          <p:cNvPicPr preferRelativeResize="0"/>
          <p:nvPr/>
        </p:nvPicPr>
        <p:blipFill>
          <a:blip r:embed="rId3">
            <a:alphaModFix/>
          </a:blip>
          <a:stretch>
            <a:fillRect/>
          </a:stretch>
        </p:blipFill>
        <p:spPr>
          <a:xfrm>
            <a:off x="6853475" y="1666875"/>
            <a:ext cx="2080625" cy="2257425"/>
          </a:xfrm>
          <a:prstGeom prst="rect">
            <a:avLst/>
          </a:prstGeom>
          <a:noFill/>
          <a:ln>
            <a:noFill/>
          </a:ln>
        </p:spPr>
      </p:pic>
      <p:sp>
        <p:nvSpPr>
          <p:cNvPr id="238" name="Google Shape;238;p30"/>
          <p:cNvSpPr txBox="1"/>
          <p:nvPr/>
        </p:nvSpPr>
        <p:spPr>
          <a:xfrm>
            <a:off x="311700" y="1080025"/>
            <a:ext cx="4277400" cy="1283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accent5"/>
                </a:solidFill>
                <a:latin typeface="Roboto"/>
                <a:ea typeface="Roboto"/>
                <a:cs typeface="Roboto"/>
                <a:sym typeface="Roboto"/>
              </a:rPr>
              <a:t>Random</a:t>
            </a:r>
            <a:r>
              <a:rPr lang="en" sz="1800">
                <a:solidFill>
                  <a:schemeClr val="accent5"/>
                </a:solidFill>
                <a:latin typeface="Roboto"/>
                <a:ea typeface="Roboto"/>
                <a:cs typeface="Roboto"/>
                <a:sym typeface="Roboto"/>
              </a:rPr>
              <a:t> forest </a:t>
            </a:r>
            <a:r>
              <a:rPr lang="en" sz="1800">
                <a:solidFill>
                  <a:schemeClr val="accent5"/>
                </a:solidFill>
                <a:latin typeface="Roboto"/>
                <a:ea typeface="Roboto"/>
                <a:cs typeface="Roboto"/>
                <a:sym typeface="Roboto"/>
              </a:rPr>
              <a:t>regressor</a:t>
            </a:r>
            <a:r>
              <a:rPr lang="en" sz="1800">
                <a:solidFill>
                  <a:schemeClr val="accent5"/>
                </a:solidFill>
                <a:latin typeface="Roboto"/>
                <a:ea typeface="Roboto"/>
                <a:cs typeface="Roboto"/>
                <a:sym typeface="Roboto"/>
              </a:rPr>
              <a:t> gives better performance than its counterpart classifier. This is due to our target having </a:t>
            </a:r>
            <a:r>
              <a:rPr lang="en" sz="1800">
                <a:solidFill>
                  <a:schemeClr val="accent5"/>
                </a:solidFill>
                <a:latin typeface="Roboto"/>
                <a:ea typeface="Roboto"/>
                <a:cs typeface="Roboto"/>
                <a:sym typeface="Roboto"/>
              </a:rPr>
              <a:t>continuous values</a:t>
            </a:r>
            <a:r>
              <a:rPr lang="en" sz="1800">
                <a:solidFill>
                  <a:schemeClr val="accent5"/>
                </a:solidFill>
                <a:latin typeface="Roboto"/>
                <a:ea typeface="Roboto"/>
                <a:cs typeface="Roboto"/>
                <a:sym typeface="Roboto"/>
              </a:rPr>
              <a:t>.</a:t>
            </a:r>
            <a:endParaRPr sz="1800">
              <a:solidFill>
                <a:schemeClr val="accent5"/>
              </a:solidFill>
              <a:latin typeface="Roboto"/>
              <a:ea typeface="Roboto"/>
              <a:cs typeface="Roboto"/>
              <a:sym typeface="Roboto"/>
            </a:endParaRPr>
          </a:p>
        </p:txBody>
      </p:sp>
      <p:sp>
        <p:nvSpPr>
          <p:cNvPr id="239" name="Google Shape;239;p30"/>
          <p:cNvSpPr txBox="1"/>
          <p:nvPr/>
        </p:nvSpPr>
        <p:spPr>
          <a:xfrm>
            <a:off x="311700" y="2425350"/>
            <a:ext cx="4067700" cy="11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Roboto"/>
                <a:ea typeface="Roboto"/>
                <a:cs typeface="Roboto"/>
                <a:sym typeface="Roboto"/>
              </a:rPr>
              <a:t>Cross </a:t>
            </a:r>
            <a:r>
              <a:rPr lang="en" sz="1800">
                <a:solidFill>
                  <a:schemeClr val="accent5"/>
                </a:solidFill>
                <a:latin typeface="Roboto"/>
                <a:ea typeface="Roboto"/>
                <a:cs typeface="Roboto"/>
                <a:sym typeface="Roboto"/>
              </a:rPr>
              <a:t>Validation</a:t>
            </a:r>
            <a:r>
              <a:rPr lang="en" sz="1800">
                <a:solidFill>
                  <a:schemeClr val="accent5"/>
                </a:solidFill>
                <a:latin typeface="Roboto"/>
                <a:ea typeface="Roboto"/>
                <a:cs typeface="Roboto"/>
                <a:sym typeface="Roboto"/>
              </a:rPr>
              <a:t> Score = 77.52%</a:t>
            </a:r>
            <a:endParaRPr sz="1800">
              <a:solidFill>
                <a:schemeClr val="accent5"/>
              </a:solidFill>
              <a:latin typeface="Roboto"/>
              <a:ea typeface="Roboto"/>
              <a:cs typeface="Roboto"/>
              <a:sym typeface="Roboto"/>
            </a:endParaRPr>
          </a:p>
          <a:p>
            <a:pPr indent="0" lvl="0" marL="0" rtl="0" algn="l">
              <a:spcBef>
                <a:spcPts val="0"/>
              </a:spcBef>
              <a:spcAft>
                <a:spcPts val="0"/>
              </a:spcAft>
              <a:buNone/>
            </a:pPr>
            <a:r>
              <a:t/>
            </a:r>
            <a:endParaRPr sz="1800">
              <a:solidFill>
                <a:schemeClr val="accent5"/>
              </a:solidFill>
              <a:latin typeface="Roboto"/>
              <a:ea typeface="Roboto"/>
              <a:cs typeface="Roboto"/>
              <a:sym typeface="Roboto"/>
            </a:endParaRPr>
          </a:p>
          <a:p>
            <a:pPr indent="0" lvl="0" marL="0" rtl="0" algn="l">
              <a:spcBef>
                <a:spcPts val="0"/>
              </a:spcBef>
              <a:spcAft>
                <a:spcPts val="0"/>
              </a:spcAft>
              <a:buNone/>
            </a:pPr>
            <a:r>
              <a:rPr lang="en" sz="1800">
                <a:solidFill>
                  <a:schemeClr val="accent5"/>
                </a:solidFill>
                <a:latin typeface="Roboto"/>
                <a:ea typeface="Roboto"/>
                <a:cs typeface="Roboto"/>
                <a:sym typeface="Roboto"/>
              </a:rPr>
              <a:t>R2 Score = 0.9</a:t>
            </a:r>
            <a:endParaRPr sz="1800">
              <a:solidFill>
                <a:schemeClr val="accent5"/>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40" name="Google Shape;240;p30"/>
          <p:cNvSpPr txBox="1"/>
          <p:nvPr/>
        </p:nvSpPr>
        <p:spPr>
          <a:xfrm>
            <a:off x="358825" y="3742675"/>
            <a:ext cx="40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Roboto"/>
                <a:ea typeface="Roboto"/>
                <a:cs typeface="Roboto"/>
                <a:sym typeface="Roboto"/>
              </a:rPr>
              <a:t>Not bad! But, can we improve?</a:t>
            </a:r>
            <a:endParaRPr sz="20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 Top 6</a:t>
            </a:r>
            <a:endParaRPr/>
          </a:p>
        </p:txBody>
      </p:sp>
      <p:graphicFrame>
        <p:nvGraphicFramePr>
          <p:cNvPr id="246" name="Google Shape;246;p31"/>
          <p:cNvGraphicFramePr/>
          <p:nvPr/>
        </p:nvGraphicFramePr>
        <p:xfrm>
          <a:off x="492675" y="1375275"/>
          <a:ext cx="3000000" cy="3000000"/>
        </p:xfrm>
        <a:graphic>
          <a:graphicData uri="http://schemas.openxmlformats.org/drawingml/2006/table">
            <a:tbl>
              <a:tblPr>
                <a:noFill/>
                <a:tableStyleId>{95A5766D-3A7F-4CE5-B217-DA7C946878F3}</a:tableStyleId>
              </a:tblPr>
              <a:tblGrid>
                <a:gridCol w="637650"/>
                <a:gridCol w="1062700"/>
                <a:gridCol w="850175"/>
              </a:tblGrid>
              <a:tr h="355400">
                <a:tc>
                  <a:txBody>
                    <a:bodyPr>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Rank</a:t>
                      </a:r>
                      <a:endParaRPr b="1" sz="1200">
                        <a:solidFill>
                          <a:schemeClr val="dk1"/>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Feature</a:t>
                      </a:r>
                      <a:endParaRPr b="1" sz="1200">
                        <a:solidFill>
                          <a:schemeClr val="dk1"/>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Score</a:t>
                      </a:r>
                      <a:endParaRPr b="1" sz="1200">
                        <a:solidFill>
                          <a:schemeClr val="dk1"/>
                        </a:solidFill>
                        <a:latin typeface="Roboto"/>
                        <a:ea typeface="Roboto"/>
                        <a:cs typeface="Roboto"/>
                        <a:sym typeface="Roboto"/>
                      </a:endParaRPr>
                    </a:p>
                  </a:txBody>
                  <a:tcPr marT="91425" marB="91425" marR="91425" marL="91425"/>
                </a:tc>
              </a:tr>
              <a:tr h="355400">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1</a:t>
                      </a:r>
                      <a:endParaRPr sz="1200">
                        <a:solidFill>
                          <a:schemeClr val="dk1"/>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hour</a:t>
                      </a:r>
                      <a:endParaRPr sz="1200">
                        <a:solidFill>
                          <a:schemeClr val="dk1"/>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0.591</a:t>
                      </a:r>
                      <a:endParaRPr sz="1200">
                        <a:solidFill>
                          <a:schemeClr val="dk1"/>
                        </a:solidFill>
                        <a:latin typeface="Roboto"/>
                        <a:ea typeface="Roboto"/>
                        <a:cs typeface="Roboto"/>
                        <a:sym typeface="Roboto"/>
                      </a:endParaRPr>
                    </a:p>
                  </a:txBody>
                  <a:tcPr marT="91425" marB="91425" marR="91425" marL="91425"/>
                </a:tc>
              </a:tr>
              <a:tr h="355400">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2</a:t>
                      </a:r>
                      <a:endParaRPr sz="1200">
                        <a:solidFill>
                          <a:schemeClr val="dk1"/>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workingday</a:t>
                      </a:r>
                      <a:endParaRPr sz="1200">
                        <a:solidFill>
                          <a:schemeClr val="dk1"/>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0.091</a:t>
                      </a:r>
                      <a:endParaRPr sz="1200">
                        <a:solidFill>
                          <a:schemeClr val="dk1"/>
                        </a:solidFill>
                        <a:latin typeface="Roboto"/>
                        <a:ea typeface="Roboto"/>
                        <a:cs typeface="Roboto"/>
                        <a:sym typeface="Roboto"/>
                      </a:endParaRPr>
                    </a:p>
                  </a:txBody>
                  <a:tcPr marT="91425" marB="91425" marR="91425" marL="91425"/>
                </a:tc>
              </a:tr>
              <a:tr h="355400">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3</a:t>
                      </a:r>
                      <a:endParaRPr sz="1200">
                        <a:solidFill>
                          <a:schemeClr val="dk1"/>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year</a:t>
                      </a:r>
                      <a:endParaRPr sz="1200">
                        <a:solidFill>
                          <a:schemeClr val="dk1"/>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0.083</a:t>
                      </a:r>
                      <a:endParaRPr sz="1200">
                        <a:solidFill>
                          <a:schemeClr val="dk1"/>
                        </a:solidFill>
                        <a:latin typeface="Roboto"/>
                        <a:ea typeface="Roboto"/>
                        <a:cs typeface="Roboto"/>
                        <a:sym typeface="Roboto"/>
                      </a:endParaRPr>
                    </a:p>
                  </a:txBody>
                  <a:tcPr marT="91425" marB="91425" marR="91425" marL="91425"/>
                </a:tc>
              </a:tr>
              <a:tr h="355400">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4</a:t>
                      </a:r>
                      <a:endParaRPr sz="1200">
                        <a:solidFill>
                          <a:schemeClr val="dk1"/>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atemp</a:t>
                      </a:r>
                      <a:endParaRPr sz="1200">
                        <a:solidFill>
                          <a:schemeClr val="dk1"/>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0.071</a:t>
                      </a:r>
                      <a:endParaRPr sz="1200">
                        <a:solidFill>
                          <a:schemeClr val="dk1"/>
                        </a:solidFill>
                        <a:latin typeface="Roboto"/>
                        <a:ea typeface="Roboto"/>
                        <a:cs typeface="Roboto"/>
                        <a:sym typeface="Roboto"/>
                      </a:endParaRPr>
                    </a:p>
                  </a:txBody>
                  <a:tcPr marT="91425" marB="91425" marR="91425" marL="91425"/>
                </a:tc>
              </a:tr>
              <a:tr h="355400">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5</a:t>
                      </a:r>
                      <a:endParaRPr sz="1200">
                        <a:solidFill>
                          <a:schemeClr val="dk1"/>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month</a:t>
                      </a:r>
                      <a:endParaRPr sz="1200">
                        <a:solidFill>
                          <a:schemeClr val="dk1"/>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0.040</a:t>
                      </a:r>
                      <a:endParaRPr sz="1200">
                        <a:solidFill>
                          <a:schemeClr val="dk1"/>
                        </a:solidFill>
                        <a:latin typeface="Roboto"/>
                        <a:ea typeface="Roboto"/>
                        <a:cs typeface="Roboto"/>
                        <a:sym typeface="Roboto"/>
                      </a:endParaRPr>
                    </a:p>
                  </a:txBody>
                  <a:tcPr marT="91425" marB="91425" marR="91425" marL="91425"/>
                </a:tc>
              </a:tr>
              <a:tr h="355400">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6</a:t>
                      </a:r>
                      <a:endParaRPr sz="1200">
                        <a:solidFill>
                          <a:schemeClr val="dk1"/>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temp</a:t>
                      </a:r>
                      <a:endParaRPr sz="1200">
                        <a:solidFill>
                          <a:schemeClr val="dk1"/>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0.038</a:t>
                      </a:r>
                      <a:endParaRPr sz="1200">
                        <a:solidFill>
                          <a:schemeClr val="dk1"/>
                        </a:solidFill>
                        <a:latin typeface="Roboto"/>
                        <a:ea typeface="Roboto"/>
                        <a:cs typeface="Roboto"/>
                        <a:sym typeface="Roboto"/>
                      </a:endParaRPr>
                    </a:p>
                  </a:txBody>
                  <a:tcPr marT="91425" marB="91425" marR="91425" marL="91425"/>
                </a:tc>
              </a:tr>
            </a:tbl>
          </a:graphicData>
        </a:graphic>
      </p:graphicFrame>
      <p:pic>
        <p:nvPicPr>
          <p:cNvPr id="247" name="Google Shape;247;p31"/>
          <p:cNvPicPr preferRelativeResize="0"/>
          <p:nvPr/>
        </p:nvPicPr>
        <p:blipFill>
          <a:blip r:embed="rId3">
            <a:alphaModFix/>
          </a:blip>
          <a:stretch>
            <a:fillRect/>
          </a:stretch>
        </p:blipFill>
        <p:spPr>
          <a:xfrm>
            <a:off x="6853475" y="1666875"/>
            <a:ext cx="2080625" cy="2257425"/>
          </a:xfrm>
          <a:prstGeom prst="rect">
            <a:avLst/>
          </a:prstGeom>
          <a:noFill/>
          <a:ln>
            <a:noFill/>
          </a:ln>
        </p:spPr>
      </p:pic>
      <p:sp>
        <p:nvSpPr>
          <p:cNvPr id="248" name="Google Shape;248;p31"/>
          <p:cNvSpPr txBox="1"/>
          <p:nvPr/>
        </p:nvSpPr>
        <p:spPr>
          <a:xfrm>
            <a:off x="387075" y="4009050"/>
            <a:ext cx="38067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5"/>
                </a:solidFill>
                <a:latin typeface="Roboto"/>
                <a:ea typeface="Roboto"/>
                <a:cs typeface="Roboto"/>
                <a:sym typeface="Roboto"/>
              </a:rPr>
              <a:t>Note: Score ranges from 0 to 1.</a:t>
            </a:r>
            <a:endParaRPr sz="1200">
              <a:solidFill>
                <a:schemeClr val="accent5"/>
              </a:solidFill>
              <a:latin typeface="Roboto"/>
              <a:ea typeface="Roboto"/>
              <a:cs typeface="Roboto"/>
              <a:sym typeface="Roboto"/>
            </a:endParaRPr>
          </a:p>
          <a:p>
            <a:pPr indent="0" lvl="0" marL="0" rtl="0" algn="l">
              <a:spcBef>
                <a:spcPts val="0"/>
              </a:spcBef>
              <a:spcAft>
                <a:spcPts val="0"/>
              </a:spcAft>
              <a:buNone/>
            </a:pPr>
            <a:r>
              <a:t/>
            </a:r>
            <a:endParaRPr/>
          </a:p>
        </p:txBody>
      </p:sp>
      <p:pic>
        <p:nvPicPr>
          <p:cNvPr id="249" name="Google Shape;249;p31"/>
          <p:cNvPicPr preferRelativeResize="0"/>
          <p:nvPr/>
        </p:nvPicPr>
        <p:blipFill>
          <a:blip r:embed="rId4">
            <a:alphaModFix/>
          </a:blip>
          <a:stretch>
            <a:fillRect/>
          </a:stretch>
        </p:blipFill>
        <p:spPr>
          <a:xfrm>
            <a:off x="3317550" y="1918075"/>
            <a:ext cx="3450019" cy="218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bike sharing systems?</a:t>
            </a:r>
            <a:endParaRPr/>
          </a:p>
        </p:txBody>
      </p:sp>
      <p:pic>
        <p:nvPicPr>
          <p:cNvPr id="93" name="Google Shape;93;p14"/>
          <p:cNvPicPr preferRelativeResize="0"/>
          <p:nvPr/>
        </p:nvPicPr>
        <p:blipFill>
          <a:blip r:embed="rId3">
            <a:alphaModFix/>
          </a:blip>
          <a:stretch>
            <a:fillRect/>
          </a:stretch>
        </p:blipFill>
        <p:spPr>
          <a:xfrm>
            <a:off x="2413650" y="3930600"/>
            <a:ext cx="1398007" cy="980925"/>
          </a:xfrm>
          <a:prstGeom prst="rect">
            <a:avLst/>
          </a:prstGeom>
          <a:noFill/>
          <a:ln>
            <a:noFill/>
          </a:ln>
        </p:spPr>
      </p:pic>
      <p:pic>
        <p:nvPicPr>
          <p:cNvPr id="94" name="Google Shape;94;p14"/>
          <p:cNvPicPr preferRelativeResize="0"/>
          <p:nvPr/>
        </p:nvPicPr>
        <p:blipFill>
          <a:blip r:embed="rId4">
            <a:alphaModFix/>
          </a:blip>
          <a:stretch>
            <a:fillRect/>
          </a:stretch>
        </p:blipFill>
        <p:spPr>
          <a:xfrm>
            <a:off x="210000" y="3768525"/>
            <a:ext cx="539904" cy="1143000"/>
          </a:xfrm>
          <a:prstGeom prst="rect">
            <a:avLst/>
          </a:prstGeom>
          <a:noFill/>
          <a:ln>
            <a:noFill/>
          </a:ln>
        </p:spPr>
      </p:pic>
      <p:sp>
        <p:nvSpPr>
          <p:cNvPr id="95" name="Google Shape;95;p14"/>
          <p:cNvSpPr/>
          <p:nvPr/>
        </p:nvSpPr>
        <p:spPr>
          <a:xfrm>
            <a:off x="1195897" y="4406725"/>
            <a:ext cx="655500" cy="22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nvSpPr>
        <p:spPr>
          <a:xfrm>
            <a:off x="311700" y="1448125"/>
            <a:ext cx="5369400" cy="1801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latin typeface="Roboto"/>
                <a:ea typeface="Roboto"/>
                <a:cs typeface="Roboto"/>
                <a:sym typeface="Roboto"/>
              </a:rPr>
              <a:t>A sharing system for renting bicycles by means of </a:t>
            </a:r>
            <a:r>
              <a:rPr lang="en" sz="1800">
                <a:latin typeface="Roboto"/>
                <a:ea typeface="Roboto"/>
                <a:cs typeface="Roboto"/>
                <a:sym typeface="Roboto"/>
              </a:rPr>
              <a:t>membership</a:t>
            </a:r>
            <a:r>
              <a:rPr lang="en" sz="1800">
                <a:latin typeface="Roboto"/>
                <a:ea typeface="Roboto"/>
                <a:cs typeface="Roboto"/>
                <a:sym typeface="Roboto"/>
              </a:rPr>
              <a:t> or rental. Bicycles  can be picked up at multiple locations and dropped off at multiple locations.</a:t>
            </a:r>
            <a:endParaRPr sz="1800">
              <a:latin typeface="Roboto"/>
              <a:ea typeface="Roboto"/>
              <a:cs typeface="Roboto"/>
              <a:sym typeface="Roboto"/>
            </a:endParaRPr>
          </a:p>
        </p:txBody>
      </p:sp>
      <p:pic>
        <p:nvPicPr>
          <p:cNvPr id="97" name="Google Shape;97;p14"/>
          <p:cNvPicPr preferRelativeResize="0"/>
          <p:nvPr/>
        </p:nvPicPr>
        <p:blipFill>
          <a:blip r:embed="rId4">
            <a:alphaModFix/>
          </a:blip>
          <a:stretch>
            <a:fillRect/>
          </a:stretch>
        </p:blipFill>
        <p:spPr>
          <a:xfrm>
            <a:off x="8455425" y="2787600"/>
            <a:ext cx="539904" cy="1143000"/>
          </a:xfrm>
          <a:prstGeom prst="rect">
            <a:avLst/>
          </a:prstGeom>
          <a:noFill/>
          <a:ln>
            <a:noFill/>
          </a:ln>
        </p:spPr>
      </p:pic>
      <p:sp>
        <p:nvSpPr>
          <p:cNvPr id="98" name="Google Shape;98;p14"/>
          <p:cNvSpPr/>
          <p:nvPr/>
        </p:nvSpPr>
        <p:spPr>
          <a:xfrm>
            <a:off x="7363572" y="3396725"/>
            <a:ext cx="655500" cy="22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311700" y="260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Regressor </a:t>
            </a:r>
            <a:endParaRPr/>
          </a:p>
          <a:p>
            <a:pPr indent="0" lvl="0" marL="0" rtl="0" algn="l">
              <a:spcBef>
                <a:spcPts val="0"/>
              </a:spcBef>
              <a:spcAft>
                <a:spcPts val="0"/>
              </a:spcAft>
              <a:buNone/>
            </a:pPr>
            <a:r>
              <a:rPr lang="en"/>
              <a:t>Survival of the Fittest</a:t>
            </a:r>
            <a:endParaRPr/>
          </a:p>
        </p:txBody>
      </p:sp>
      <p:sp>
        <p:nvSpPr>
          <p:cNvPr id="255" name="Google Shape;255;p32"/>
          <p:cNvSpPr txBox="1"/>
          <p:nvPr/>
        </p:nvSpPr>
        <p:spPr>
          <a:xfrm>
            <a:off x="311700" y="1496825"/>
            <a:ext cx="5859900" cy="15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Roboto"/>
                <a:ea typeface="Roboto"/>
                <a:cs typeface="Roboto"/>
                <a:sym typeface="Roboto"/>
              </a:rPr>
              <a:t>Random Forest Regressor with only the 6 best features</a:t>
            </a:r>
            <a:endParaRPr sz="1800">
              <a:solidFill>
                <a:schemeClr val="accent5"/>
              </a:solidFill>
              <a:latin typeface="Roboto"/>
              <a:ea typeface="Roboto"/>
              <a:cs typeface="Roboto"/>
              <a:sym typeface="Roboto"/>
            </a:endParaRPr>
          </a:p>
          <a:p>
            <a:pPr indent="0" lvl="0" marL="0" rtl="0" algn="l">
              <a:spcBef>
                <a:spcPts val="0"/>
              </a:spcBef>
              <a:spcAft>
                <a:spcPts val="0"/>
              </a:spcAft>
              <a:buNone/>
            </a:pPr>
            <a:r>
              <a:t/>
            </a:r>
            <a:endParaRPr sz="1800">
              <a:solidFill>
                <a:schemeClr val="accent5"/>
              </a:solidFill>
              <a:latin typeface="Roboto"/>
              <a:ea typeface="Roboto"/>
              <a:cs typeface="Roboto"/>
              <a:sym typeface="Roboto"/>
            </a:endParaRPr>
          </a:p>
          <a:p>
            <a:pPr indent="0" lvl="0" marL="0" rtl="0" algn="l">
              <a:spcBef>
                <a:spcPts val="0"/>
              </a:spcBef>
              <a:spcAft>
                <a:spcPts val="0"/>
              </a:spcAft>
              <a:buNone/>
            </a:pPr>
            <a:r>
              <a:rPr lang="en" sz="1800">
                <a:solidFill>
                  <a:schemeClr val="accent5"/>
                </a:solidFill>
                <a:latin typeface="Roboto"/>
                <a:ea typeface="Roboto"/>
                <a:cs typeface="Roboto"/>
                <a:sym typeface="Roboto"/>
              </a:rPr>
              <a:t>Cross Validation Score = </a:t>
            </a:r>
            <a:r>
              <a:rPr lang="en" sz="1800">
                <a:solidFill>
                  <a:schemeClr val="accent5"/>
                </a:solidFill>
                <a:latin typeface="Roboto"/>
                <a:ea typeface="Roboto"/>
                <a:cs typeface="Roboto"/>
                <a:sym typeface="Roboto"/>
              </a:rPr>
              <a:t>76.7%</a:t>
            </a:r>
            <a:endParaRPr sz="1800">
              <a:solidFill>
                <a:schemeClr val="accent5"/>
              </a:solidFill>
              <a:latin typeface="Roboto"/>
              <a:ea typeface="Roboto"/>
              <a:cs typeface="Roboto"/>
              <a:sym typeface="Roboto"/>
            </a:endParaRPr>
          </a:p>
          <a:p>
            <a:pPr indent="0" lvl="0" marL="0" rtl="0" algn="l">
              <a:spcBef>
                <a:spcPts val="0"/>
              </a:spcBef>
              <a:spcAft>
                <a:spcPts val="0"/>
              </a:spcAft>
              <a:buNone/>
            </a:pPr>
            <a:r>
              <a:t/>
            </a:r>
            <a:endParaRPr sz="1800">
              <a:solidFill>
                <a:schemeClr val="accent5"/>
              </a:solidFill>
              <a:latin typeface="Roboto"/>
              <a:ea typeface="Roboto"/>
              <a:cs typeface="Roboto"/>
              <a:sym typeface="Roboto"/>
            </a:endParaRPr>
          </a:p>
          <a:p>
            <a:pPr indent="0" lvl="0" marL="0" rtl="0" algn="l">
              <a:spcBef>
                <a:spcPts val="0"/>
              </a:spcBef>
              <a:spcAft>
                <a:spcPts val="0"/>
              </a:spcAft>
              <a:buNone/>
            </a:pPr>
            <a:r>
              <a:rPr lang="en" sz="1800">
                <a:solidFill>
                  <a:schemeClr val="accent5"/>
                </a:solidFill>
                <a:latin typeface="Roboto"/>
                <a:ea typeface="Roboto"/>
                <a:cs typeface="Roboto"/>
                <a:sym typeface="Roboto"/>
              </a:rPr>
              <a:t>R2 Score = 0.9</a:t>
            </a:r>
            <a:endParaRPr sz="1800">
              <a:solidFill>
                <a:schemeClr val="accent5"/>
              </a:solidFill>
              <a:latin typeface="Roboto"/>
              <a:ea typeface="Roboto"/>
              <a:cs typeface="Roboto"/>
              <a:sym typeface="Roboto"/>
            </a:endParaRPr>
          </a:p>
        </p:txBody>
      </p:sp>
      <p:pic>
        <p:nvPicPr>
          <p:cNvPr id="256" name="Google Shape;256;p32"/>
          <p:cNvPicPr preferRelativeResize="0"/>
          <p:nvPr/>
        </p:nvPicPr>
        <p:blipFill>
          <a:blip r:embed="rId3">
            <a:alphaModFix/>
          </a:blip>
          <a:stretch>
            <a:fillRect/>
          </a:stretch>
        </p:blipFill>
        <p:spPr>
          <a:xfrm>
            <a:off x="6610075" y="1997875"/>
            <a:ext cx="2305050" cy="1990725"/>
          </a:xfrm>
          <a:prstGeom prst="rect">
            <a:avLst/>
          </a:prstGeom>
          <a:noFill/>
          <a:ln>
            <a:noFill/>
          </a:ln>
        </p:spPr>
      </p:pic>
      <p:sp>
        <p:nvSpPr>
          <p:cNvPr id="257" name="Google Shape;257;p32"/>
          <p:cNvSpPr txBox="1"/>
          <p:nvPr/>
        </p:nvSpPr>
        <p:spPr>
          <a:xfrm>
            <a:off x="7967700" y="2994100"/>
            <a:ext cx="10527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5"/>
                </a:solidFill>
                <a:latin typeface="Roboto"/>
                <a:ea typeface="Roboto"/>
                <a:cs typeface="Roboto"/>
                <a:sym typeface="Roboto"/>
              </a:rPr>
              <a:t>Accuracy</a:t>
            </a:r>
            <a:endParaRPr b="1" sz="1600">
              <a:solidFill>
                <a:schemeClr val="accent5"/>
              </a:solidFill>
              <a:latin typeface="Roboto"/>
              <a:ea typeface="Roboto"/>
              <a:cs typeface="Roboto"/>
              <a:sym typeface="Roboto"/>
            </a:endParaRPr>
          </a:p>
        </p:txBody>
      </p:sp>
      <p:sp>
        <p:nvSpPr>
          <p:cNvPr id="258" name="Google Shape;258;p32"/>
          <p:cNvSpPr txBox="1"/>
          <p:nvPr/>
        </p:nvSpPr>
        <p:spPr>
          <a:xfrm>
            <a:off x="6272250" y="2641300"/>
            <a:ext cx="13581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Roboto"/>
                <a:ea typeface="Roboto"/>
                <a:cs typeface="Roboto"/>
                <a:sym typeface="Roboto"/>
              </a:rPr>
              <a:t>Training time</a:t>
            </a:r>
            <a:endParaRPr b="1">
              <a:solidFill>
                <a:schemeClr val="accent5"/>
              </a:solidFill>
              <a:latin typeface="Roboto"/>
              <a:ea typeface="Roboto"/>
              <a:cs typeface="Roboto"/>
              <a:sym typeface="Roboto"/>
            </a:endParaRPr>
          </a:p>
        </p:txBody>
      </p:sp>
      <p:sp>
        <p:nvSpPr>
          <p:cNvPr id="259" name="Google Shape;259;p32"/>
          <p:cNvSpPr txBox="1"/>
          <p:nvPr/>
        </p:nvSpPr>
        <p:spPr>
          <a:xfrm>
            <a:off x="348150" y="3346900"/>
            <a:ext cx="5924100" cy="9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While scores slightly suffered complexity</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diminished</a:t>
            </a:r>
            <a:r>
              <a:rPr lang="en" sz="1800">
                <a:solidFill>
                  <a:schemeClr val="dk1"/>
                </a:solidFill>
                <a:latin typeface="Roboto"/>
                <a:ea typeface="Roboto"/>
                <a:cs typeface="Roboto"/>
                <a:sym typeface="Roboto"/>
              </a:rPr>
              <a:t> proportional.</a:t>
            </a:r>
            <a:endParaRPr sz="18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a:t>
            </a:r>
            <a:r>
              <a:rPr lang="en"/>
              <a:t> Regression</a:t>
            </a:r>
            <a:endParaRPr/>
          </a:p>
        </p:txBody>
      </p:sp>
      <p:sp>
        <p:nvSpPr>
          <p:cNvPr id="265" name="Google Shape;265;p33"/>
          <p:cNvSpPr txBox="1"/>
          <p:nvPr>
            <p:ph idx="1" type="body"/>
          </p:nvPr>
        </p:nvSpPr>
        <p:spPr>
          <a:xfrm>
            <a:off x="311700" y="1229875"/>
            <a:ext cx="54780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5"/>
                </a:solidFill>
              </a:rPr>
              <a:t>A basic but popular model to find the relationship between a dependent variable and a number of independent variables.</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Cross Validation score = 13.8%</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R^2 score = 0.41</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Clr>
                <a:srgbClr val="000000"/>
              </a:buClr>
              <a:buSzPts val="1100"/>
              <a:buFont typeface="Arial"/>
              <a:buNone/>
            </a:pPr>
            <a:r>
              <a:t/>
            </a:r>
            <a:endParaRPr>
              <a:solidFill>
                <a:schemeClr val="accent5"/>
              </a:solidFill>
            </a:endParaRPr>
          </a:p>
        </p:txBody>
      </p:sp>
      <p:pic>
        <p:nvPicPr>
          <p:cNvPr id="266" name="Google Shape;266;p33"/>
          <p:cNvPicPr preferRelativeResize="0"/>
          <p:nvPr/>
        </p:nvPicPr>
        <p:blipFill>
          <a:blip r:embed="rId3">
            <a:alphaModFix/>
          </a:blip>
          <a:stretch>
            <a:fillRect/>
          </a:stretch>
        </p:blipFill>
        <p:spPr>
          <a:xfrm>
            <a:off x="7314400" y="2914050"/>
            <a:ext cx="1398007" cy="98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272" name="Google Shape;272;p34"/>
          <p:cNvSpPr txBox="1"/>
          <p:nvPr>
            <p:ph idx="1" type="body"/>
          </p:nvPr>
        </p:nvSpPr>
        <p:spPr>
          <a:xfrm>
            <a:off x="311700" y="1229875"/>
            <a:ext cx="54780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5"/>
                </a:solidFill>
              </a:rPr>
              <a:t>Adding dummy variables for the categorical data improves the accuracy of this model. Here, we are using </a:t>
            </a:r>
            <a:r>
              <a:rPr b="1" lang="en">
                <a:solidFill>
                  <a:schemeClr val="accent5"/>
                </a:solidFill>
              </a:rPr>
              <a:t>57 features</a:t>
            </a:r>
            <a:r>
              <a:rPr lang="en">
                <a:solidFill>
                  <a:schemeClr val="accent5"/>
                </a:solidFill>
              </a:rPr>
              <a:t>. However, more features can lead to overfitting, so we must take these scores with caution.</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Cross Validation score = 37.7%</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R^2 score = 0.70</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Clr>
                <a:srgbClr val="000000"/>
              </a:buClr>
              <a:buSzPts val="1100"/>
              <a:buFont typeface="Arial"/>
              <a:buNone/>
            </a:pPr>
            <a:r>
              <a:t/>
            </a:r>
            <a:endParaRPr>
              <a:solidFill>
                <a:schemeClr val="accent5"/>
              </a:solidFill>
            </a:endParaRPr>
          </a:p>
        </p:txBody>
      </p:sp>
      <p:pic>
        <p:nvPicPr>
          <p:cNvPr id="273" name="Google Shape;273;p34"/>
          <p:cNvPicPr preferRelativeResize="0"/>
          <p:nvPr/>
        </p:nvPicPr>
        <p:blipFill>
          <a:blip r:embed="rId3">
            <a:alphaModFix/>
          </a:blip>
          <a:stretch>
            <a:fillRect/>
          </a:stretch>
        </p:blipFill>
        <p:spPr>
          <a:xfrm>
            <a:off x="7434300" y="2914025"/>
            <a:ext cx="1398007" cy="98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AdaBoost</a:t>
            </a:r>
            <a:r>
              <a:rPr lang="en"/>
              <a:t> Regressor</a:t>
            </a:r>
            <a:endParaRPr/>
          </a:p>
        </p:txBody>
      </p:sp>
      <p:sp>
        <p:nvSpPr>
          <p:cNvPr id="279" name="Google Shape;279;p35"/>
          <p:cNvSpPr txBox="1"/>
          <p:nvPr>
            <p:ph idx="1" type="body"/>
          </p:nvPr>
        </p:nvSpPr>
        <p:spPr>
          <a:xfrm>
            <a:off x="311700" y="1229875"/>
            <a:ext cx="54780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5"/>
                </a:solidFill>
              </a:rPr>
              <a:t>Boosting algorithms turn several weak learners into a single strong one. Each model dictates which features will be used by the next model. It sounds promising, but our score is much lower than expected.</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Cross Validation score = 4.3%</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R^2 score = 0.62</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Clr>
                <a:srgbClr val="000000"/>
              </a:buClr>
              <a:buSzPts val="1100"/>
              <a:buFont typeface="Arial"/>
              <a:buNone/>
            </a:pPr>
            <a:r>
              <a:t/>
            </a:r>
            <a:endParaRPr>
              <a:solidFill>
                <a:schemeClr val="accent5"/>
              </a:solidFill>
            </a:endParaRPr>
          </a:p>
        </p:txBody>
      </p:sp>
      <p:pic>
        <p:nvPicPr>
          <p:cNvPr id="280" name="Google Shape;280;p35"/>
          <p:cNvPicPr preferRelativeResize="0"/>
          <p:nvPr/>
        </p:nvPicPr>
        <p:blipFill>
          <a:blip r:embed="rId3">
            <a:alphaModFix/>
          </a:blip>
          <a:stretch>
            <a:fillRect/>
          </a:stretch>
        </p:blipFill>
        <p:spPr>
          <a:xfrm>
            <a:off x="7434300" y="2914025"/>
            <a:ext cx="1398007" cy="98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AdaBoost Regressor</a:t>
            </a:r>
            <a:endParaRPr/>
          </a:p>
        </p:txBody>
      </p:sp>
      <p:sp>
        <p:nvSpPr>
          <p:cNvPr id="286" name="Google Shape;286;p36"/>
          <p:cNvSpPr txBox="1"/>
          <p:nvPr>
            <p:ph idx="1" type="body"/>
          </p:nvPr>
        </p:nvSpPr>
        <p:spPr>
          <a:xfrm>
            <a:off x="311700" y="1229875"/>
            <a:ext cx="54780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5"/>
                </a:solidFill>
              </a:rPr>
              <a:t>Again, adding dummy variables made a difference, and even more after reducing the large number of features according to </a:t>
            </a:r>
            <a:r>
              <a:rPr b="1" lang="en">
                <a:solidFill>
                  <a:schemeClr val="accent5"/>
                </a:solidFill>
              </a:rPr>
              <a:t>RFECV</a:t>
            </a:r>
            <a:r>
              <a:rPr lang="en">
                <a:solidFill>
                  <a:schemeClr val="accent5"/>
                </a:solidFill>
              </a:rPr>
              <a:t>. This is the accuracy with </a:t>
            </a:r>
            <a:r>
              <a:rPr b="1" lang="en">
                <a:solidFill>
                  <a:schemeClr val="accent5"/>
                </a:solidFill>
              </a:rPr>
              <a:t>36 features</a:t>
            </a:r>
            <a:r>
              <a:rPr lang="en">
                <a:solidFill>
                  <a:schemeClr val="accent5"/>
                </a:solidFill>
              </a:rPr>
              <a:t>.</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Cross Validation score = 9.1%</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R^2 score = 0.63</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Clr>
                <a:srgbClr val="000000"/>
              </a:buClr>
              <a:buSzPts val="1100"/>
              <a:buFont typeface="Arial"/>
              <a:buNone/>
            </a:pPr>
            <a:r>
              <a:t/>
            </a:r>
            <a:endParaRPr>
              <a:solidFill>
                <a:schemeClr val="accent5"/>
              </a:solidFill>
            </a:endParaRPr>
          </a:p>
        </p:txBody>
      </p:sp>
      <p:pic>
        <p:nvPicPr>
          <p:cNvPr id="287" name="Google Shape;287;p36"/>
          <p:cNvPicPr preferRelativeResize="0"/>
          <p:nvPr/>
        </p:nvPicPr>
        <p:blipFill>
          <a:blip r:embed="rId3">
            <a:alphaModFix/>
          </a:blip>
          <a:stretch>
            <a:fillRect/>
          </a:stretch>
        </p:blipFill>
        <p:spPr>
          <a:xfrm>
            <a:off x="7434300" y="2914025"/>
            <a:ext cx="1398007" cy="98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Bagging</a:t>
            </a:r>
            <a:r>
              <a:rPr lang="en"/>
              <a:t> Regressor</a:t>
            </a:r>
            <a:endParaRPr/>
          </a:p>
        </p:txBody>
      </p:sp>
      <p:sp>
        <p:nvSpPr>
          <p:cNvPr id="293" name="Google Shape;293;p37"/>
          <p:cNvSpPr txBox="1"/>
          <p:nvPr>
            <p:ph idx="1" type="body"/>
          </p:nvPr>
        </p:nvSpPr>
        <p:spPr>
          <a:xfrm>
            <a:off x="311700" y="1229875"/>
            <a:ext cx="54780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5"/>
                </a:solidFill>
              </a:rPr>
              <a:t>Bagging is an ensemble technique just like boosting, but it is simpler because all learners are combined without giving preference to any of them. Sometimes simple is better, as is the case here.</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Cross Validation score = 78.8%</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R^2 score = 0.94</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Clr>
                <a:srgbClr val="000000"/>
              </a:buClr>
              <a:buSzPts val="1100"/>
              <a:buFont typeface="Arial"/>
              <a:buNone/>
            </a:pPr>
            <a:r>
              <a:t/>
            </a:r>
            <a:endParaRPr>
              <a:solidFill>
                <a:schemeClr val="accent5"/>
              </a:solidFill>
            </a:endParaRPr>
          </a:p>
        </p:txBody>
      </p:sp>
      <p:pic>
        <p:nvPicPr>
          <p:cNvPr id="294" name="Google Shape;294;p37"/>
          <p:cNvPicPr preferRelativeResize="0"/>
          <p:nvPr/>
        </p:nvPicPr>
        <p:blipFill>
          <a:blip r:embed="rId3">
            <a:alphaModFix/>
          </a:blip>
          <a:stretch>
            <a:fillRect/>
          </a:stretch>
        </p:blipFill>
        <p:spPr>
          <a:xfrm>
            <a:off x="7434300" y="2914025"/>
            <a:ext cx="1398007" cy="980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311700" y="88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Regressors VS Others</a:t>
            </a:r>
            <a:endParaRPr/>
          </a:p>
        </p:txBody>
      </p:sp>
      <p:graphicFrame>
        <p:nvGraphicFramePr>
          <p:cNvPr id="305" name="Google Shape;305;p39"/>
          <p:cNvGraphicFramePr/>
          <p:nvPr/>
        </p:nvGraphicFramePr>
        <p:xfrm>
          <a:off x="396875" y="765400"/>
          <a:ext cx="3000000" cy="3000000"/>
        </p:xfrm>
        <a:graphic>
          <a:graphicData uri="http://schemas.openxmlformats.org/drawingml/2006/table">
            <a:tbl>
              <a:tblPr>
                <a:noFill/>
                <a:tableStyleId>{95A5766D-3A7F-4CE5-B217-DA7C946878F3}</a:tableStyleId>
              </a:tblPr>
              <a:tblGrid>
                <a:gridCol w="5356250"/>
                <a:gridCol w="1832300"/>
                <a:gridCol w="1246900"/>
              </a:tblGrid>
              <a:tr h="381000">
                <a:tc>
                  <a:txBody>
                    <a:bodyPr>
                      <a:noAutofit/>
                    </a:bodyPr>
                    <a:lstStyle/>
                    <a:p>
                      <a:pPr indent="0" lvl="0" marL="0" rtl="0" algn="ctr">
                        <a:spcBef>
                          <a:spcPts val="0"/>
                        </a:spcBef>
                        <a:spcAft>
                          <a:spcPts val="0"/>
                        </a:spcAft>
                        <a:buNone/>
                      </a:pPr>
                      <a:r>
                        <a:rPr b="1" lang="en">
                          <a:solidFill>
                            <a:schemeClr val="accent5"/>
                          </a:solidFill>
                          <a:latin typeface="Roboto"/>
                          <a:ea typeface="Roboto"/>
                          <a:cs typeface="Roboto"/>
                          <a:sym typeface="Roboto"/>
                        </a:rPr>
                        <a:t>Algorithm</a:t>
                      </a:r>
                      <a:endParaRPr b="1">
                        <a:solidFill>
                          <a:schemeClr val="accent5"/>
                        </a:solidFill>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chemeClr val="accent5"/>
                          </a:solidFill>
                          <a:latin typeface="Roboto"/>
                          <a:ea typeface="Roboto"/>
                          <a:cs typeface="Roboto"/>
                          <a:sym typeface="Roboto"/>
                        </a:rPr>
                        <a:t>Cross Validation</a:t>
                      </a:r>
                      <a:endParaRPr b="1">
                        <a:solidFill>
                          <a:schemeClr val="accent5"/>
                        </a:solidFill>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chemeClr val="accent5"/>
                          </a:solidFill>
                          <a:latin typeface="Roboto"/>
                          <a:ea typeface="Roboto"/>
                          <a:cs typeface="Roboto"/>
                          <a:sym typeface="Roboto"/>
                        </a:rPr>
                        <a:t>R_2</a:t>
                      </a:r>
                      <a:endParaRPr b="1">
                        <a:solidFill>
                          <a:schemeClr val="accent5"/>
                        </a:solidFill>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200">
                          <a:latin typeface="Roboto"/>
                          <a:ea typeface="Roboto"/>
                          <a:cs typeface="Roboto"/>
                          <a:sym typeface="Roboto"/>
                        </a:rPr>
                        <a:t>Decision Tree Classifier</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2.0%</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0.66</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200">
                          <a:latin typeface="Roboto"/>
                          <a:ea typeface="Roboto"/>
                          <a:cs typeface="Roboto"/>
                          <a:sym typeface="Roboto"/>
                        </a:rPr>
                        <a:t>Random Forest Classifier</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2.0%</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0.60</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200">
                          <a:latin typeface="Roboto"/>
                          <a:ea typeface="Roboto"/>
                          <a:cs typeface="Roboto"/>
                          <a:sym typeface="Roboto"/>
                        </a:rPr>
                        <a:t>Kneighbors Regressor</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27.4%</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0.50</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200">
                          <a:latin typeface="Roboto"/>
                          <a:ea typeface="Roboto"/>
                          <a:cs typeface="Roboto"/>
                          <a:sym typeface="Roboto"/>
                        </a:rPr>
                        <a:t>Decision Tree Regressor</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67.9%</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0.87</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200">
                          <a:latin typeface="Roboto"/>
                          <a:ea typeface="Roboto"/>
                          <a:cs typeface="Roboto"/>
                          <a:sym typeface="Roboto"/>
                        </a:rPr>
                        <a:t>Random Forest Regressor</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6"/>
                    </a:solidFill>
                  </a:tcPr>
                </a:tc>
                <a:tc>
                  <a:txBody>
                    <a:bodyPr>
                      <a:noAutofit/>
                    </a:bodyPr>
                    <a:lstStyle/>
                    <a:p>
                      <a:pPr indent="0" lvl="0" marL="0" rtl="0" algn="l">
                        <a:spcBef>
                          <a:spcPts val="0"/>
                        </a:spcBef>
                        <a:spcAft>
                          <a:spcPts val="0"/>
                        </a:spcAft>
                        <a:buNone/>
                      </a:pPr>
                      <a:r>
                        <a:rPr lang="en" sz="1200">
                          <a:latin typeface="Roboto"/>
                          <a:ea typeface="Roboto"/>
                          <a:cs typeface="Roboto"/>
                          <a:sym typeface="Roboto"/>
                        </a:rPr>
                        <a:t>79.7%</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6"/>
                    </a:solidFill>
                  </a:tcPr>
                </a:tc>
                <a:tc>
                  <a:txBody>
                    <a:bodyPr>
                      <a:noAutofit/>
                    </a:bodyPr>
                    <a:lstStyle/>
                    <a:p>
                      <a:pPr indent="0" lvl="0" marL="0" rtl="0" algn="l">
                        <a:spcBef>
                          <a:spcPts val="0"/>
                        </a:spcBef>
                        <a:spcAft>
                          <a:spcPts val="0"/>
                        </a:spcAft>
                        <a:buNone/>
                      </a:pPr>
                      <a:r>
                        <a:rPr lang="en" sz="1200">
                          <a:latin typeface="Roboto"/>
                          <a:ea typeface="Roboto"/>
                          <a:cs typeface="Roboto"/>
                          <a:sym typeface="Roboto"/>
                        </a:rPr>
                        <a:t>0.94</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6"/>
                    </a:solidFill>
                  </a:tcPr>
                </a:tc>
              </a:tr>
              <a:tr h="381000">
                <a:tc>
                  <a:txBody>
                    <a:bodyPr>
                      <a:noAutofit/>
                    </a:bodyPr>
                    <a:lstStyle/>
                    <a:p>
                      <a:pPr indent="0" lvl="0" marL="0" rtl="0" algn="l">
                        <a:spcBef>
                          <a:spcPts val="0"/>
                        </a:spcBef>
                        <a:spcAft>
                          <a:spcPts val="0"/>
                        </a:spcAft>
                        <a:buNone/>
                      </a:pPr>
                      <a:r>
                        <a:rPr lang="en" sz="1200">
                          <a:latin typeface="Roboto"/>
                          <a:ea typeface="Roboto"/>
                          <a:cs typeface="Roboto"/>
                          <a:sym typeface="Roboto"/>
                        </a:rPr>
                        <a:t>Random Forest Regressor (Feature Selection)</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76.8%</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0.94</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200">
                          <a:latin typeface="Roboto"/>
                          <a:ea typeface="Roboto"/>
                          <a:cs typeface="Roboto"/>
                          <a:sym typeface="Roboto"/>
                        </a:rPr>
                        <a:t>Linear Regression</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13.8%</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0.41</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200">
                          <a:latin typeface="Roboto"/>
                          <a:ea typeface="Roboto"/>
                          <a:cs typeface="Roboto"/>
                          <a:sym typeface="Roboto"/>
                        </a:rPr>
                        <a:t>Adaboost Regressor</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42.6%</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0.62</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200">
                          <a:latin typeface="Roboto"/>
                          <a:ea typeface="Roboto"/>
                          <a:cs typeface="Roboto"/>
                          <a:sym typeface="Roboto"/>
                        </a:rPr>
                        <a:t>Adaboos Regressor (Onehot encoding and feature selection) </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9.1%</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latin typeface="Roboto"/>
                          <a:ea typeface="Roboto"/>
                          <a:cs typeface="Roboto"/>
                          <a:sym typeface="Roboto"/>
                        </a:rPr>
                        <a:t>0.63</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1200">
                          <a:latin typeface="Roboto"/>
                          <a:ea typeface="Roboto"/>
                          <a:cs typeface="Roboto"/>
                          <a:sym typeface="Roboto"/>
                        </a:rPr>
                        <a:t>Bagging Regressor</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6"/>
                    </a:solidFill>
                  </a:tcPr>
                </a:tc>
                <a:tc>
                  <a:txBody>
                    <a:bodyPr>
                      <a:noAutofit/>
                    </a:bodyPr>
                    <a:lstStyle/>
                    <a:p>
                      <a:pPr indent="0" lvl="0" marL="0" rtl="0" algn="l">
                        <a:spcBef>
                          <a:spcPts val="0"/>
                        </a:spcBef>
                        <a:spcAft>
                          <a:spcPts val="0"/>
                        </a:spcAft>
                        <a:buNone/>
                      </a:pPr>
                      <a:r>
                        <a:rPr lang="en" sz="1200">
                          <a:latin typeface="Roboto"/>
                          <a:ea typeface="Roboto"/>
                          <a:cs typeface="Roboto"/>
                          <a:sym typeface="Roboto"/>
                        </a:rPr>
                        <a:t>78.8%</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6"/>
                    </a:solidFill>
                  </a:tcPr>
                </a:tc>
                <a:tc>
                  <a:txBody>
                    <a:bodyPr>
                      <a:noAutofit/>
                    </a:bodyPr>
                    <a:lstStyle/>
                    <a:p>
                      <a:pPr indent="0" lvl="0" marL="0" rtl="0" algn="l">
                        <a:spcBef>
                          <a:spcPts val="0"/>
                        </a:spcBef>
                        <a:spcAft>
                          <a:spcPts val="0"/>
                        </a:spcAft>
                        <a:buNone/>
                      </a:pPr>
                      <a:r>
                        <a:rPr lang="en" sz="1200">
                          <a:latin typeface="Roboto"/>
                          <a:ea typeface="Roboto"/>
                          <a:cs typeface="Roboto"/>
                          <a:sym typeface="Roboto"/>
                        </a:rPr>
                        <a:t>0.94</a:t>
                      </a:r>
                      <a:endParaRPr sz="1200">
                        <a:latin typeface="Roboto"/>
                        <a:ea typeface="Roboto"/>
                        <a:cs typeface="Roboto"/>
                        <a:sym typeface="Roboto"/>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Optimal</a:t>
            </a:r>
            <a:endParaRPr/>
          </a:p>
        </p:txBody>
      </p:sp>
      <p:sp>
        <p:nvSpPr>
          <p:cNvPr id="311" name="Google Shape;311;p40"/>
          <p:cNvSpPr txBox="1"/>
          <p:nvPr>
            <p:ph idx="1" type="body"/>
          </p:nvPr>
        </p:nvSpPr>
        <p:spPr>
          <a:xfrm>
            <a:off x="311700" y="1229875"/>
            <a:ext cx="8520600" cy="174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We’ve tried many algorithms and several techniques to improve our outcome.</a:t>
            </a:r>
            <a:endParaRPr/>
          </a:p>
          <a:p>
            <a:pPr indent="-342900" lvl="0" marL="457200" rtl="0" algn="l">
              <a:spcBef>
                <a:spcPts val="0"/>
              </a:spcBef>
              <a:spcAft>
                <a:spcPts val="0"/>
              </a:spcAft>
              <a:buSzPts val="1800"/>
              <a:buChar char="●"/>
            </a:pPr>
            <a:r>
              <a:rPr lang="en"/>
              <a:t>By far regressors were the winners in this race, and while </a:t>
            </a:r>
            <a:r>
              <a:rPr lang="en"/>
              <a:t>feature</a:t>
            </a:r>
            <a:r>
              <a:rPr lang="en"/>
              <a:t> </a:t>
            </a:r>
            <a:r>
              <a:rPr lang="en"/>
              <a:t>selection did help our computing time it also slightly brought down our accuracy.</a:t>
            </a:r>
            <a:r>
              <a:rPr lang="en"/>
              <a:t> </a:t>
            </a:r>
            <a:endParaRPr/>
          </a:p>
          <a:p>
            <a:pPr indent="-342900" lvl="0" marL="457200" rtl="0" algn="l">
              <a:spcBef>
                <a:spcPts val="0"/>
              </a:spcBef>
              <a:spcAft>
                <a:spcPts val="0"/>
              </a:spcAft>
              <a:buSzPts val="1800"/>
              <a:buChar char="●"/>
            </a:pPr>
            <a:r>
              <a:rPr lang="en"/>
              <a:t>Onehot encoding did very little to improve our outcome.</a:t>
            </a:r>
            <a:endParaRPr/>
          </a:p>
        </p:txBody>
      </p:sp>
      <p:sp>
        <p:nvSpPr>
          <p:cNvPr id="312" name="Google Shape;312;p40"/>
          <p:cNvSpPr txBox="1"/>
          <p:nvPr/>
        </p:nvSpPr>
        <p:spPr>
          <a:xfrm>
            <a:off x="311700" y="3808850"/>
            <a:ext cx="5776500" cy="9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latin typeface="Archivo Black"/>
                <a:ea typeface="Archivo Black"/>
                <a:cs typeface="Archivo Black"/>
                <a:sym typeface="Archivo Black"/>
              </a:rPr>
              <a:t>Thank You!</a:t>
            </a:r>
            <a:endParaRPr sz="3000">
              <a:solidFill>
                <a:schemeClr val="accent5"/>
              </a:solidFill>
              <a:latin typeface="Archivo Black"/>
              <a:ea typeface="Archivo Black"/>
              <a:cs typeface="Archivo Black"/>
              <a:sym typeface="Archivo Black"/>
            </a:endParaRPr>
          </a:p>
        </p:txBody>
      </p:sp>
      <p:pic>
        <p:nvPicPr>
          <p:cNvPr id="313" name="Google Shape;313;p40"/>
          <p:cNvPicPr preferRelativeResize="0"/>
          <p:nvPr/>
        </p:nvPicPr>
        <p:blipFill>
          <a:blip r:embed="rId3">
            <a:alphaModFix/>
          </a:blip>
          <a:stretch>
            <a:fillRect/>
          </a:stretch>
        </p:blipFill>
        <p:spPr>
          <a:xfrm>
            <a:off x="7434300" y="2914025"/>
            <a:ext cx="1398007" cy="98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such system so attractive for ML?</a:t>
            </a:r>
            <a:endParaRPr/>
          </a:p>
        </p:txBody>
      </p:sp>
      <p:sp>
        <p:nvSpPr>
          <p:cNvPr id="104" name="Google Shape;104;p15"/>
          <p:cNvSpPr txBox="1"/>
          <p:nvPr>
            <p:ph idx="1" type="body"/>
          </p:nvPr>
        </p:nvSpPr>
        <p:spPr>
          <a:xfrm>
            <a:off x="311700" y="1154250"/>
            <a:ext cx="42498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rgbClr val="000000"/>
                </a:solidFill>
                <a:highlight>
                  <a:srgbClr val="FFFFFF"/>
                </a:highlight>
              </a:rPr>
              <a:t>The data generated by these systems makes them attractive </a:t>
            </a:r>
            <a:r>
              <a:rPr lang="en">
                <a:solidFill>
                  <a:srgbClr val="000000"/>
                </a:solidFill>
                <a:highlight>
                  <a:srgbClr val="FFFFFF"/>
                </a:highlight>
              </a:rPr>
              <a:t>for machine learning because the </a:t>
            </a:r>
            <a:r>
              <a:rPr lang="en">
                <a:solidFill>
                  <a:srgbClr val="000000"/>
                </a:solidFill>
                <a:highlight>
                  <a:srgbClr val="FFFFFF"/>
                </a:highlight>
              </a:rPr>
              <a:t>duration of travel, departure location, arrival location, and time elapsed is explicitly recorded. Bike sharing systems therefore function as a sensor network, which can be used for studying mobility in a city. </a:t>
            </a:r>
            <a:endParaRPr/>
          </a:p>
        </p:txBody>
      </p:sp>
      <p:pic>
        <p:nvPicPr>
          <p:cNvPr id="105" name="Google Shape;105;p15"/>
          <p:cNvPicPr preferRelativeResize="0"/>
          <p:nvPr/>
        </p:nvPicPr>
        <p:blipFill>
          <a:blip r:embed="rId3">
            <a:alphaModFix/>
          </a:blip>
          <a:stretch>
            <a:fillRect/>
          </a:stretch>
        </p:blipFill>
        <p:spPr>
          <a:xfrm>
            <a:off x="5983125" y="1387962"/>
            <a:ext cx="2417251" cy="2020675"/>
          </a:xfrm>
          <a:prstGeom prst="rect">
            <a:avLst/>
          </a:prstGeom>
          <a:noFill/>
          <a:ln>
            <a:noFill/>
          </a:ln>
        </p:spPr>
      </p:pic>
      <p:sp>
        <p:nvSpPr>
          <p:cNvPr id="106" name="Google Shape;106;p15"/>
          <p:cNvSpPr txBox="1"/>
          <p:nvPr/>
        </p:nvSpPr>
        <p:spPr>
          <a:xfrm>
            <a:off x="6162350" y="2194450"/>
            <a:ext cx="141600" cy="1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7" name="Google Shape;107;p15"/>
          <p:cNvSpPr txBox="1"/>
          <p:nvPr/>
        </p:nvSpPr>
        <p:spPr>
          <a:xfrm>
            <a:off x="6199800" y="2275600"/>
            <a:ext cx="1198500" cy="1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nvSpPr>
        <p:spPr>
          <a:xfrm>
            <a:off x="7261550" y="2387950"/>
            <a:ext cx="141600" cy="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nvSpPr>
        <p:spPr>
          <a:xfrm>
            <a:off x="6052100" y="1917750"/>
            <a:ext cx="3621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5"/>
                </a:solidFill>
              </a:rPr>
              <a:t>B</a:t>
            </a:r>
            <a:r>
              <a:rPr baseline="-25000" lang="en" sz="1000">
                <a:solidFill>
                  <a:schemeClr val="accent5"/>
                </a:solidFill>
              </a:rPr>
              <a:t>23</a:t>
            </a:r>
            <a:endParaRPr baseline="-25000" sz="1000">
              <a:solidFill>
                <a:schemeClr val="accent5"/>
              </a:solidFill>
            </a:endParaRPr>
          </a:p>
        </p:txBody>
      </p:sp>
      <p:sp>
        <p:nvSpPr>
          <p:cNvPr id="110" name="Google Shape;110;p15"/>
          <p:cNvSpPr txBox="1"/>
          <p:nvPr/>
        </p:nvSpPr>
        <p:spPr>
          <a:xfrm>
            <a:off x="5983125" y="2496350"/>
            <a:ext cx="362100" cy="50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5"/>
                </a:solidFill>
              </a:rPr>
              <a:t>B</a:t>
            </a:r>
            <a:r>
              <a:rPr baseline="-25000" lang="en" sz="1000">
                <a:solidFill>
                  <a:schemeClr val="accent5"/>
                </a:solidFill>
              </a:rPr>
              <a:t>11</a:t>
            </a:r>
            <a:endParaRPr baseline="-25000" sz="1000">
              <a:solidFill>
                <a:schemeClr val="accent5"/>
              </a:solidFill>
            </a:endParaRPr>
          </a:p>
        </p:txBody>
      </p:sp>
      <p:sp>
        <p:nvSpPr>
          <p:cNvPr id="111" name="Google Shape;111;p15"/>
          <p:cNvSpPr txBox="1"/>
          <p:nvPr/>
        </p:nvSpPr>
        <p:spPr>
          <a:xfrm>
            <a:off x="6851825" y="1377675"/>
            <a:ext cx="362100" cy="35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5"/>
                </a:solidFill>
              </a:rPr>
              <a:t>B</a:t>
            </a:r>
            <a:r>
              <a:rPr baseline="-25000" lang="en" sz="1000">
                <a:solidFill>
                  <a:schemeClr val="accent5"/>
                </a:solidFill>
              </a:rPr>
              <a:t>89</a:t>
            </a:r>
            <a:endParaRPr baseline="-25000" sz="1000">
              <a:solidFill>
                <a:schemeClr val="accent5"/>
              </a:solidFill>
            </a:endParaRPr>
          </a:p>
        </p:txBody>
      </p:sp>
      <p:sp>
        <p:nvSpPr>
          <p:cNvPr id="112" name="Google Shape;112;p15"/>
          <p:cNvSpPr txBox="1"/>
          <p:nvPr/>
        </p:nvSpPr>
        <p:spPr>
          <a:xfrm>
            <a:off x="8105300" y="1671550"/>
            <a:ext cx="362100" cy="35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5"/>
                </a:solidFill>
              </a:rPr>
              <a:t>B</a:t>
            </a:r>
            <a:r>
              <a:rPr baseline="-25000" lang="en" sz="1000">
                <a:solidFill>
                  <a:schemeClr val="accent5"/>
                </a:solidFill>
              </a:rPr>
              <a:t>3</a:t>
            </a:r>
            <a:endParaRPr baseline="-25000" sz="1000">
              <a:solidFill>
                <a:schemeClr val="accent5"/>
              </a:solidFill>
            </a:endParaRPr>
          </a:p>
        </p:txBody>
      </p:sp>
      <p:sp>
        <p:nvSpPr>
          <p:cNvPr id="113" name="Google Shape;113;p15"/>
          <p:cNvSpPr txBox="1"/>
          <p:nvPr/>
        </p:nvSpPr>
        <p:spPr>
          <a:xfrm>
            <a:off x="7151300" y="3056125"/>
            <a:ext cx="362100" cy="35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5"/>
                </a:solidFill>
              </a:rPr>
              <a:t>B</a:t>
            </a:r>
            <a:r>
              <a:rPr baseline="-25000" lang="en" sz="1000">
                <a:solidFill>
                  <a:schemeClr val="accent5"/>
                </a:solidFill>
              </a:rPr>
              <a:t>75</a:t>
            </a:r>
            <a:endParaRPr baseline="-25000" sz="1000">
              <a:solidFill>
                <a:schemeClr val="accent5"/>
              </a:solidFill>
            </a:endParaRPr>
          </a:p>
        </p:txBody>
      </p:sp>
      <p:sp>
        <p:nvSpPr>
          <p:cNvPr id="114" name="Google Shape;114;p15"/>
          <p:cNvSpPr txBox="1"/>
          <p:nvPr/>
        </p:nvSpPr>
        <p:spPr>
          <a:xfrm>
            <a:off x="6747325" y="2169250"/>
            <a:ext cx="362100" cy="35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5"/>
                </a:solidFill>
              </a:rPr>
              <a:t>K</a:t>
            </a:r>
            <a:r>
              <a:rPr baseline="-25000" lang="en" sz="1000">
                <a:solidFill>
                  <a:schemeClr val="accent5"/>
                </a:solidFill>
              </a:rPr>
              <a:t>10</a:t>
            </a:r>
            <a:endParaRPr baseline="-25000" sz="100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a:t>
            </a:r>
            <a:endParaRPr/>
          </a:p>
        </p:txBody>
      </p:sp>
      <p:sp>
        <p:nvSpPr>
          <p:cNvPr id="120" name="Google Shape;120;p16"/>
          <p:cNvSpPr txBox="1"/>
          <p:nvPr>
            <p:ph idx="1" type="body"/>
          </p:nvPr>
        </p:nvSpPr>
        <p:spPr>
          <a:xfrm>
            <a:off x="311700" y="1229875"/>
            <a:ext cx="8520600" cy="855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solidFill>
                  <a:srgbClr val="000000"/>
                </a:solidFill>
                <a:highlight>
                  <a:srgbClr val="FFFFFF"/>
                </a:highlight>
              </a:rPr>
              <a:t>To combine historical usage patterns with weather data in order to </a:t>
            </a:r>
            <a:r>
              <a:rPr b="1" lang="en">
                <a:solidFill>
                  <a:srgbClr val="000000"/>
                </a:solidFill>
                <a:highlight>
                  <a:srgbClr val="FFFFFF"/>
                </a:highlight>
              </a:rPr>
              <a:t>forecast</a:t>
            </a:r>
            <a:r>
              <a:rPr lang="en">
                <a:solidFill>
                  <a:srgbClr val="000000"/>
                </a:solidFill>
                <a:highlight>
                  <a:srgbClr val="FFFFFF"/>
                </a:highlight>
              </a:rPr>
              <a:t> bike rental demand in the Capital Bikeshare program in Washington, D.C.</a:t>
            </a:r>
            <a:endParaRPr/>
          </a:p>
        </p:txBody>
      </p:sp>
      <p:sp>
        <p:nvSpPr>
          <p:cNvPr id="121" name="Google Shape;121;p16"/>
          <p:cNvSpPr txBox="1"/>
          <p:nvPr/>
        </p:nvSpPr>
        <p:spPr>
          <a:xfrm>
            <a:off x="1035025" y="2487050"/>
            <a:ext cx="72462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5"/>
                </a:solidFill>
                <a:latin typeface="Archivo Black"/>
                <a:ea typeface="Archivo Black"/>
                <a:cs typeface="Archivo Black"/>
                <a:sym typeface="Archivo Black"/>
              </a:rPr>
              <a:t>Input(data set) = Output(number of bikes)</a:t>
            </a:r>
            <a:endParaRPr sz="2400">
              <a:solidFill>
                <a:schemeClr val="accent5"/>
              </a:solidFill>
              <a:latin typeface="Archivo Black"/>
              <a:ea typeface="Archivo Black"/>
              <a:cs typeface="Archivo Black"/>
              <a:sym typeface="Archivo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547850" y="19345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27" name="Google Shape;127;p17"/>
          <p:cNvSpPr txBox="1"/>
          <p:nvPr/>
        </p:nvSpPr>
        <p:spPr>
          <a:xfrm>
            <a:off x="547850" y="2672300"/>
            <a:ext cx="8092200" cy="7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100">
                <a:solidFill>
                  <a:schemeClr val="lt1"/>
                </a:solidFill>
                <a:latin typeface="Roboto"/>
                <a:ea typeface="Roboto"/>
                <a:cs typeface="Roboto"/>
                <a:sym typeface="Roboto"/>
              </a:rPr>
              <a:t>C</a:t>
            </a:r>
            <a:r>
              <a:rPr lang="en" sz="2100">
                <a:solidFill>
                  <a:schemeClr val="lt1"/>
                </a:solidFill>
                <a:latin typeface="Roboto"/>
                <a:ea typeface="Roboto"/>
                <a:cs typeface="Roboto"/>
                <a:sym typeface="Roboto"/>
              </a:rPr>
              <a:t>haracteristics and Examination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152400" y="278050"/>
            <a:ext cx="4493100" cy="4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Original Data Set</a:t>
            </a:r>
            <a:endParaRPr sz="2400"/>
          </a:p>
        </p:txBody>
      </p:sp>
      <p:pic>
        <p:nvPicPr>
          <p:cNvPr id="133" name="Google Shape;133;p18"/>
          <p:cNvPicPr preferRelativeResize="0"/>
          <p:nvPr/>
        </p:nvPicPr>
        <p:blipFill>
          <a:blip r:embed="rId3">
            <a:alphaModFix/>
          </a:blip>
          <a:stretch>
            <a:fillRect/>
          </a:stretch>
        </p:blipFill>
        <p:spPr>
          <a:xfrm>
            <a:off x="152400" y="889550"/>
            <a:ext cx="8839199" cy="1827514"/>
          </a:xfrm>
          <a:prstGeom prst="rect">
            <a:avLst/>
          </a:prstGeom>
          <a:noFill/>
          <a:ln>
            <a:noFill/>
          </a:ln>
        </p:spPr>
      </p:pic>
      <p:sp>
        <p:nvSpPr>
          <p:cNvPr id="134" name="Google Shape;134;p18"/>
          <p:cNvSpPr/>
          <p:nvPr/>
        </p:nvSpPr>
        <p:spPr>
          <a:xfrm>
            <a:off x="8423575" y="770675"/>
            <a:ext cx="511200" cy="1946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txBox="1"/>
          <p:nvPr/>
        </p:nvSpPr>
        <p:spPr>
          <a:xfrm>
            <a:off x="6764900" y="3426200"/>
            <a:ext cx="10722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Target</a:t>
            </a:r>
            <a:endParaRPr sz="1800">
              <a:solidFill>
                <a:schemeClr val="dk1"/>
              </a:solidFill>
              <a:latin typeface="Roboto"/>
              <a:ea typeface="Roboto"/>
              <a:cs typeface="Roboto"/>
              <a:sym typeface="Roboto"/>
            </a:endParaRPr>
          </a:p>
        </p:txBody>
      </p:sp>
      <p:cxnSp>
        <p:nvCxnSpPr>
          <p:cNvPr id="136" name="Google Shape;136;p18"/>
          <p:cNvCxnSpPr/>
          <p:nvPr/>
        </p:nvCxnSpPr>
        <p:spPr>
          <a:xfrm flipH="1" rot="10800000">
            <a:off x="7535625" y="2856675"/>
            <a:ext cx="1030500" cy="728700"/>
          </a:xfrm>
          <a:prstGeom prst="straightConnector1">
            <a:avLst/>
          </a:prstGeom>
          <a:noFill/>
          <a:ln cap="flat" cmpd="sng" w="28575">
            <a:solidFill>
              <a:schemeClr val="dk1"/>
            </a:solidFill>
            <a:prstDash val="solid"/>
            <a:round/>
            <a:headEnd len="med" w="med" type="none"/>
            <a:tailEnd len="med" w="med" type="triangle"/>
          </a:ln>
        </p:spPr>
      </p:cxnSp>
      <p:cxnSp>
        <p:nvCxnSpPr>
          <p:cNvPr id="137" name="Google Shape;137;p18"/>
          <p:cNvCxnSpPr/>
          <p:nvPr/>
        </p:nvCxnSpPr>
        <p:spPr>
          <a:xfrm flipH="1" rot="10800000">
            <a:off x="513825" y="2764525"/>
            <a:ext cx="7842600" cy="5400"/>
          </a:xfrm>
          <a:prstGeom prst="straightConnector1">
            <a:avLst/>
          </a:prstGeom>
          <a:noFill/>
          <a:ln cap="flat" cmpd="sng" w="19050">
            <a:solidFill>
              <a:schemeClr val="dk1"/>
            </a:solidFill>
            <a:prstDash val="solid"/>
            <a:round/>
            <a:headEnd len="med" w="med" type="none"/>
            <a:tailEnd len="med" w="med" type="none"/>
          </a:ln>
        </p:spPr>
      </p:cxnSp>
      <p:cxnSp>
        <p:nvCxnSpPr>
          <p:cNvPr id="138" name="Google Shape;138;p18"/>
          <p:cNvCxnSpPr/>
          <p:nvPr/>
        </p:nvCxnSpPr>
        <p:spPr>
          <a:xfrm rot="10800000">
            <a:off x="513775" y="2591450"/>
            <a:ext cx="7200" cy="176100"/>
          </a:xfrm>
          <a:prstGeom prst="straightConnector1">
            <a:avLst/>
          </a:prstGeom>
          <a:noFill/>
          <a:ln cap="flat" cmpd="sng" w="19050">
            <a:solidFill>
              <a:schemeClr val="dk1"/>
            </a:solidFill>
            <a:prstDash val="solid"/>
            <a:round/>
            <a:headEnd len="med" w="med" type="none"/>
            <a:tailEnd len="med" w="med" type="none"/>
          </a:ln>
        </p:spPr>
      </p:cxnSp>
      <p:cxnSp>
        <p:nvCxnSpPr>
          <p:cNvPr id="139" name="Google Shape;139;p18"/>
          <p:cNvCxnSpPr/>
          <p:nvPr/>
        </p:nvCxnSpPr>
        <p:spPr>
          <a:xfrm rot="10800000">
            <a:off x="8344100" y="2585125"/>
            <a:ext cx="2100" cy="180000"/>
          </a:xfrm>
          <a:prstGeom prst="straightConnector1">
            <a:avLst/>
          </a:prstGeom>
          <a:noFill/>
          <a:ln cap="flat" cmpd="sng" w="19050">
            <a:solidFill>
              <a:schemeClr val="dk1"/>
            </a:solidFill>
            <a:prstDash val="solid"/>
            <a:round/>
            <a:headEnd len="med" w="med" type="none"/>
            <a:tailEnd len="med" w="med" type="none"/>
          </a:ln>
        </p:spPr>
      </p:cxnSp>
      <p:sp>
        <p:nvSpPr>
          <p:cNvPr id="140" name="Google Shape;140;p18"/>
          <p:cNvSpPr txBox="1"/>
          <p:nvPr/>
        </p:nvSpPr>
        <p:spPr>
          <a:xfrm>
            <a:off x="4186775" y="2764525"/>
            <a:ext cx="12096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Features</a:t>
            </a:r>
            <a:endParaRPr sz="18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311700" y="209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Characteristics</a:t>
            </a:r>
            <a:endParaRPr/>
          </a:p>
        </p:txBody>
      </p:sp>
      <p:graphicFrame>
        <p:nvGraphicFramePr>
          <p:cNvPr id="146" name="Google Shape;146;p19"/>
          <p:cNvGraphicFramePr/>
          <p:nvPr/>
        </p:nvGraphicFramePr>
        <p:xfrm>
          <a:off x="391075" y="952500"/>
          <a:ext cx="3000000" cy="3000000"/>
        </p:xfrm>
        <a:graphic>
          <a:graphicData uri="http://schemas.openxmlformats.org/drawingml/2006/table">
            <a:tbl>
              <a:tblPr>
                <a:noFill/>
                <a:tableStyleId>{95A5766D-3A7F-4CE5-B217-DA7C946878F3}</a:tableStyleId>
              </a:tblPr>
              <a:tblGrid>
                <a:gridCol w="1769100"/>
                <a:gridCol w="6479550"/>
              </a:tblGrid>
              <a:tr h="381000">
                <a:tc>
                  <a:txBody>
                    <a:bodyPr>
                      <a:noAutofit/>
                    </a:bodyPr>
                    <a:lstStyle/>
                    <a:p>
                      <a:pPr indent="0" lvl="0" marL="0" rtl="0" algn="l">
                        <a:spcBef>
                          <a:spcPts val="0"/>
                        </a:spcBef>
                        <a:spcAft>
                          <a:spcPts val="0"/>
                        </a:spcAft>
                        <a:buNone/>
                      </a:pPr>
                      <a:r>
                        <a:rPr b="1" lang="en">
                          <a:highlight>
                            <a:srgbClr val="FFFFFF"/>
                          </a:highlight>
                          <a:latin typeface="Roboto"/>
                          <a:ea typeface="Roboto"/>
                          <a:cs typeface="Roboto"/>
                          <a:sym typeface="Roboto"/>
                        </a:rPr>
                        <a:t>Feature</a:t>
                      </a:r>
                      <a:endParaRPr b="1">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b="1" lang="en">
                          <a:latin typeface="Roboto"/>
                          <a:ea typeface="Roboto"/>
                          <a:cs typeface="Roboto"/>
                          <a:sym typeface="Roboto"/>
                        </a:rPr>
                        <a:t>Characteristic</a:t>
                      </a:r>
                      <a:endParaRPr b="1">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datetime</a:t>
                      </a:r>
                      <a:endParaRPr sz="1100">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hourly date + timestamp </a:t>
                      </a:r>
                      <a:endParaRPr sz="1100">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season</a:t>
                      </a:r>
                      <a:endParaRPr sz="1100">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1 = spring, 2 = summer, 3 = fall, 4 = winter</a:t>
                      </a:r>
                      <a:endParaRPr sz="1100">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holiday</a:t>
                      </a:r>
                      <a:endParaRPr sz="1100">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whether the day is considered a holiday</a:t>
                      </a:r>
                      <a:endParaRPr sz="1100">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workingday </a:t>
                      </a:r>
                      <a:endParaRPr sz="1100">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whether the day is neither a weekend nor holiday</a:t>
                      </a:r>
                      <a:endParaRPr sz="1100">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sz="1050">
                          <a:highlight>
                            <a:srgbClr val="FFFFFF"/>
                          </a:highlight>
                          <a:latin typeface="Roboto"/>
                          <a:ea typeface="Roboto"/>
                          <a:cs typeface="Roboto"/>
                          <a:sym typeface="Roboto"/>
                        </a:rPr>
                        <a:t>weather</a:t>
                      </a:r>
                      <a:endParaRPr>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100">
                          <a:highlight>
                            <a:srgbClr val="FFFFFF"/>
                          </a:highlight>
                          <a:latin typeface="Roboto"/>
                          <a:ea typeface="Roboto"/>
                          <a:cs typeface="Roboto"/>
                          <a:sym typeface="Roboto"/>
                        </a:rPr>
                        <a:t>1: Clear, Few clouds, Partly cloudy, Partly cloudy </a:t>
                      </a:r>
                      <a:endParaRPr sz="1100">
                        <a:highlight>
                          <a:srgbClr val="FFFFFF"/>
                        </a:highlight>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sz="1100">
                          <a:highlight>
                            <a:srgbClr val="FFFFFF"/>
                          </a:highlight>
                          <a:latin typeface="Roboto"/>
                          <a:ea typeface="Roboto"/>
                          <a:cs typeface="Roboto"/>
                          <a:sym typeface="Roboto"/>
                        </a:rPr>
                        <a:t>2: Mist + Cloudy, Mist + Broken clouds, Mist + Few clouds, Mist </a:t>
                      </a:r>
                      <a:endParaRPr sz="1100">
                        <a:highlight>
                          <a:srgbClr val="FFFFFF"/>
                        </a:highlight>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sz="1100">
                          <a:highlight>
                            <a:srgbClr val="FFFFFF"/>
                          </a:highlight>
                          <a:latin typeface="Roboto"/>
                          <a:ea typeface="Roboto"/>
                          <a:cs typeface="Roboto"/>
                          <a:sym typeface="Roboto"/>
                        </a:rPr>
                        <a:t>3: Light Snow, Light Rain + Thunderstorm + Scattered clouds, Light Rain + Scattered clouds </a:t>
                      </a:r>
                      <a:endParaRPr sz="1100">
                        <a:highlight>
                          <a:srgbClr val="FFFFFF"/>
                        </a:highlight>
                        <a:latin typeface="Roboto"/>
                        <a:ea typeface="Roboto"/>
                        <a:cs typeface="Roboto"/>
                        <a:sym typeface="Roboto"/>
                      </a:endParaRPr>
                    </a:p>
                    <a:p>
                      <a:pPr indent="0" lvl="0" marL="0" rtl="0" algn="l">
                        <a:spcBef>
                          <a:spcPts val="0"/>
                        </a:spcBef>
                        <a:spcAft>
                          <a:spcPts val="0"/>
                        </a:spcAft>
                        <a:buNone/>
                      </a:pPr>
                      <a:r>
                        <a:rPr lang="en" sz="1100">
                          <a:highlight>
                            <a:srgbClr val="FFFFFF"/>
                          </a:highlight>
                          <a:latin typeface="Roboto"/>
                          <a:ea typeface="Roboto"/>
                          <a:cs typeface="Roboto"/>
                          <a:sym typeface="Roboto"/>
                        </a:rPr>
                        <a:t>4: Heavy Rain + Ice Pallets + Thunderstorm + Mist, Snow + Fog </a:t>
                      </a:r>
                      <a:endParaRPr sz="1100">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86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Characteristics Continued</a:t>
            </a:r>
            <a:endParaRPr/>
          </a:p>
        </p:txBody>
      </p:sp>
      <p:graphicFrame>
        <p:nvGraphicFramePr>
          <p:cNvPr id="152" name="Google Shape;152;p20"/>
          <p:cNvGraphicFramePr/>
          <p:nvPr/>
        </p:nvGraphicFramePr>
        <p:xfrm>
          <a:off x="372025" y="693950"/>
          <a:ext cx="3000000" cy="3000000"/>
        </p:xfrm>
        <a:graphic>
          <a:graphicData uri="http://schemas.openxmlformats.org/drawingml/2006/table">
            <a:tbl>
              <a:tblPr>
                <a:noFill/>
                <a:tableStyleId>{95A5766D-3A7F-4CE5-B217-DA7C946878F3}</a:tableStyleId>
              </a:tblPr>
              <a:tblGrid>
                <a:gridCol w="1769100"/>
                <a:gridCol w="6479550"/>
              </a:tblGrid>
              <a:tr h="381000">
                <a:tc>
                  <a:txBody>
                    <a:bodyPr>
                      <a:noAutofit/>
                    </a:bodyPr>
                    <a:lstStyle/>
                    <a:p>
                      <a:pPr indent="0" lvl="0" marL="0" rtl="0" algn="l">
                        <a:spcBef>
                          <a:spcPts val="0"/>
                        </a:spcBef>
                        <a:spcAft>
                          <a:spcPts val="0"/>
                        </a:spcAft>
                        <a:buNone/>
                      </a:pPr>
                      <a:r>
                        <a:rPr b="1" lang="en">
                          <a:highlight>
                            <a:srgbClr val="FFFFFF"/>
                          </a:highlight>
                          <a:latin typeface="Roboto"/>
                          <a:ea typeface="Roboto"/>
                          <a:cs typeface="Roboto"/>
                          <a:sym typeface="Roboto"/>
                        </a:rPr>
                        <a:t>Feature</a:t>
                      </a:r>
                      <a:endParaRPr b="1">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b="1" lang="en">
                          <a:latin typeface="Roboto"/>
                          <a:ea typeface="Roboto"/>
                          <a:cs typeface="Roboto"/>
                          <a:sym typeface="Roboto"/>
                        </a:rPr>
                        <a:t>Characteristic</a:t>
                      </a:r>
                      <a:endParaRPr b="1">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temp </a:t>
                      </a:r>
                      <a:endParaRPr sz="1100">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temperature in Celsius</a:t>
                      </a:r>
                      <a:endParaRPr sz="1100">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atemp </a:t>
                      </a:r>
                      <a:endParaRPr sz="1100">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"feels like" temperature in Celsius</a:t>
                      </a:r>
                      <a:endParaRPr sz="1100">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humidity</a:t>
                      </a:r>
                      <a:endParaRPr sz="1100">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relative humidity</a:t>
                      </a:r>
                      <a:endParaRPr sz="1100">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windspeed</a:t>
                      </a:r>
                      <a:endParaRPr sz="1100">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wind speed</a:t>
                      </a:r>
                      <a:endParaRPr sz="1100">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casual</a:t>
                      </a:r>
                      <a:endParaRPr sz="1100">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number of non-registered user rentals initiated</a:t>
                      </a:r>
                      <a:endParaRPr sz="1100">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registered</a:t>
                      </a:r>
                      <a:endParaRPr sz="1100">
                        <a:highlight>
                          <a:srgbClr val="FFFFFF"/>
                        </a:highlight>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number of registered user rentals initiated</a:t>
                      </a:r>
                      <a:endParaRPr sz="1100">
                        <a:highlight>
                          <a:srgbClr val="FFFFFF"/>
                        </a:highlight>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count</a:t>
                      </a:r>
                      <a:endParaRPr sz="1100">
                        <a:highlight>
                          <a:srgbClr val="FFFFFF"/>
                        </a:highlight>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highlight>
                            <a:srgbClr val="FFFFFF"/>
                          </a:highlight>
                          <a:latin typeface="Roboto"/>
                          <a:ea typeface="Roboto"/>
                          <a:cs typeface="Roboto"/>
                          <a:sym typeface="Roboto"/>
                        </a:rPr>
                        <a:t>number of total rentals</a:t>
                      </a:r>
                      <a:endParaRPr sz="1100">
                        <a:highlight>
                          <a:srgbClr val="FFFFFF"/>
                        </a:highlight>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After Manipulation</a:t>
            </a:r>
            <a:endParaRPr/>
          </a:p>
        </p:txBody>
      </p:sp>
      <p:pic>
        <p:nvPicPr>
          <p:cNvPr id="158" name="Google Shape;158;p21"/>
          <p:cNvPicPr preferRelativeResize="0"/>
          <p:nvPr/>
        </p:nvPicPr>
        <p:blipFill>
          <a:blip r:embed="rId3">
            <a:alphaModFix/>
          </a:blip>
          <a:stretch>
            <a:fillRect/>
          </a:stretch>
        </p:blipFill>
        <p:spPr>
          <a:xfrm>
            <a:off x="152400" y="1170200"/>
            <a:ext cx="8839201" cy="2174584"/>
          </a:xfrm>
          <a:prstGeom prst="rect">
            <a:avLst/>
          </a:prstGeom>
          <a:noFill/>
          <a:ln>
            <a:noFill/>
          </a:ln>
        </p:spPr>
      </p:pic>
      <p:sp>
        <p:nvSpPr>
          <p:cNvPr id="159" name="Google Shape;159;p21"/>
          <p:cNvSpPr txBox="1"/>
          <p:nvPr/>
        </p:nvSpPr>
        <p:spPr>
          <a:xfrm>
            <a:off x="4320125" y="3990975"/>
            <a:ext cx="2533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datetime broken up</a:t>
            </a:r>
            <a:endParaRPr sz="1800">
              <a:solidFill>
                <a:schemeClr val="dk1"/>
              </a:solidFill>
              <a:latin typeface="Roboto"/>
              <a:ea typeface="Roboto"/>
              <a:cs typeface="Roboto"/>
              <a:sym typeface="Roboto"/>
            </a:endParaRPr>
          </a:p>
        </p:txBody>
      </p:sp>
      <p:cxnSp>
        <p:nvCxnSpPr>
          <p:cNvPr id="160" name="Google Shape;160;p21"/>
          <p:cNvCxnSpPr/>
          <p:nvPr/>
        </p:nvCxnSpPr>
        <p:spPr>
          <a:xfrm>
            <a:off x="6958550" y="3314700"/>
            <a:ext cx="1809900" cy="0"/>
          </a:xfrm>
          <a:prstGeom prst="straightConnector1">
            <a:avLst/>
          </a:prstGeom>
          <a:noFill/>
          <a:ln cap="flat" cmpd="sng" w="19050">
            <a:solidFill>
              <a:schemeClr val="dk1"/>
            </a:solidFill>
            <a:prstDash val="solid"/>
            <a:round/>
            <a:headEnd len="med" w="med" type="none"/>
            <a:tailEnd len="med" w="med" type="none"/>
          </a:ln>
        </p:spPr>
      </p:cxnSp>
      <p:cxnSp>
        <p:nvCxnSpPr>
          <p:cNvPr id="161" name="Google Shape;161;p21"/>
          <p:cNvCxnSpPr/>
          <p:nvPr/>
        </p:nvCxnSpPr>
        <p:spPr>
          <a:xfrm rot="10800000">
            <a:off x="6973875" y="3135950"/>
            <a:ext cx="0" cy="176100"/>
          </a:xfrm>
          <a:prstGeom prst="straightConnector1">
            <a:avLst/>
          </a:prstGeom>
          <a:noFill/>
          <a:ln cap="flat" cmpd="sng" w="19050">
            <a:solidFill>
              <a:schemeClr val="dk1"/>
            </a:solidFill>
            <a:prstDash val="solid"/>
            <a:round/>
            <a:headEnd len="med" w="med" type="none"/>
            <a:tailEnd len="med" w="med" type="none"/>
          </a:ln>
        </p:spPr>
      </p:cxnSp>
      <p:cxnSp>
        <p:nvCxnSpPr>
          <p:cNvPr id="162" name="Google Shape;162;p21"/>
          <p:cNvCxnSpPr/>
          <p:nvPr/>
        </p:nvCxnSpPr>
        <p:spPr>
          <a:xfrm rot="10800000">
            <a:off x="8755050" y="3145300"/>
            <a:ext cx="0" cy="162000"/>
          </a:xfrm>
          <a:prstGeom prst="straightConnector1">
            <a:avLst/>
          </a:prstGeom>
          <a:noFill/>
          <a:ln cap="flat" cmpd="sng" w="19050">
            <a:solidFill>
              <a:schemeClr val="dk1"/>
            </a:solidFill>
            <a:prstDash val="solid"/>
            <a:round/>
            <a:headEnd len="med" w="med" type="none"/>
            <a:tailEnd len="med" w="med" type="none"/>
          </a:ln>
        </p:spPr>
      </p:cxnSp>
      <p:cxnSp>
        <p:nvCxnSpPr>
          <p:cNvPr id="163" name="Google Shape;163;p21"/>
          <p:cNvCxnSpPr/>
          <p:nvPr/>
        </p:nvCxnSpPr>
        <p:spPr>
          <a:xfrm flipH="1" rot="10800000">
            <a:off x="6301325" y="3409800"/>
            <a:ext cx="1466700" cy="666900"/>
          </a:xfrm>
          <a:prstGeom prst="straightConnector1">
            <a:avLst/>
          </a:prstGeom>
          <a:noFill/>
          <a:ln cap="flat" cmpd="sng" w="19050">
            <a:solidFill>
              <a:schemeClr val="dk1"/>
            </a:solidFill>
            <a:prstDash val="solid"/>
            <a:round/>
            <a:headEnd len="med" w="med" type="none"/>
            <a:tailEnd len="med" w="med" type="triangle"/>
          </a:ln>
        </p:spPr>
      </p:cxnSp>
      <p:sp>
        <p:nvSpPr>
          <p:cNvPr id="164" name="Google Shape;164;p21"/>
          <p:cNvSpPr txBox="1"/>
          <p:nvPr/>
        </p:nvSpPr>
        <p:spPr>
          <a:xfrm>
            <a:off x="1662650" y="3497175"/>
            <a:ext cx="3724200" cy="48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c</a:t>
            </a:r>
            <a:r>
              <a:rPr lang="en" sz="1800">
                <a:solidFill>
                  <a:schemeClr val="dk1"/>
                </a:solidFill>
                <a:latin typeface="Roboto"/>
                <a:ea typeface="Roboto"/>
                <a:cs typeface="Roboto"/>
                <a:sym typeface="Roboto"/>
              </a:rPr>
              <a:t>asual and registered removed</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