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9C26075C-1269-4F8E-815E-73597867A395}" type="datetimeFigureOut">
              <a:rPr lang="fr-FR" smtClean="0"/>
              <a:t>11/06/2024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E19E1C8-0E1E-4651-B570-CE90D3E5ED1D}" type="slidenum">
              <a:rPr lang="fr-FR" smtClean="0"/>
              <a:t>‹N°›</a:t>
            </a:fld>
            <a:endParaRPr lang="fr-FR"/>
          </a:p>
        </p:txBody>
      </p:sp>
    </p:spTree>
    <p:extLst>
      <p:ext uri="{BB962C8B-B14F-4D97-AF65-F5344CB8AC3E}">
        <p14:creationId xmlns:p14="http://schemas.microsoft.com/office/powerpoint/2010/main" val="395283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C26075C-1269-4F8E-815E-73597867A395}" type="datetimeFigureOut">
              <a:rPr lang="fr-FR" smtClean="0"/>
              <a:t>11/06/2024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E19E1C8-0E1E-4651-B570-CE90D3E5ED1D}" type="slidenum">
              <a:rPr lang="fr-FR" smtClean="0"/>
              <a:t>‹N°›</a:t>
            </a:fld>
            <a:endParaRPr lang="fr-FR"/>
          </a:p>
        </p:txBody>
      </p:sp>
    </p:spTree>
    <p:extLst>
      <p:ext uri="{BB962C8B-B14F-4D97-AF65-F5344CB8AC3E}">
        <p14:creationId xmlns:p14="http://schemas.microsoft.com/office/powerpoint/2010/main" val="2133649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C26075C-1269-4F8E-815E-73597867A395}" type="datetimeFigureOut">
              <a:rPr lang="fr-FR" smtClean="0"/>
              <a:t>11/06/2024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E19E1C8-0E1E-4651-B570-CE90D3E5ED1D}" type="slidenum">
              <a:rPr lang="fr-FR" smtClean="0"/>
              <a:t>‹N°›</a:t>
            </a:fld>
            <a:endParaRPr lang="fr-FR"/>
          </a:p>
        </p:txBody>
      </p:sp>
    </p:spTree>
    <p:extLst>
      <p:ext uri="{BB962C8B-B14F-4D97-AF65-F5344CB8AC3E}">
        <p14:creationId xmlns:p14="http://schemas.microsoft.com/office/powerpoint/2010/main" val="114521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C26075C-1269-4F8E-815E-73597867A395}" type="datetimeFigureOut">
              <a:rPr lang="fr-FR" smtClean="0"/>
              <a:t>11/06/2024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E19E1C8-0E1E-4651-B570-CE90D3E5ED1D}" type="slidenum">
              <a:rPr lang="fr-FR" smtClean="0"/>
              <a:t>‹N°›</a:t>
            </a:fld>
            <a:endParaRPr lang="fr-FR"/>
          </a:p>
        </p:txBody>
      </p:sp>
    </p:spTree>
    <p:extLst>
      <p:ext uri="{BB962C8B-B14F-4D97-AF65-F5344CB8AC3E}">
        <p14:creationId xmlns:p14="http://schemas.microsoft.com/office/powerpoint/2010/main" val="171259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9C26075C-1269-4F8E-815E-73597867A395}" type="datetimeFigureOut">
              <a:rPr lang="fr-FR" smtClean="0"/>
              <a:t>11/06/2024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E19E1C8-0E1E-4651-B570-CE90D3E5ED1D}" type="slidenum">
              <a:rPr lang="fr-FR" smtClean="0"/>
              <a:t>‹N°›</a:t>
            </a:fld>
            <a:endParaRPr lang="fr-FR"/>
          </a:p>
        </p:txBody>
      </p:sp>
    </p:spTree>
    <p:extLst>
      <p:ext uri="{BB962C8B-B14F-4D97-AF65-F5344CB8AC3E}">
        <p14:creationId xmlns:p14="http://schemas.microsoft.com/office/powerpoint/2010/main" val="3650283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C26075C-1269-4F8E-815E-73597867A395}" type="datetimeFigureOut">
              <a:rPr lang="fr-FR" smtClean="0"/>
              <a:t>11/06/2024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E19E1C8-0E1E-4651-B570-CE90D3E5ED1D}" type="slidenum">
              <a:rPr lang="fr-FR" smtClean="0"/>
              <a:t>‹N°›</a:t>
            </a:fld>
            <a:endParaRPr lang="fr-FR"/>
          </a:p>
        </p:txBody>
      </p:sp>
    </p:spTree>
    <p:extLst>
      <p:ext uri="{BB962C8B-B14F-4D97-AF65-F5344CB8AC3E}">
        <p14:creationId xmlns:p14="http://schemas.microsoft.com/office/powerpoint/2010/main" val="1414074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C26075C-1269-4F8E-815E-73597867A395}" type="datetimeFigureOut">
              <a:rPr lang="fr-FR" smtClean="0"/>
              <a:t>11/06/2024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E19E1C8-0E1E-4651-B570-CE90D3E5ED1D}" type="slidenum">
              <a:rPr lang="fr-FR" smtClean="0"/>
              <a:t>‹N°›</a:t>
            </a:fld>
            <a:endParaRPr lang="fr-FR"/>
          </a:p>
        </p:txBody>
      </p:sp>
    </p:spTree>
    <p:extLst>
      <p:ext uri="{BB962C8B-B14F-4D97-AF65-F5344CB8AC3E}">
        <p14:creationId xmlns:p14="http://schemas.microsoft.com/office/powerpoint/2010/main" val="384386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C26075C-1269-4F8E-815E-73597867A395}" type="datetimeFigureOut">
              <a:rPr lang="fr-FR" smtClean="0"/>
              <a:t>11/06/2024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E19E1C8-0E1E-4651-B570-CE90D3E5ED1D}" type="slidenum">
              <a:rPr lang="fr-FR" smtClean="0"/>
              <a:t>‹N°›</a:t>
            </a:fld>
            <a:endParaRPr lang="fr-FR"/>
          </a:p>
        </p:txBody>
      </p:sp>
    </p:spTree>
    <p:extLst>
      <p:ext uri="{BB962C8B-B14F-4D97-AF65-F5344CB8AC3E}">
        <p14:creationId xmlns:p14="http://schemas.microsoft.com/office/powerpoint/2010/main" val="198809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C26075C-1269-4F8E-815E-73597867A395}" type="datetimeFigureOut">
              <a:rPr lang="fr-FR" smtClean="0"/>
              <a:t>11/06/2024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E19E1C8-0E1E-4651-B570-CE90D3E5ED1D}" type="slidenum">
              <a:rPr lang="fr-FR" smtClean="0"/>
              <a:t>‹N°›</a:t>
            </a:fld>
            <a:endParaRPr lang="fr-FR"/>
          </a:p>
        </p:txBody>
      </p:sp>
    </p:spTree>
    <p:extLst>
      <p:ext uri="{BB962C8B-B14F-4D97-AF65-F5344CB8AC3E}">
        <p14:creationId xmlns:p14="http://schemas.microsoft.com/office/powerpoint/2010/main" val="1773899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9C26075C-1269-4F8E-815E-73597867A395}" type="datetimeFigureOut">
              <a:rPr lang="fr-FR" smtClean="0"/>
              <a:t>11/06/2024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E19E1C8-0E1E-4651-B570-CE90D3E5ED1D}" type="slidenum">
              <a:rPr lang="fr-FR" smtClean="0"/>
              <a:t>‹N°›</a:t>
            </a:fld>
            <a:endParaRPr lang="fr-FR"/>
          </a:p>
        </p:txBody>
      </p:sp>
    </p:spTree>
    <p:extLst>
      <p:ext uri="{BB962C8B-B14F-4D97-AF65-F5344CB8AC3E}">
        <p14:creationId xmlns:p14="http://schemas.microsoft.com/office/powerpoint/2010/main" val="3838186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9C26075C-1269-4F8E-815E-73597867A395}" type="datetimeFigureOut">
              <a:rPr lang="fr-FR" smtClean="0"/>
              <a:t>11/06/2024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E19E1C8-0E1E-4651-B570-CE90D3E5ED1D}" type="slidenum">
              <a:rPr lang="fr-FR" smtClean="0"/>
              <a:t>‹N°›</a:t>
            </a:fld>
            <a:endParaRPr lang="fr-FR"/>
          </a:p>
        </p:txBody>
      </p:sp>
    </p:spTree>
    <p:extLst>
      <p:ext uri="{BB962C8B-B14F-4D97-AF65-F5344CB8AC3E}">
        <p14:creationId xmlns:p14="http://schemas.microsoft.com/office/powerpoint/2010/main" val="1188708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6075C-1269-4F8E-815E-73597867A395}" type="datetimeFigureOut">
              <a:rPr lang="fr-FR" smtClean="0"/>
              <a:t>11/06/2024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9E1C8-0E1E-4651-B570-CE90D3E5ED1D}" type="slidenum">
              <a:rPr lang="fr-FR" smtClean="0"/>
              <a:t>‹N°›</a:t>
            </a:fld>
            <a:endParaRPr lang="fr-FR"/>
          </a:p>
        </p:txBody>
      </p:sp>
    </p:spTree>
    <p:extLst>
      <p:ext uri="{BB962C8B-B14F-4D97-AF65-F5344CB8AC3E}">
        <p14:creationId xmlns:p14="http://schemas.microsoft.com/office/powerpoint/2010/main" val="3144106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7990" y="397209"/>
            <a:ext cx="10515600" cy="805949"/>
          </a:xfrm>
        </p:spPr>
        <p:txBody>
          <a:bodyPr>
            <a:normAutofit/>
          </a:bodyPr>
          <a:lstStyle/>
          <a:p>
            <a:r>
              <a:rPr lang="fr-FR" sz="2000" b="1" dirty="0"/>
              <a:t>ADDITIONNEUR : Schéma logique + Table de vérité + Equation logique+ Composant + </a:t>
            </a:r>
            <a:r>
              <a:rPr lang="fr-FR" sz="2000" b="1" dirty="0" smtClean="0"/>
              <a:t>Définitions</a:t>
            </a:r>
            <a:endParaRPr lang="fr-FR" sz="2000" dirty="0"/>
          </a:p>
        </p:txBody>
      </p:sp>
      <p:pic>
        <p:nvPicPr>
          <p:cNvPr id="3" name="Image 2" descr="Une image contenant diagramme, ligne, Plan, Tracé&#10;&#10;Description générée automatiquement"/>
          <p:cNvPicPr/>
          <p:nvPr/>
        </p:nvPicPr>
        <p:blipFill>
          <a:blip r:embed="rId2">
            <a:extLst>
              <a:ext uri="{28A0092B-C50C-407E-A947-70E740481C1C}">
                <a14:useLocalDpi xmlns:a14="http://schemas.microsoft.com/office/drawing/2010/main" val="0"/>
              </a:ext>
            </a:extLst>
          </a:blip>
          <a:stretch>
            <a:fillRect/>
          </a:stretch>
        </p:blipFill>
        <p:spPr>
          <a:xfrm>
            <a:off x="942322" y="1071278"/>
            <a:ext cx="4777541" cy="4843780"/>
          </a:xfrm>
          <a:prstGeom prst="rect">
            <a:avLst/>
          </a:prstGeom>
        </p:spPr>
      </p:pic>
      <p:pic>
        <p:nvPicPr>
          <p:cNvPr id="4" name="Image 3" descr="Une image contenant texte, capture d’écran, Police, nombre&#10;&#10;Description générée automatiquement"/>
          <p:cNvPicPr/>
          <p:nvPr/>
        </p:nvPicPr>
        <p:blipFill>
          <a:blip r:embed="rId3">
            <a:extLst>
              <a:ext uri="{28A0092B-C50C-407E-A947-70E740481C1C}">
                <a14:useLocalDpi xmlns:a14="http://schemas.microsoft.com/office/drawing/2010/main" val="0"/>
              </a:ext>
            </a:extLst>
          </a:blip>
          <a:stretch>
            <a:fillRect/>
          </a:stretch>
        </p:blipFill>
        <p:spPr>
          <a:xfrm>
            <a:off x="6583194" y="1632017"/>
            <a:ext cx="3294860" cy="3231813"/>
          </a:xfrm>
          <a:prstGeom prst="rect">
            <a:avLst/>
          </a:prstGeom>
        </p:spPr>
      </p:pic>
    </p:spTree>
    <p:extLst>
      <p:ext uri="{BB962C8B-B14F-4D97-AF65-F5344CB8AC3E}">
        <p14:creationId xmlns:p14="http://schemas.microsoft.com/office/powerpoint/2010/main" val="3695134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200" b="1" u="sng" dirty="0"/>
              <a:t>REGISTRE ADRESSES DE DONNEES : Schéma logique + Définitions</a:t>
            </a:r>
            <a:r>
              <a:rPr lang="fr-FR" dirty="0"/>
              <a:t/>
            </a:r>
            <a:br>
              <a:rPr lang="fr-FR" dirty="0"/>
            </a:br>
            <a:endParaRPr lang="fr-FR" dirty="0"/>
          </a:p>
        </p:txBody>
      </p:sp>
      <p:sp>
        <p:nvSpPr>
          <p:cNvPr id="4" name="Rectangle 3"/>
          <p:cNvSpPr/>
          <p:nvPr/>
        </p:nvSpPr>
        <p:spPr>
          <a:xfrm>
            <a:off x="838199" y="4631779"/>
            <a:ext cx="8305800" cy="1084015"/>
          </a:xfrm>
          <a:prstGeom prst="rect">
            <a:avLst/>
          </a:prstGeom>
        </p:spPr>
        <p:txBody>
          <a:bodyPr wrap="square">
            <a:spAutoFit/>
          </a:bodyPr>
          <a:lstStyle/>
          <a:p>
            <a:pPr>
              <a:lnSpc>
                <a:spcPct val="107000"/>
              </a:lnSpc>
              <a:spcAft>
                <a:spcPts val="800"/>
              </a:spcAft>
            </a:pPr>
            <a:r>
              <a:rPr lang="fr-FR" kern="100" dirty="0">
                <a:latin typeface="Aptos"/>
                <a:ea typeface="Aptos"/>
                <a:cs typeface="Times New Roman" panose="02020603050405020304" pitchFamily="18" charset="0"/>
              </a:rPr>
              <a:t>L’unité d’adressage est uniquement composée de 2 registres 4 bits : PC et AD. </a:t>
            </a:r>
          </a:p>
          <a:p>
            <a:pPr marL="342900" lvl="0" indent="-342900">
              <a:lnSpc>
                <a:spcPct val="107000"/>
              </a:lnSpc>
              <a:spcAft>
                <a:spcPts val="0"/>
              </a:spcAft>
              <a:buFont typeface="Aptos"/>
              <a:buChar char="–"/>
            </a:pPr>
            <a:r>
              <a:rPr lang="fr-FR" kern="100" dirty="0">
                <a:latin typeface="Aptos"/>
                <a:ea typeface="Aptos"/>
                <a:cs typeface="Times New Roman" panose="02020603050405020304" pitchFamily="18" charset="0"/>
              </a:rPr>
              <a:t>PC est le registre d’adresse d’instructions.</a:t>
            </a:r>
          </a:p>
          <a:p>
            <a:pPr marL="342900" lvl="0" indent="-342900">
              <a:lnSpc>
                <a:spcPct val="107000"/>
              </a:lnSpc>
              <a:spcAft>
                <a:spcPts val="800"/>
              </a:spcAft>
              <a:buFont typeface="Aptos"/>
              <a:buChar char="–"/>
            </a:pPr>
            <a:r>
              <a:rPr lang="fr-FR" kern="100" dirty="0">
                <a:latin typeface="Aptos"/>
                <a:ea typeface="Aptos"/>
                <a:cs typeface="Times New Roman" panose="02020603050405020304" pitchFamily="18" charset="0"/>
              </a:rPr>
              <a:t>AD est le registre d’adresse de données.</a:t>
            </a:r>
          </a:p>
        </p:txBody>
      </p:sp>
      <p:pic>
        <p:nvPicPr>
          <p:cNvPr id="3" name="Image 2"/>
          <p:cNvPicPr>
            <a:picLocks noChangeAspect="1"/>
          </p:cNvPicPr>
          <p:nvPr/>
        </p:nvPicPr>
        <p:blipFill>
          <a:blip r:embed="rId2"/>
          <a:stretch>
            <a:fillRect/>
          </a:stretch>
        </p:blipFill>
        <p:spPr>
          <a:xfrm>
            <a:off x="838199" y="1220517"/>
            <a:ext cx="8096250" cy="3171825"/>
          </a:xfrm>
          <a:prstGeom prst="rect">
            <a:avLst/>
          </a:prstGeom>
        </p:spPr>
      </p:pic>
    </p:spTree>
    <p:extLst>
      <p:ext uri="{BB962C8B-B14F-4D97-AF65-F5344CB8AC3E}">
        <p14:creationId xmlns:p14="http://schemas.microsoft.com/office/powerpoint/2010/main" val="1179148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709696"/>
          </a:xfrm>
        </p:spPr>
        <p:txBody>
          <a:bodyPr>
            <a:normAutofit/>
          </a:bodyPr>
          <a:lstStyle/>
          <a:p>
            <a:r>
              <a:rPr lang="fr-FR" sz="2000" b="1" u="sng" dirty="0"/>
              <a:t>UNITE DE CONTROLE : Schéma de saisie</a:t>
            </a:r>
            <a:r>
              <a:rPr lang="fr-FR" sz="2000" dirty="0"/>
              <a:t/>
            </a:r>
            <a:br>
              <a:rPr lang="fr-FR" sz="2000" dirty="0"/>
            </a:br>
            <a:endParaRPr lang="fr-FR" sz="2000" dirty="0"/>
          </a:p>
        </p:txBody>
      </p:sp>
      <p:pic>
        <p:nvPicPr>
          <p:cNvPr id="3" name="Image 2"/>
          <p:cNvPicPr>
            <a:picLocks noChangeAspect="1"/>
          </p:cNvPicPr>
          <p:nvPr/>
        </p:nvPicPr>
        <p:blipFill>
          <a:blip r:embed="rId2"/>
          <a:stretch>
            <a:fillRect/>
          </a:stretch>
        </p:blipFill>
        <p:spPr>
          <a:xfrm>
            <a:off x="1844842" y="1074822"/>
            <a:ext cx="8694821" cy="4652210"/>
          </a:xfrm>
          <a:prstGeom prst="rect">
            <a:avLst/>
          </a:prstGeom>
        </p:spPr>
      </p:pic>
    </p:spTree>
    <p:extLst>
      <p:ext uri="{BB962C8B-B14F-4D97-AF65-F5344CB8AC3E}">
        <p14:creationId xmlns:p14="http://schemas.microsoft.com/office/powerpoint/2010/main" val="991349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000" dirty="0"/>
              <a:t>Question : Comment communiquent les mémoires données et instructions avec le processeur ? Quel est le format d’instruction utilisé ? Quels sont les bus mis en jeu ? </a:t>
            </a:r>
          </a:p>
        </p:txBody>
      </p:sp>
      <p:sp>
        <p:nvSpPr>
          <p:cNvPr id="3" name="Rectangle 2"/>
          <p:cNvSpPr/>
          <p:nvPr/>
        </p:nvSpPr>
        <p:spPr>
          <a:xfrm>
            <a:off x="1187115" y="2136339"/>
            <a:ext cx="10010273" cy="1200329"/>
          </a:xfrm>
          <a:prstGeom prst="rect">
            <a:avLst/>
          </a:prstGeom>
        </p:spPr>
        <p:txBody>
          <a:bodyPr wrap="square">
            <a:spAutoFit/>
          </a:bodyPr>
          <a:lstStyle/>
          <a:p>
            <a:r>
              <a:rPr lang="fr-FR" dirty="0"/>
              <a:t>Le processeur communique avec la mémoire de données (RAM) et la mémoire d'instructions (ROM) via des bus distincts. Il utilise un format d'instruction de 12 bits, avec un format </a:t>
            </a:r>
            <a:r>
              <a:rPr lang="fr-FR" dirty="0" smtClean="0"/>
              <a:t>Registre </a:t>
            </a:r>
            <a:r>
              <a:rPr lang="fr-FR" dirty="0"/>
              <a:t>et un format </a:t>
            </a:r>
            <a:r>
              <a:rPr lang="fr-FR" dirty="0" smtClean="0"/>
              <a:t>Immédiat. </a:t>
            </a:r>
            <a:r>
              <a:rPr lang="fr-FR" dirty="0"/>
              <a:t>Les bus de données et d'instructions sont respectivement bidirectionnels et unidirectionnels, complétés par des signaux de contrôle pour les opérations de lecture, </a:t>
            </a:r>
            <a:r>
              <a:rPr lang="fr-FR" dirty="0" smtClean="0"/>
              <a:t>d'écriture, </a:t>
            </a:r>
            <a:r>
              <a:rPr lang="fr-FR" dirty="0"/>
              <a:t>l'horloge, et RESET.</a:t>
            </a:r>
          </a:p>
        </p:txBody>
      </p:sp>
    </p:spTree>
    <p:extLst>
      <p:ext uri="{BB962C8B-B14F-4D97-AF65-F5344CB8AC3E}">
        <p14:creationId xmlns:p14="http://schemas.microsoft.com/office/powerpoint/2010/main" val="130360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000" dirty="0"/>
              <a:t>Question : Quelle est la taille en bits de ce registre ? </a:t>
            </a:r>
          </a:p>
        </p:txBody>
      </p:sp>
      <p:sp>
        <p:nvSpPr>
          <p:cNvPr id="3" name="Rectangle 2"/>
          <p:cNvSpPr/>
          <p:nvPr/>
        </p:nvSpPr>
        <p:spPr>
          <a:xfrm>
            <a:off x="838200" y="1997839"/>
            <a:ext cx="10515600" cy="1200329"/>
          </a:xfrm>
          <a:prstGeom prst="rect">
            <a:avLst/>
          </a:prstGeom>
        </p:spPr>
        <p:txBody>
          <a:bodyPr wrap="square">
            <a:spAutoFit/>
          </a:bodyPr>
          <a:lstStyle/>
          <a:p>
            <a:r>
              <a:rPr lang="fr-FR" dirty="0"/>
              <a:t>Le processeur communique avec la RAM via un bus bidirectionnel et avec la ROM via un bus </a:t>
            </a:r>
            <a:r>
              <a:rPr lang="fr-FR" dirty="0" smtClean="0"/>
              <a:t>unidirectionnel. </a:t>
            </a:r>
            <a:r>
              <a:rPr lang="fr-FR" dirty="0"/>
              <a:t>Il utilise un format d'instruction de 12 bits avec des variantes pour </a:t>
            </a:r>
            <a:r>
              <a:rPr lang="fr-FR" dirty="0" smtClean="0"/>
              <a:t>registres et immédiates. </a:t>
            </a:r>
            <a:r>
              <a:rPr lang="fr-FR" dirty="0"/>
              <a:t>Les bus impliqués incluent des bus de données et d'instructions, ainsi que des signaux </a:t>
            </a:r>
            <a:r>
              <a:rPr lang="fr-FR" dirty="0" smtClean="0"/>
              <a:t>de. </a:t>
            </a:r>
            <a:r>
              <a:rPr lang="fr-FR" dirty="0"/>
              <a:t>Le registre d'instruction (RI) a une taille de 12 bits.</a:t>
            </a:r>
          </a:p>
        </p:txBody>
      </p:sp>
    </p:spTree>
    <p:extLst>
      <p:ext uri="{BB962C8B-B14F-4D97-AF65-F5344CB8AC3E}">
        <p14:creationId xmlns:p14="http://schemas.microsoft.com/office/powerpoint/2010/main" val="994740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000" dirty="0"/>
              <a:t>A quoi sert le registre AD ? Que contient-il ? Même question pour le PC.</a:t>
            </a:r>
          </a:p>
        </p:txBody>
      </p:sp>
      <p:sp>
        <p:nvSpPr>
          <p:cNvPr id="3" name="Rectangle 2"/>
          <p:cNvSpPr/>
          <p:nvPr/>
        </p:nvSpPr>
        <p:spPr>
          <a:xfrm>
            <a:off x="838200" y="2274838"/>
            <a:ext cx="10712116" cy="1200329"/>
          </a:xfrm>
          <a:prstGeom prst="rect">
            <a:avLst/>
          </a:prstGeom>
        </p:spPr>
        <p:txBody>
          <a:bodyPr wrap="square">
            <a:spAutoFit/>
          </a:bodyPr>
          <a:lstStyle/>
          <a:p>
            <a:r>
              <a:rPr lang="fr-FR" dirty="0"/>
              <a:t>Le registre AD (Adresse de Données) sert à stocker l'adresse des données dans la mémoire RAM. Il contient donc des adresses utilisées pour accéder aux données nécessaires aux opérations du processeur. Le registre PC (Programme </a:t>
            </a:r>
            <a:r>
              <a:rPr lang="fr-FR" dirty="0" err="1"/>
              <a:t>Counter</a:t>
            </a:r>
            <a:r>
              <a:rPr lang="fr-FR" dirty="0"/>
              <a:t>) sert à stocker l'adresse des instructions en mémoire ROM. Il contient l'adresse de la prochaine instruction à exécuter, permettant ainsi la lecture séquentielle des instructions par le processeur .</a:t>
            </a:r>
          </a:p>
        </p:txBody>
      </p:sp>
    </p:spTree>
    <p:extLst>
      <p:ext uri="{BB962C8B-B14F-4D97-AF65-F5344CB8AC3E}">
        <p14:creationId xmlns:p14="http://schemas.microsoft.com/office/powerpoint/2010/main" val="230934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838033"/>
          </a:xfrm>
        </p:spPr>
        <p:txBody>
          <a:bodyPr>
            <a:noAutofit/>
          </a:bodyPr>
          <a:lstStyle/>
          <a:p>
            <a:r>
              <a:rPr lang="fr-FR" sz="2000" b="1" u="sng" dirty="0"/>
              <a:t>ADDITIONNEUR 4 BITS : </a:t>
            </a:r>
            <a:r>
              <a:rPr lang="fr-FR" sz="2000" b="1" u="sng" dirty="0" smtClean="0"/>
              <a:t>Composant</a:t>
            </a:r>
            <a:endParaRPr lang="fr-FR" sz="2000" dirty="0"/>
          </a:p>
        </p:txBody>
      </p:sp>
      <p:pic>
        <p:nvPicPr>
          <p:cNvPr id="3" name="Image 2" descr="Une image contenant diagramme, capture d’écran, texte, ligne&#10;&#10;Description générée automatiquement"/>
          <p:cNvPicPr/>
          <p:nvPr/>
        </p:nvPicPr>
        <p:blipFill>
          <a:blip r:embed="rId2">
            <a:extLst>
              <a:ext uri="{28A0092B-C50C-407E-A947-70E740481C1C}">
                <a14:useLocalDpi xmlns:a14="http://schemas.microsoft.com/office/drawing/2010/main" val="0"/>
              </a:ext>
            </a:extLst>
          </a:blip>
          <a:stretch>
            <a:fillRect/>
          </a:stretch>
        </p:blipFill>
        <p:spPr>
          <a:xfrm>
            <a:off x="1113331" y="1203158"/>
            <a:ext cx="4649676" cy="4812631"/>
          </a:xfrm>
          <a:prstGeom prst="rect">
            <a:avLst/>
          </a:prstGeom>
        </p:spPr>
      </p:pic>
      <p:sp>
        <p:nvSpPr>
          <p:cNvPr id="4" name="Rectangle 3"/>
          <p:cNvSpPr/>
          <p:nvPr/>
        </p:nvSpPr>
        <p:spPr>
          <a:xfrm>
            <a:off x="6521423" y="1368924"/>
            <a:ext cx="4572000" cy="1585562"/>
          </a:xfrm>
          <a:prstGeom prst="rect">
            <a:avLst/>
          </a:prstGeom>
        </p:spPr>
        <p:txBody>
          <a:bodyPr wrap="square">
            <a:spAutoFit/>
          </a:bodyPr>
          <a:lstStyle/>
          <a:p>
            <a:pPr>
              <a:lnSpc>
                <a:spcPct val="107000"/>
              </a:lnSpc>
              <a:spcAft>
                <a:spcPts val="800"/>
              </a:spcAft>
            </a:pPr>
            <a:r>
              <a:rPr lang="fr-FR" kern="100" dirty="0">
                <a:latin typeface="Aptos"/>
                <a:ea typeface="Aptos"/>
                <a:cs typeface="Times New Roman" panose="02020603050405020304" pitchFamily="18" charset="0"/>
              </a:rPr>
              <a:t>A = 4 bits.</a:t>
            </a:r>
          </a:p>
          <a:p>
            <a:pPr>
              <a:lnSpc>
                <a:spcPct val="107000"/>
              </a:lnSpc>
              <a:spcAft>
                <a:spcPts val="800"/>
              </a:spcAft>
            </a:pPr>
            <a:r>
              <a:rPr lang="fr-FR" kern="100" dirty="0">
                <a:latin typeface="Aptos"/>
                <a:ea typeface="Aptos"/>
                <a:cs typeface="Times New Roman" panose="02020603050405020304" pitchFamily="18" charset="0"/>
              </a:rPr>
              <a:t>B = 4 bits.</a:t>
            </a:r>
          </a:p>
          <a:p>
            <a:pPr>
              <a:lnSpc>
                <a:spcPct val="107000"/>
              </a:lnSpc>
              <a:spcAft>
                <a:spcPts val="800"/>
              </a:spcAft>
            </a:pPr>
            <a:r>
              <a:rPr lang="fr-FR" kern="100" dirty="0">
                <a:latin typeface="Aptos"/>
                <a:ea typeface="Aptos"/>
                <a:cs typeface="Times New Roman" panose="02020603050405020304" pitchFamily="18" charset="0"/>
              </a:rPr>
              <a:t>Une constante 0 sur l’entrée RE.</a:t>
            </a:r>
          </a:p>
          <a:p>
            <a:pPr>
              <a:lnSpc>
                <a:spcPct val="107000"/>
              </a:lnSpc>
              <a:spcAft>
                <a:spcPts val="800"/>
              </a:spcAft>
            </a:pPr>
            <a:r>
              <a:rPr lang="fr-FR" kern="100" dirty="0">
                <a:latin typeface="Aptos"/>
                <a:ea typeface="Aptos"/>
                <a:cs typeface="Times New Roman" panose="02020603050405020304" pitchFamily="18" charset="0"/>
              </a:rPr>
              <a:t>Les entrées RS va vers les entrées RE.</a:t>
            </a:r>
          </a:p>
        </p:txBody>
      </p:sp>
      <p:sp>
        <p:nvSpPr>
          <p:cNvPr id="5" name="Rectangle 4"/>
          <p:cNvSpPr/>
          <p:nvPr/>
        </p:nvSpPr>
        <p:spPr>
          <a:xfrm>
            <a:off x="6284068" y="2954486"/>
            <a:ext cx="5330416" cy="923330"/>
          </a:xfrm>
          <a:prstGeom prst="rect">
            <a:avLst/>
          </a:prstGeom>
        </p:spPr>
        <p:txBody>
          <a:bodyPr wrap="square">
            <a:spAutoFit/>
          </a:bodyPr>
          <a:lstStyle/>
          <a:p>
            <a:r>
              <a:rPr lang="fr-FR" dirty="0">
                <a:latin typeface="Aptos"/>
                <a:ea typeface="Aptos"/>
                <a:cs typeface="Times New Roman" panose="02020603050405020304" pitchFamily="18" charset="0"/>
              </a:rPr>
              <a:t>Un additionneur 4 bits est un circuit numérique qui additionne deux nombres binaires de 4 bits et produit un résultat de 4 bits plus un bit de retenue. </a:t>
            </a:r>
            <a:endParaRPr lang="fr-FR" dirty="0"/>
          </a:p>
        </p:txBody>
      </p:sp>
    </p:spTree>
    <p:extLst>
      <p:ext uri="{BB962C8B-B14F-4D97-AF65-F5344CB8AC3E}">
        <p14:creationId xmlns:p14="http://schemas.microsoft.com/office/powerpoint/2010/main" val="3803271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741780"/>
          </a:xfrm>
        </p:spPr>
        <p:txBody>
          <a:bodyPr>
            <a:normAutofit/>
          </a:bodyPr>
          <a:lstStyle/>
          <a:p>
            <a:r>
              <a:rPr lang="fr-FR" sz="2000" b="1" u="sng" dirty="0"/>
              <a:t>MULTIPLEXER 4 vers 1 : Schéma logique + Composant + Définitions</a:t>
            </a:r>
            <a:endParaRPr lang="fr-FR" sz="2000" dirty="0"/>
          </a:p>
        </p:txBody>
      </p:sp>
      <p:pic>
        <p:nvPicPr>
          <p:cNvPr id="3" name="Image 2" descr="Une image contenant diagramme, Plan, ligne, Dessin technique&#10;&#10;Description générée automatiquement"/>
          <p:cNvPicPr/>
          <p:nvPr/>
        </p:nvPicPr>
        <p:blipFill>
          <a:blip r:embed="rId2">
            <a:extLst>
              <a:ext uri="{28A0092B-C50C-407E-A947-70E740481C1C}">
                <a14:useLocalDpi xmlns:a14="http://schemas.microsoft.com/office/drawing/2010/main" val="0"/>
              </a:ext>
            </a:extLst>
          </a:blip>
          <a:stretch>
            <a:fillRect/>
          </a:stretch>
        </p:blipFill>
        <p:spPr>
          <a:xfrm>
            <a:off x="838199" y="1106906"/>
            <a:ext cx="4103451" cy="4472940"/>
          </a:xfrm>
          <a:prstGeom prst="rect">
            <a:avLst/>
          </a:prstGeom>
        </p:spPr>
      </p:pic>
      <p:pic>
        <p:nvPicPr>
          <p:cNvPr id="6" name="Image 5" descr="Une image contenant texte, capture d’écran, Police, affichage&#10;&#10;Description générée automatiquement"/>
          <p:cNvPicPr/>
          <p:nvPr/>
        </p:nvPicPr>
        <p:blipFill>
          <a:blip r:embed="rId3">
            <a:extLst>
              <a:ext uri="{28A0092B-C50C-407E-A947-70E740481C1C}">
                <a14:useLocalDpi xmlns:a14="http://schemas.microsoft.com/office/drawing/2010/main" val="0"/>
              </a:ext>
            </a:extLst>
          </a:blip>
          <a:stretch>
            <a:fillRect/>
          </a:stretch>
        </p:blipFill>
        <p:spPr>
          <a:xfrm>
            <a:off x="5495299" y="1137386"/>
            <a:ext cx="2520950" cy="2205990"/>
          </a:xfrm>
          <a:prstGeom prst="rect">
            <a:avLst/>
          </a:prstGeom>
        </p:spPr>
      </p:pic>
      <p:sp>
        <p:nvSpPr>
          <p:cNvPr id="7" name="Rectangle 6"/>
          <p:cNvSpPr/>
          <p:nvPr/>
        </p:nvSpPr>
        <p:spPr>
          <a:xfrm>
            <a:off x="5175115" y="3709334"/>
            <a:ext cx="6716096" cy="1277786"/>
          </a:xfrm>
          <a:prstGeom prst="rect">
            <a:avLst/>
          </a:prstGeom>
        </p:spPr>
        <p:txBody>
          <a:bodyPr wrap="square">
            <a:spAutoFit/>
          </a:bodyPr>
          <a:lstStyle/>
          <a:p>
            <a:pPr>
              <a:lnSpc>
                <a:spcPct val="107000"/>
              </a:lnSpc>
              <a:spcAft>
                <a:spcPts val="800"/>
              </a:spcAft>
            </a:pPr>
            <a:r>
              <a:rPr lang="fr-FR" kern="100" dirty="0">
                <a:latin typeface="Aptos"/>
                <a:ea typeface="Aptos"/>
                <a:cs typeface="Times New Roman" panose="02020603050405020304" pitchFamily="18" charset="0"/>
              </a:rPr>
              <a:t>Un multiplexeur 4 vers 1 </a:t>
            </a:r>
            <a:r>
              <a:rPr lang="fr-FR" kern="100" dirty="0" smtClean="0">
                <a:latin typeface="Aptos"/>
                <a:ea typeface="Aptos"/>
                <a:cs typeface="Times New Roman" panose="02020603050405020304" pitchFamily="18" charset="0"/>
              </a:rPr>
              <a:t>sélectionne </a:t>
            </a:r>
            <a:r>
              <a:rPr lang="fr-FR" kern="100" dirty="0">
                <a:latin typeface="Aptos"/>
                <a:ea typeface="Aptos"/>
                <a:cs typeface="Times New Roman" panose="02020603050405020304" pitchFamily="18" charset="0"/>
              </a:rPr>
              <a:t>une des quatre entrées de données pour la transmettre à </a:t>
            </a:r>
            <a:r>
              <a:rPr lang="fr-FR" kern="100" dirty="0" smtClean="0">
                <a:latin typeface="Aptos"/>
                <a:ea typeface="Aptos"/>
                <a:cs typeface="Times New Roman" panose="02020603050405020304" pitchFamily="18" charset="0"/>
              </a:rPr>
              <a:t>une sortie. </a:t>
            </a:r>
            <a:r>
              <a:rPr lang="fr-FR" kern="100" dirty="0">
                <a:latin typeface="Aptos"/>
                <a:ea typeface="Aptos"/>
                <a:cs typeface="Times New Roman" panose="02020603050405020304" pitchFamily="18" charset="0"/>
              </a:rPr>
              <a:t>Les bits de sélection déterminent quelle entrée est activée en suivant une logique binaire (00 pour l'entrée 0, 01 pour l'entrée 1, etc.). </a:t>
            </a:r>
          </a:p>
        </p:txBody>
      </p:sp>
    </p:spTree>
    <p:extLst>
      <p:ext uri="{BB962C8B-B14F-4D97-AF65-F5344CB8AC3E}">
        <p14:creationId xmlns:p14="http://schemas.microsoft.com/office/powerpoint/2010/main" val="3234455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57632"/>
            <a:ext cx="10515600" cy="709696"/>
          </a:xfrm>
        </p:spPr>
        <p:txBody>
          <a:bodyPr>
            <a:normAutofit fontScale="90000"/>
          </a:bodyPr>
          <a:lstStyle/>
          <a:p>
            <a:r>
              <a:rPr lang="fr-FR" sz="2200" b="1" u="sng" dirty="0"/>
              <a:t>ALU : Schéma logique + Composant + Définition + OPPCOD</a:t>
            </a:r>
            <a:r>
              <a:rPr lang="fr-FR" dirty="0"/>
              <a:t/>
            </a:r>
            <a:br>
              <a:rPr lang="fr-FR" dirty="0"/>
            </a:br>
            <a:endParaRPr lang="fr-FR" dirty="0"/>
          </a:p>
        </p:txBody>
      </p:sp>
      <p:pic>
        <p:nvPicPr>
          <p:cNvPr id="3" name="Image 2" descr="Une image contenant diagramme, texte, Plan, ligne&#10;&#10;Description générée automatiquement"/>
          <p:cNvPicPr/>
          <p:nvPr/>
        </p:nvPicPr>
        <p:blipFill>
          <a:blip r:embed="rId2">
            <a:extLst>
              <a:ext uri="{28A0092B-C50C-407E-A947-70E740481C1C}">
                <a14:useLocalDpi xmlns:a14="http://schemas.microsoft.com/office/drawing/2010/main" val="0"/>
              </a:ext>
            </a:extLst>
          </a:blip>
          <a:stretch>
            <a:fillRect/>
          </a:stretch>
        </p:blipFill>
        <p:spPr>
          <a:xfrm>
            <a:off x="838200" y="1267327"/>
            <a:ext cx="3263900" cy="4090735"/>
          </a:xfrm>
          <a:prstGeom prst="rect">
            <a:avLst/>
          </a:prstGeom>
        </p:spPr>
      </p:pic>
      <p:pic>
        <p:nvPicPr>
          <p:cNvPr id="4" name="Image 3" descr="Une image contenant texte, capture d’écran, Police, nombre&#10;&#10;Description générée automatiquement"/>
          <p:cNvPicPr/>
          <p:nvPr/>
        </p:nvPicPr>
        <p:blipFill>
          <a:blip r:embed="rId3">
            <a:extLst>
              <a:ext uri="{28A0092B-C50C-407E-A947-70E740481C1C}">
                <a14:useLocalDpi xmlns:a14="http://schemas.microsoft.com/office/drawing/2010/main" val="0"/>
              </a:ext>
            </a:extLst>
          </a:blip>
          <a:stretch>
            <a:fillRect/>
          </a:stretch>
        </p:blipFill>
        <p:spPr>
          <a:xfrm>
            <a:off x="4102100" y="1865787"/>
            <a:ext cx="2639060" cy="2388870"/>
          </a:xfrm>
          <a:prstGeom prst="rect">
            <a:avLst/>
          </a:prstGeom>
        </p:spPr>
      </p:pic>
      <p:sp>
        <p:nvSpPr>
          <p:cNvPr id="6" name="Rectangle 5"/>
          <p:cNvSpPr/>
          <p:nvPr/>
        </p:nvSpPr>
        <p:spPr>
          <a:xfrm>
            <a:off x="7366000" y="1632844"/>
            <a:ext cx="4822026" cy="2854756"/>
          </a:xfrm>
          <a:prstGeom prst="rect">
            <a:avLst/>
          </a:prstGeom>
        </p:spPr>
        <p:txBody>
          <a:bodyPr wrap="square">
            <a:spAutoFit/>
          </a:bodyPr>
          <a:lstStyle/>
          <a:p>
            <a:pPr>
              <a:lnSpc>
                <a:spcPct val="107000"/>
              </a:lnSpc>
              <a:spcAft>
                <a:spcPts val="800"/>
              </a:spcAft>
            </a:pPr>
            <a:r>
              <a:rPr lang="fr-FR" sz="1600" b="1" u="sng" kern="100" dirty="0">
                <a:latin typeface="Aptos"/>
                <a:ea typeface="Aptos"/>
                <a:cs typeface="Times New Roman" panose="02020603050405020304" pitchFamily="18" charset="0"/>
              </a:rPr>
              <a:t>Fonction de l’ALU :</a:t>
            </a:r>
            <a:endParaRPr lang="fr-FR" sz="1600" kern="100" dirty="0">
              <a:latin typeface="Aptos"/>
              <a:ea typeface="Aptos"/>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fr-FR" sz="1600" kern="100" dirty="0">
                <a:latin typeface="Aptos"/>
                <a:ea typeface="Aptos"/>
                <a:cs typeface="Times New Roman" panose="02020603050405020304" pitchFamily="18" charset="0"/>
              </a:rPr>
              <a:t>ET</a:t>
            </a:r>
          </a:p>
          <a:p>
            <a:pPr marL="342900" lvl="0" indent="-342900">
              <a:lnSpc>
                <a:spcPct val="107000"/>
              </a:lnSpc>
              <a:spcAft>
                <a:spcPts val="0"/>
              </a:spcAft>
              <a:buFont typeface="Symbol" panose="05050102010706020507" pitchFamily="18" charset="2"/>
              <a:buChar char=""/>
            </a:pPr>
            <a:r>
              <a:rPr lang="fr-FR" sz="1600" kern="100" dirty="0">
                <a:latin typeface="Aptos"/>
                <a:ea typeface="Aptos"/>
                <a:cs typeface="Times New Roman" panose="02020603050405020304" pitchFamily="18" charset="0"/>
              </a:rPr>
              <a:t>OU</a:t>
            </a:r>
          </a:p>
          <a:p>
            <a:pPr marL="342900" lvl="0" indent="-342900">
              <a:lnSpc>
                <a:spcPct val="107000"/>
              </a:lnSpc>
              <a:spcAft>
                <a:spcPts val="0"/>
              </a:spcAft>
              <a:buFont typeface="Symbol" panose="05050102010706020507" pitchFamily="18" charset="2"/>
              <a:buChar char=""/>
            </a:pPr>
            <a:r>
              <a:rPr lang="fr-FR" sz="1600" kern="100" dirty="0">
                <a:latin typeface="Aptos"/>
                <a:ea typeface="Aptos"/>
                <a:cs typeface="Times New Roman" panose="02020603050405020304" pitchFamily="18" charset="0"/>
              </a:rPr>
              <a:t>NOT</a:t>
            </a:r>
          </a:p>
          <a:p>
            <a:pPr marL="342900" lvl="0" indent="-342900">
              <a:lnSpc>
                <a:spcPct val="107000"/>
              </a:lnSpc>
              <a:spcAft>
                <a:spcPts val="800"/>
              </a:spcAft>
              <a:buFont typeface="Symbol" panose="05050102010706020507" pitchFamily="18" charset="2"/>
              <a:buChar char=""/>
            </a:pPr>
            <a:r>
              <a:rPr lang="fr-FR" sz="1600" kern="100" dirty="0">
                <a:latin typeface="Aptos"/>
                <a:ea typeface="Aptos"/>
                <a:cs typeface="Times New Roman" panose="02020603050405020304" pitchFamily="18" charset="0"/>
              </a:rPr>
              <a:t>ADD</a:t>
            </a:r>
          </a:p>
          <a:p>
            <a:pPr>
              <a:lnSpc>
                <a:spcPct val="107000"/>
              </a:lnSpc>
              <a:spcAft>
                <a:spcPts val="800"/>
              </a:spcAft>
            </a:pPr>
            <a:r>
              <a:rPr lang="fr-FR" sz="1600" kern="100" dirty="0">
                <a:latin typeface="Aptos"/>
                <a:ea typeface="Aptos"/>
                <a:cs typeface="Times New Roman" panose="02020603050405020304" pitchFamily="18" charset="0"/>
              </a:rPr>
              <a:t>Sélection grâce au </a:t>
            </a:r>
            <a:r>
              <a:rPr lang="fr-FR" sz="1600" kern="100" dirty="0" smtClean="0">
                <a:latin typeface="Aptos"/>
                <a:ea typeface="Aptos"/>
                <a:cs typeface="Times New Roman" panose="02020603050405020304" pitchFamily="18" charset="0"/>
              </a:rPr>
              <a:t>multiplexer </a:t>
            </a:r>
            <a:r>
              <a:rPr lang="fr-FR" sz="1600" kern="100" dirty="0">
                <a:latin typeface="Aptos"/>
                <a:ea typeface="Aptos"/>
                <a:cs typeface="Times New Roman" panose="02020603050405020304" pitchFamily="18" charset="0"/>
              </a:rPr>
              <a:t>sur 2 bits chaque opérande correspond un code binaire.</a:t>
            </a:r>
          </a:p>
          <a:p>
            <a:pPr>
              <a:lnSpc>
                <a:spcPct val="107000"/>
              </a:lnSpc>
              <a:spcAft>
                <a:spcPts val="800"/>
              </a:spcAft>
            </a:pPr>
            <a:r>
              <a:rPr lang="fr-FR" sz="1600" kern="100" dirty="0">
                <a:latin typeface="Aptos"/>
                <a:ea typeface="Aptos"/>
                <a:cs typeface="Times New Roman" panose="02020603050405020304" pitchFamily="18" charset="0"/>
              </a:rPr>
              <a:t> </a:t>
            </a:r>
          </a:p>
          <a:p>
            <a:pPr>
              <a:lnSpc>
                <a:spcPct val="107000"/>
              </a:lnSpc>
              <a:spcAft>
                <a:spcPts val="800"/>
              </a:spcAft>
            </a:pPr>
            <a:r>
              <a:rPr lang="fr-FR" sz="1600" kern="100" dirty="0">
                <a:latin typeface="Aptos"/>
                <a:ea typeface="Aptos"/>
                <a:cs typeface="Times New Roman" panose="02020603050405020304" pitchFamily="18" charset="0"/>
              </a:rPr>
              <a:t>OPPCOD : 00 : OU |  01 : ET | 10 NOT | 11 ADD  </a:t>
            </a:r>
          </a:p>
        </p:txBody>
      </p:sp>
    </p:spTree>
    <p:extLst>
      <p:ext uri="{BB962C8B-B14F-4D97-AF65-F5344CB8AC3E}">
        <p14:creationId xmlns:p14="http://schemas.microsoft.com/office/powerpoint/2010/main" val="105522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677612"/>
          </a:xfrm>
        </p:spPr>
        <p:txBody>
          <a:bodyPr>
            <a:normAutofit/>
          </a:bodyPr>
          <a:lstStyle/>
          <a:p>
            <a:r>
              <a:rPr lang="fr-FR" sz="2200" b="1" u="sng" dirty="0"/>
              <a:t>ALU 4 BITS : Schéma logique + Composant + </a:t>
            </a:r>
            <a:r>
              <a:rPr lang="fr-FR" sz="2200" b="1" u="sng" dirty="0" smtClean="0"/>
              <a:t>Définitions</a:t>
            </a:r>
            <a:endParaRPr lang="fr-FR" dirty="0"/>
          </a:p>
        </p:txBody>
      </p:sp>
      <p:pic>
        <p:nvPicPr>
          <p:cNvPr id="4" name="Image 3" descr="Une image contenant diagramme, Rectangle, Plan, ligne&#10;&#10;Description générée automatiquement"/>
          <p:cNvPicPr/>
          <p:nvPr/>
        </p:nvPicPr>
        <p:blipFill>
          <a:blip r:embed="rId2">
            <a:extLst>
              <a:ext uri="{28A0092B-C50C-407E-A947-70E740481C1C}">
                <a14:useLocalDpi xmlns:a14="http://schemas.microsoft.com/office/drawing/2010/main" val="0"/>
              </a:ext>
            </a:extLst>
          </a:blip>
          <a:stretch>
            <a:fillRect/>
          </a:stretch>
        </p:blipFill>
        <p:spPr>
          <a:xfrm>
            <a:off x="838200" y="1330809"/>
            <a:ext cx="5760720" cy="2399665"/>
          </a:xfrm>
          <a:prstGeom prst="rect">
            <a:avLst/>
          </a:prstGeom>
        </p:spPr>
      </p:pic>
      <p:pic>
        <p:nvPicPr>
          <p:cNvPr id="5" name="Image 4" descr="Une image contenant texte, capture d’écran, Police, nombre&#10;&#10;Description générée automatiquement"/>
          <p:cNvPicPr/>
          <p:nvPr/>
        </p:nvPicPr>
        <p:blipFill>
          <a:blip r:embed="rId3">
            <a:extLst>
              <a:ext uri="{28A0092B-C50C-407E-A947-70E740481C1C}">
                <a14:useLocalDpi xmlns:a14="http://schemas.microsoft.com/office/drawing/2010/main" val="0"/>
              </a:ext>
            </a:extLst>
          </a:blip>
          <a:stretch>
            <a:fillRect/>
          </a:stretch>
        </p:blipFill>
        <p:spPr>
          <a:xfrm>
            <a:off x="7096225" y="1330809"/>
            <a:ext cx="2651760" cy="2796540"/>
          </a:xfrm>
          <a:prstGeom prst="rect">
            <a:avLst/>
          </a:prstGeom>
        </p:spPr>
      </p:pic>
      <p:sp>
        <p:nvSpPr>
          <p:cNvPr id="7" name="Rectangle 6"/>
          <p:cNvSpPr/>
          <p:nvPr/>
        </p:nvSpPr>
        <p:spPr>
          <a:xfrm>
            <a:off x="838200" y="4723581"/>
            <a:ext cx="10515600" cy="685059"/>
          </a:xfrm>
          <a:prstGeom prst="rect">
            <a:avLst/>
          </a:prstGeom>
        </p:spPr>
        <p:txBody>
          <a:bodyPr wrap="square">
            <a:spAutoFit/>
          </a:bodyPr>
          <a:lstStyle/>
          <a:p>
            <a:pPr>
              <a:lnSpc>
                <a:spcPct val="107000"/>
              </a:lnSpc>
              <a:spcAft>
                <a:spcPts val="800"/>
              </a:spcAft>
            </a:pPr>
            <a:r>
              <a:rPr lang="fr-FR" kern="100" dirty="0">
                <a:latin typeface="Aptos"/>
                <a:ea typeface="Aptos"/>
                <a:cs typeface="Times New Roman" panose="02020603050405020304" pitchFamily="18" charset="0"/>
              </a:rPr>
              <a:t>Une ALU 4 bits est un circuit numérique qui effectue des opérations arithmétiques (comme l'addition et la soustraction) et logiques (comme ET, OU, NON) sur des nombres de 4 bits</a:t>
            </a:r>
            <a:r>
              <a:rPr lang="fr-FR" kern="100" dirty="0" smtClean="0">
                <a:latin typeface="Aptos"/>
                <a:ea typeface="Aptos"/>
                <a:cs typeface="Times New Roman" panose="02020603050405020304" pitchFamily="18" charset="0"/>
              </a:rPr>
              <a:t>.</a:t>
            </a:r>
            <a:endParaRPr lang="fr-FR" kern="100" dirty="0">
              <a:latin typeface="Aptos"/>
              <a:ea typeface="Aptos"/>
              <a:cs typeface="Times New Roman" panose="02020603050405020304" pitchFamily="18" charset="0"/>
            </a:endParaRPr>
          </a:p>
        </p:txBody>
      </p:sp>
    </p:spTree>
    <p:extLst>
      <p:ext uri="{BB962C8B-B14F-4D97-AF65-F5344CB8AC3E}">
        <p14:creationId xmlns:p14="http://schemas.microsoft.com/office/powerpoint/2010/main" val="997913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9863" y="669926"/>
            <a:ext cx="10515600" cy="709696"/>
          </a:xfrm>
        </p:spPr>
        <p:txBody>
          <a:bodyPr>
            <a:normAutofit fontScale="90000"/>
          </a:bodyPr>
          <a:lstStyle/>
          <a:p>
            <a:r>
              <a:rPr lang="fr-FR" altLang="fr-FR" sz="2200" b="1" u="sng" dirty="0">
                <a:ea typeface="Aptos"/>
                <a:cs typeface="Times New Roman" panose="02020603050405020304" pitchFamily="18" charset="0"/>
              </a:rPr>
              <a:t>REGISTRE 4 BITS : Schéma logique + </a:t>
            </a:r>
            <a:r>
              <a:rPr lang="fr-FR" altLang="fr-FR" sz="2200" b="1" u="sng" dirty="0" smtClean="0">
                <a:ea typeface="Aptos"/>
                <a:cs typeface="Times New Roman" panose="02020603050405020304" pitchFamily="18" charset="0"/>
              </a:rPr>
              <a:t>Composant + </a:t>
            </a:r>
            <a:r>
              <a:rPr lang="fr-FR" sz="2200" b="1" u="sng" dirty="0"/>
              <a:t>Définitions</a:t>
            </a:r>
            <a:r>
              <a:rPr kumimoji="0" lang="fr-FR" altLang="fr-FR" sz="6600" b="0" i="0" u="none" strike="noStrike" cap="none" normalizeH="0" baseline="0" dirty="0" smtClean="0">
                <a:ln>
                  <a:noFill/>
                </a:ln>
                <a:solidFill>
                  <a:schemeClr val="tx1"/>
                </a:solidFill>
                <a:effectLst/>
                <a:latin typeface="Arial" panose="020B0604020202020204" pitchFamily="34" charset="0"/>
              </a:rPr>
              <a:t/>
            </a:r>
            <a:br>
              <a:rPr kumimoji="0" lang="fr-FR" altLang="fr-FR" sz="6600" b="0" i="0" u="none" strike="noStrike" cap="none" normalizeH="0" baseline="0" dirty="0" smtClean="0">
                <a:ln>
                  <a:noFill/>
                </a:ln>
                <a:solidFill>
                  <a:schemeClr val="tx1"/>
                </a:solidFill>
                <a:effectLst/>
                <a:latin typeface="Arial" panose="020B0604020202020204" pitchFamily="34" charset="0"/>
              </a:rPr>
            </a:br>
            <a:endParaRPr lang="fr-FR" dirty="0"/>
          </a:p>
        </p:txBody>
      </p:sp>
      <p:pic>
        <p:nvPicPr>
          <p:cNvPr id="2050" name="Image 1" descr="Une image contenant diagramme, texte, Plan, ligne&#10;&#10;Description générée automatiqu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863" y="1379622"/>
            <a:ext cx="5761037" cy="338137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descr="Une image contenant texte, capture d’écran, Police, Rectangle&#10;&#10;Description générée automatiqu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0381" y="4974256"/>
            <a:ext cx="3176588" cy="1714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9" name="Image 8" descr="Une image contenant Police, ligne, diagramme, blanc&#10;&#10;Description générée automatiquement"/>
          <p:cNvPicPr/>
          <p:nvPr/>
        </p:nvPicPr>
        <p:blipFill>
          <a:blip r:embed="rId4">
            <a:extLst>
              <a:ext uri="{28A0092B-C50C-407E-A947-70E740481C1C}">
                <a14:useLocalDpi xmlns:a14="http://schemas.microsoft.com/office/drawing/2010/main" val="0"/>
              </a:ext>
            </a:extLst>
          </a:blip>
          <a:stretch>
            <a:fillRect/>
          </a:stretch>
        </p:blipFill>
        <p:spPr>
          <a:xfrm>
            <a:off x="586370" y="4974256"/>
            <a:ext cx="2525797" cy="1458628"/>
          </a:xfrm>
          <a:prstGeom prst="rect">
            <a:avLst/>
          </a:prstGeom>
        </p:spPr>
      </p:pic>
    </p:spTree>
    <p:extLst>
      <p:ext uri="{BB962C8B-B14F-4D97-AF65-F5344CB8AC3E}">
        <p14:creationId xmlns:p14="http://schemas.microsoft.com/office/powerpoint/2010/main" val="352458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7989" y="0"/>
            <a:ext cx="10515600" cy="1325563"/>
          </a:xfrm>
        </p:spPr>
        <p:txBody>
          <a:bodyPr>
            <a:normAutofit/>
          </a:bodyPr>
          <a:lstStyle/>
          <a:p>
            <a:r>
              <a:rPr lang="fr-FR" sz="2000" b="1" u="sng" dirty="0"/>
              <a:t>Banc de registre : Schéma logique + Composant + </a:t>
            </a:r>
            <a:r>
              <a:rPr lang="fr-FR" sz="2000" b="1" u="sng" dirty="0" smtClean="0"/>
              <a:t>Définition</a:t>
            </a:r>
            <a:endParaRPr lang="fr-FR" sz="2000" dirty="0"/>
          </a:p>
        </p:txBody>
      </p:sp>
      <p:pic>
        <p:nvPicPr>
          <p:cNvPr id="3" name="Image 2" descr="Une image contenant texte, diagramme, ligne, Plan&#10;&#10;Description générée automatiquement"/>
          <p:cNvPicPr/>
          <p:nvPr/>
        </p:nvPicPr>
        <p:blipFill>
          <a:blip r:embed="rId2"/>
          <a:stretch>
            <a:fillRect/>
          </a:stretch>
        </p:blipFill>
        <p:spPr>
          <a:xfrm>
            <a:off x="757989" y="1325563"/>
            <a:ext cx="6108032" cy="2348079"/>
          </a:xfrm>
          <a:prstGeom prst="rect">
            <a:avLst/>
          </a:prstGeom>
        </p:spPr>
      </p:pic>
      <p:pic>
        <p:nvPicPr>
          <p:cNvPr id="4" name="Image 3" descr="Une image contenant texte, capture d’écran, Police, affichage&#10;&#10;Description générée automatiquement"/>
          <p:cNvPicPr/>
          <p:nvPr/>
        </p:nvPicPr>
        <p:blipFill>
          <a:blip r:embed="rId3">
            <a:extLst>
              <a:ext uri="{28A0092B-C50C-407E-A947-70E740481C1C}">
                <a14:useLocalDpi xmlns:a14="http://schemas.microsoft.com/office/drawing/2010/main" val="0"/>
              </a:ext>
            </a:extLst>
          </a:blip>
          <a:stretch>
            <a:fillRect/>
          </a:stretch>
        </p:blipFill>
        <p:spPr>
          <a:xfrm>
            <a:off x="7275696" y="1483602"/>
            <a:ext cx="2689860" cy="2032000"/>
          </a:xfrm>
          <a:prstGeom prst="rect">
            <a:avLst/>
          </a:prstGeom>
        </p:spPr>
      </p:pic>
    </p:spTree>
    <p:extLst>
      <p:ext uri="{BB962C8B-B14F-4D97-AF65-F5344CB8AC3E}">
        <p14:creationId xmlns:p14="http://schemas.microsoft.com/office/powerpoint/2010/main" val="261138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9863" y="497305"/>
            <a:ext cx="10515600" cy="808372"/>
          </a:xfrm>
        </p:spPr>
        <p:txBody>
          <a:bodyPr>
            <a:normAutofit/>
          </a:bodyPr>
          <a:lstStyle/>
          <a:p>
            <a:r>
              <a:rPr lang="fr-FR" sz="2000" b="1" u="sng" dirty="0"/>
              <a:t>REGISTRE D’INSTRUCTIONS : Schéma logique + Composant + </a:t>
            </a:r>
            <a:r>
              <a:rPr lang="fr-FR" sz="2000" b="1" u="sng" dirty="0" smtClean="0"/>
              <a:t>Définition</a:t>
            </a:r>
            <a:endParaRPr lang="fr-FR" sz="2000" dirty="0"/>
          </a:p>
        </p:txBody>
      </p:sp>
      <p:pic>
        <p:nvPicPr>
          <p:cNvPr id="3" name="Image 2" descr="Une image contenant texte, diagramme, ligne, capture d’écran&#10;&#10;Description générée automatiquement"/>
          <p:cNvPicPr/>
          <p:nvPr/>
        </p:nvPicPr>
        <p:blipFill>
          <a:blip r:embed="rId2">
            <a:extLst>
              <a:ext uri="{28A0092B-C50C-407E-A947-70E740481C1C}">
                <a14:useLocalDpi xmlns:a14="http://schemas.microsoft.com/office/drawing/2010/main" val="0"/>
              </a:ext>
            </a:extLst>
          </a:blip>
          <a:stretch>
            <a:fillRect/>
          </a:stretch>
        </p:blipFill>
        <p:spPr>
          <a:xfrm>
            <a:off x="709863" y="1620636"/>
            <a:ext cx="3594100" cy="4250775"/>
          </a:xfrm>
          <a:prstGeom prst="rect">
            <a:avLst/>
          </a:prstGeom>
        </p:spPr>
      </p:pic>
      <p:sp>
        <p:nvSpPr>
          <p:cNvPr id="4" name="Rectangle 3"/>
          <p:cNvSpPr/>
          <p:nvPr/>
        </p:nvSpPr>
        <p:spPr>
          <a:xfrm>
            <a:off x="4303963" y="1620636"/>
            <a:ext cx="7174676" cy="1277786"/>
          </a:xfrm>
          <a:prstGeom prst="rect">
            <a:avLst/>
          </a:prstGeom>
        </p:spPr>
        <p:txBody>
          <a:bodyPr wrap="square">
            <a:spAutoFit/>
          </a:bodyPr>
          <a:lstStyle/>
          <a:p>
            <a:pPr>
              <a:lnSpc>
                <a:spcPct val="107000"/>
              </a:lnSpc>
              <a:spcAft>
                <a:spcPts val="800"/>
              </a:spcAft>
            </a:pPr>
            <a:r>
              <a:rPr lang="fr-FR" kern="100" dirty="0" smtClean="0">
                <a:latin typeface="Aptos"/>
                <a:ea typeface="Aptos"/>
                <a:cs typeface="Times New Roman" panose="02020603050405020304" pitchFamily="18" charset="0"/>
              </a:rPr>
              <a:t>Un </a:t>
            </a:r>
            <a:r>
              <a:rPr lang="fr-FR" kern="100" dirty="0">
                <a:latin typeface="Aptos"/>
                <a:ea typeface="Aptos"/>
                <a:cs typeface="Times New Roman" panose="02020603050405020304" pitchFamily="18" charset="0"/>
              </a:rPr>
              <a:t>banc de registres sur 12 bits est un ensemble de registres capables de stocker chacun 12 bits de données. Les registres peuvent être sélectionnés pour lire ou écrire des données via des signaux de sélection et de </a:t>
            </a:r>
            <a:r>
              <a:rPr lang="fr-FR" kern="100" dirty="0" smtClean="0">
                <a:latin typeface="Aptos"/>
                <a:ea typeface="Aptos"/>
                <a:cs typeface="Times New Roman" panose="02020603050405020304" pitchFamily="18" charset="0"/>
              </a:rPr>
              <a:t>contrôle</a:t>
            </a:r>
            <a:r>
              <a:rPr lang="fr-FR" kern="100" dirty="0">
                <a:latin typeface="Aptos"/>
                <a:ea typeface="Aptos"/>
                <a:cs typeface="Times New Roman" panose="02020603050405020304" pitchFamily="18" charset="0"/>
              </a:rPr>
              <a:t>.</a:t>
            </a:r>
            <a:endParaRPr lang="fr-FR" kern="100" dirty="0">
              <a:latin typeface="Aptos"/>
              <a:ea typeface="Aptos"/>
              <a:cs typeface="Times New Roman" panose="02020603050405020304" pitchFamily="18" charset="0"/>
            </a:endParaRPr>
          </a:p>
        </p:txBody>
      </p:sp>
      <p:sp>
        <p:nvSpPr>
          <p:cNvPr id="5" name="Rectangle 4"/>
          <p:cNvSpPr/>
          <p:nvPr/>
        </p:nvSpPr>
        <p:spPr>
          <a:xfrm>
            <a:off x="4303963" y="4982772"/>
            <a:ext cx="7486984" cy="685059"/>
          </a:xfrm>
          <a:prstGeom prst="rect">
            <a:avLst/>
          </a:prstGeom>
        </p:spPr>
        <p:txBody>
          <a:bodyPr wrap="square">
            <a:spAutoFit/>
          </a:bodyPr>
          <a:lstStyle/>
          <a:p>
            <a:pPr>
              <a:lnSpc>
                <a:spcPct val="107000"/>
              </a:lnSpc>
              <a:spcAft>
                <a:spcPts val="800"/>
              </a:spcAft>
            </a:pPr>
            <a:r>
              <a:rPr lang="fr-FR" kern="100" dirty="0">
                <a:latin typeface="Aptos"/>
                <a:ea typeface="Aptos"/>
                <a:cs typeface="Times New Roman" panose="02020603050405020304" pitchFamily="18" charset="0"/>
              </a:rPr>
              <a:t>Question : Quelle est la taille en bits de ce registre ?  </a:t>
            </a:r>
            <a:r>
              <a:rPr lang="fr-FR" kern="100" dirty="0" smtClean="0">
                <a:latin typeface="Aptos"/>
                <a:ea typeface="Aptos"/>
                <a:cs typeface="Times New Roman" panose="02020603050405020304" pitchFamily="18" charset="0"/>
              </a:rPr>
              <a:t>10 d’entrées d’instructions + 2 bits libres.</a:t>
            </a:r>
            <a:endParaRPr lang="fr-FR" kern="100" dirty="0">
              <a:latin typeface="Aptos"/>
              <a:ea typeface="Aptos"/>
              <a:cs typeface="Times New Roman" panose="02020603050405020304" pitchFamily="18" charset="0"/>
            </a:endParaRPr>
          </a:p>
        </p:txBody>
      </p:sp>
    </p:spTree>
    <p:extLst>
      <p:ext uri="{BB962C8B-B14F-4D97-AF65-F5344CB8AC3E}">
        <p14:creationId xmlns:p14="http://schemas.microsoft.com/office/powerpoint/2010/main" val="1262427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274" y="0"/>
            <a:ext cx="10515600" cy="1325563"/>
          </a:xfrm>
        </p:spPr>
        <p:txBody>
          <a:bodyPr>
            <a:normAutofit/>
          </a:bodyPr>
          <a:lstStyle/>
          <a:p>
            <a:r>
              <a:rPr lang="fr-FR" sz="2000" b="1" u="sng" dirty="0"/>
              <a:t>LIASON ALU + BANC DE REGISTRE : Schéma logique + Définitions + </a:t>
            </a:r>
            <a:r>
              <a:rPr lang="fr-FR" sz="2000" b="1" u="sng" dirty="0" smtClean="0"/>
              <a:t>OPPCOD</a:t>
            </a:r>
            <a:endParaRPr lang="fr-FR" sz="2000" dirty="0"/>
          </a:p>
        </p:txBody>
      </p:sp>
      <p:pic>
        <p:nvPicPr>
          <p:cNvPr id="3" name="Image 2" descr="Une image contenant texte, diagramme, Plan, capture d’écran&#10;&#10;Description générée automatiquement"/>
          <p:cNvPicPr/>
          <p:nvPr/>
        </p:nvPicPr>
        <p:blipFill>
          <a:blip r:embed="rId2">
            <a:extLst>
              <a:ext uri="{28A0092B-C50C-407E-A947-70E740481C1C}">
                <a14:useLocalDpi xmlns:a14="http://schemas.microsoft.com/office/drawing/2010/main" val="0"/>
              </a:ext>
            </a:extLst>
          </a:blip>
          <a:stretch>
            <a:fillRect/>
          </a:stretch>
        </p:blipFill>
        <p:spPr>
          <a:xfrm>
            <a:off x="485274" y="1325563"/>
            <a:ext cx="8321842" cy="3310255"/>
          </a:xfrm>
          <a:prstGeom prst="rect">
            <a:avLst/>
          </a:prstGeom>
        </p:spPr>
      </p:pic>
      <p:sp>
        <p:nvSpPr>
          <p:cNvPr id="4" name="Rectangle 3"/>
          <p:cNvSpPr/>
          <p:nvPr/>
        </p:nvSpPr>
        <p:spPr>
          <a:xfrm>
            <a:off x="485274" y="4870947"/>
            <a:ext cx="5248809" cy="367216"/>
          </a:xfrm>
          <a:prstGeom prst="rect">
            <a:avLst/>
          </a:prstGeom>
        </p:spPr>
        <p:txBody>
          <a:bodyPr wrap="none">
            <a:spAutoFit/>
          </a:bodyPr>
          <a:lstStyle/>
          <a:p>
            <a:pPr>
              <a:lnSpc>
                <a:spcPct val="107000"/>
              </a:lnSpc>
              <a:spcAft>
                <a:spcPts val="800"/>
              </a:spcAft>
            </a:pPr>
            <a:r>
              <a:rPr lang="fr-FR" kern="100" dirty="0" smtClean="0">
                <a:latin typeface="Aptos"/>
                <a:ea typeface="Aptos"/>
                <a:cs typeface="Times New Roman" panose="02020603050405020304" pitchFamily="18" charset="0"/>
              </a:rPr>
              <a:t>OPPCOD</a:t>
            </a:r>
            <a:r>
              <a:rPr lang="fr-FR" kern="100" dirty="0">
                <a:latin typeface="Aptos"/>
                <a:ea typeface="Aptos"/>
                <a:cs typeface="Times New Roman" panose="02020603050405020304" pitchFamily="18" charset="0"/>
              </a:rPr>
              <a:t> : 00 : OU |  01 : ET | 10 NOT | 11 ADD  </a:t>
            </a:r>
          </a:p>
        </p:txBody>
      </p:sp>
    </p:spTree>
    <p:extLst>
      <p:ext uri="{BB962C8B-B14F-4D97-AF65-F5344CB8AC3E}">
        <p14:creationId xmlns:p14="http://schemas.microsoft.com/office/powerpoint/2010/main" val="171631008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674</Words>
  <Application>Microsoft Office PowerPoint</Application>
  <PresentationFormat>Grand écran</PresentationFormat>
  <Paragraphs>38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Aptos</vt:lpstr>
      <vt:lpstr>Arial</vt:lpstr>
      <vt:lpstr>Calibri</vt:lpstr>
      <vt:lpstr>Calibri Light</vt:lpstr>
      <vt:lpstr>Symbol</vt:lpstr>
      <vt:lpstr>Times New Roman</vt:lpstr>
      <vt:lpstr>Thème Office</vt:lpstr>
      <vt:lpstr>ADDITIONNEUR : Schéma logique + Table de vérité + Equation logique+ Composant + Définitions</vt:lpstr>
      <vt:lpstr>ADDITIONNEUR 4 BITS : Composant</vt:lpstr>
      <vt:lpstr>MULTIPLEXER 4 vers 1 : Schéma logique + Composant + Définitions</vt:lpstr>
      <vt:lpstr>ALU : Schéma logique + Composant + Définition + OPPCOD </vt:lpstr>
      <vt:lpstr>ALU 4 BITS : Schéma logique + Composant + Définitions</vt:lpstr>
      <vt:lpstr>REGISTRE 4 BITS : Schéma logique + Composant + Définitions </vt:lpstr>
      <vt:lpstr>Banc de registre : Schéma logique + Composant + Définition</vt:lpstr>
      <vt:lpstr>REGISTRE D’INSTRUCTIONS : Schéma logique + Composant + Définition</vt:lpstr>
      <vt:lpstr>LIASON ALU + BANC DE REGISTRE : Schéma logique + Définitions + OPPCOD</vt:lpstr>
      <vt:lpstr>REGISTRE ADRESSES DE DONNEES : Schéma logique + Définitions </vt:lpstr>
      <vt:lpstr>UNITE DE CONTROLE : Schéma de saisie </vt:lpstr>
      <vt:lpstr>Question : Comment communiquent les mémoires données et instructions avec le processeur ? Quel est le format d’instruction utilisé ? Quels sont les bus mis en jeu ? </vt:lpstr>
      <vt:lpstr>Question : Quelle est la taille en bits de ce registre ? </vt:lpstr>
      <vt:lpstr>A quoi sert le registre AD ? Que contient-il ? Même question pour le PC.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ADDITIONNEUR : Schéma logique + Table de vérité + Equation logique+ Composant + Définitions</dc:title>
  <dc:creator>etudiant</dc:creator>
  <cp:lastModifiedBy>etudiant</cp:lastModifiedBy>
  <cp:revision>10</cp:revision>
  <dcterms:created xsi:type="dcterms:W3CDTF">2024-06-11T06:13:44Z</dcterms:created>
  <dcterms:modified xsi:type="dcterms:W3CDTF">2024-06-11T15:25:29Z</dcterms:modified>
</cp:coreProperties>
</file>