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4"/>
    <p:restoredTop sz="94703"/>
  </p:normalViewPr>
  <p:slideViewPr>
    <p:cSldViewPr snapToGrid="0" snapToObjects="1">
      <p:cViewPr varScale="1">
        <p:scale>
          <a:sx n="180" d="100"/>
          <a:sy n="180" d="100"/>
        </p:scale>
        <p:origin x="20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E2A0-E584-BA41-9708-CDD58CAF289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CA8C807-9C57-334D-A2DB-0059DDE5D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531E464-A4AE-204E-BA3E-D848D0863CDB}"/>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5" name="Footer Placeholder 4">
            <a:extLst>
              <a:ext uri="{FF2B5EF4-FFF2-40B4-BE49-F238E27FC236}">
                <a16:creationId xmlns:a16="http://schemas.microsoft.com/office/drawing/2014/main" id="{0E25F399-0EFE-AA45-B3BD-F10DFD798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46B2F-EAB0-D84E-903E-5858DE0B4CF2}"/>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352629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891A-974E-1A46-8757-AE155A2BC7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456ACE-AACE-5342-BB60-E07B84AD93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B28F74-4560-294E-BA8F-E76EA8862819}"/>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5" name="Footer Placeholder 4">
            <a:extLst>
              <a:ext uri="{FF2B5EF4-FFF2-40B4-BE49-F238E27FC236}">
                <a16:creationId xmlns:a16="http://schemas.microsoft.com/office/drawing/2014/main" id="{EF0091A8-8D1E-5F46-9417-D63CC66F2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5EEDC-37FF-A44A-BD2C-C1259F959C99}"/>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279912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1E1BC-90A5-0F43-9417-021421002E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0E344A-C657-1346-953B-200CCCF5BD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584A31-5E68-2B4B-8646-1F0FA6738D25}"/>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5" name="Footer Placeholder 4">
            <a:extLst>
              <a:ext uri="{FF2B5EF4-FFF2-40B4-BE49-F238E27FC236}">
                <a16:creationId xmlns:a16="http://schemas.microsoft.com/office/drawing/2014/main" id="{47FB75DF-4C30-0649-96E0-AFE80EE98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74AEC-75D2-C64E-92B7-A501944AC04D}"/>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346583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4606-CCB8-FA4C-842B-65605ED811E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CC01D4-EFAC-DD45-A438-A94977D2A5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73D934-6E86-664A-AA51-1A3500F4BB32}"/>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5" name="Footer Placeholder 4">
            <a:extLst>
              <a:ext uri="{FF2B5EF4-FFF2-40B4-BE49-F238E27FC236}">
                <a16:creationId xmlns:a16="http://schemas.microsoft.com/office/drawing/2014/main" id="{02357D35-D6A4-5B4A-9DDF-31FEF6CC4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6F0E3-F7F4-044F-94F2-AFE0E3ED0824}"/>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109234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E15E-2F57-C24C-9815-C4C98E9ECB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5BF7EBA-CDE0-A843-BA62-996C3D212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0C0E63-57CD-CC42-A58F-BBF93673BA69}"/>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5" name="Footer Placeholder 4">
            <a:extLst>
              <a:ext uri="{FF2B5EF4-FFF2-40B4-BE49-F238E27FC236}">
                <a16:creationId xmlns:a16="http://schemas.microsoft.com/office/drawing/2014/main" id="{712F360C-B88E-1742-9072-321B22459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C9292-C81C-144A-843F-82D1872A676E}"/>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7620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515D-9285-9F46-9991-56BDD681E2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67E864-70A8-F242-8EBF-CD0162A47F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A0DE4F-133C-7044-8DE9-3BA0E369AE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3E82C4-FEC9-0D47-9D2D-472381A5615D}"/>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6" name="Footer Placeholder 5">
            <a:extLst>
              <a:ext uri="{FF2B5EF4-FFF2-40B4-BE49-F238E27FC236}">
                <a16:creationId xmlns:a16="http://schemas.microsoft.com/office/drawing/2014/main" id="{86DA2189-E6C2-5B4A-9DD4-99AC056A3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B87C0-3E27-B747-8F51-869265B0A5D2}"/>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426201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7E2B-B351-E247-9CDF-B20C9AEDDF1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46E06D-F7D5-584F-8559-264FCA937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853BCF-2BA7-BF4C-A88C-B24A611CD9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DBC4B82-DA7D-864F-9C85-340653461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C7967E0-49E9-064C-9A22-BF0B19AAE1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9D78F06-1564-3341-B563-0980E0A5143F}"/>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8" name="Footer Placeholder 7">
            <a:extLst>
              <a:ext uri="{FF2B5EF4-FFF2-40B4-BE49-F238E27FC236}">
                <a16:creationId xmlns:a16="http://schemas.microsoft.com/office/drawing/2014/main" id="{A2C5E68A-CF96-7545-865C-AAE1A2114A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9E046-E62C-1040-8997-E678909281CB}"/>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237846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1808-1431-7147-94E8-C106FFA5198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D34B17D-3942-5844-9911-496E2D605F74}"/>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4" name="Footer Placeholder 3">
            <a:extLst>
              <a:ext uri="{FF2B5EF4-FFF2-40B4-BE49-F238E27FC236}">
                <a16:creationId xmlns:a16="http://schemas.microsoft.com/office/drawing/2014/main" id="{72B9A48A-1F91-FA40-BBB8-4C0BA01C4E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E3097-B569-444F-BF8B-31355EAF6158}"/>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16437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15780-9CD9-3F4F-A4BB-8ED669A623C0}"/>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3" name="Footer Placeholder 2">
            <a:extLst>
              <a:ext uri="{FF2B5EF4-FFF2-40B4-BE49-F238E27FC236}">
                <a16:creationId xmlns:a16="http://schemas.microsoft.com/office/drawing/2014/main" id="{2D5D49F7-DD2A-1846-AB2A-25F34EB8D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644E2-77B0-4F4A-8F9D-9B30CBC2F60F}"/>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114023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2D09-14F6-5642-9361-28543E5531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760EDFE-0130-A746-AEE1-24AED045D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7670A8-4A29-B049-BC4B-3746AF52A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B5C3EF-C63B-5544-BDF1-FE826B3CDEE3}"/>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6" name="Footer Placeholder 5">
            <a:extLst>
              <a:ext uri="{FF2B5EF4-FFF2-40B4-BE49-F238E27FC236}">
                <a16:creationId xmlns:a16="http://schemas.microsoft.com/office/drawing/2014/main" id="{29F3F2D9-5135-4A4E-9EBF-262DEC066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B3E41-405C-C946-9A4C-4D5E7B021389}"/>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313221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FC8F-F277-4A41-8F4B-1740EE6F1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4CFBE8-74E8-4048-AF15-711FEF902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2DE727-DAFD-4D40-B47B-EA23B3450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926DE2-EB71-4E4F-B360-997FC85DDD08}"/>
              </a:ext>
            </a:extLst>
          </p:cNvPr>
          <p:cNvSpPr>
            <a:spLocks noGrp="1"/>
          </p:cNvSpPr>
          <p:nvPr>
            <p:ph type="dt" sz="half" idx="10"/>
          </p:nvPr>
        </p:nvSpPr>
        <p:spPr/>
        <p:txBody>
          <a:bodyPr/>
          <a:lstStyle/>
          <a:p>
            <a:fld id="{982B6279-C380-DC42-B649-505983C9F798}" type="datetimeFigureOut">
              <a:rPr lang="en-US" smtClean="0"/>
              <a:t>8/23/21</a:t>
            </a:fld>
            <a:endParaRPr lang="en-US"/>
          </a:p>
        </p:txBody>
      </p:sp>
      <p:sp>
        <p:nvSpPr>
          <p:cNvPr id="6" name="Footer Placeholder 5">
            <a:extLst>
              <a:ext uri="{FF2B5EF4-FFF2-40B4-BE49-F238E27FC236}">
                <a16:creationId xmlns:a16="http://schemas.microsoft.com/office/drawing/2014/main" id="{88E06532-9AC7-7E4A-B122-BEB39B5C5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AC6B7-43AD-EE4C-ACF4-0F9CF8D3123B}"/>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69093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13D35-4B01-D147-BE83-C710963E5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B88B3A7-952F-2348-963E-6A93C9FDE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E02256-751A-C443-BE94-2BFA9192A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B6279-C380-DC42-B649-505983C9F798}" type="datetimeFigureOut">
              <a:rPr lang="en-US" smtClean="0"/>
              <a:t>8/23/21</a:t>
            </a:fld>
            <a:endParaRPr lang="en-US"/>
          </a:p>
        </p:txBody>
      </p:sp>
      <p:sp>
        <p:nvSpPr>
          <p:cNvPr id="5" name="Footer Placeholder 4">
            <a:extLst>
              <a:ext uri="{FF2B5EF4-FFF2-40B4-BE49-F238E27FC236}">
                <a16:creationId xmlns:a16="http://schemas.microsoft.com/office/drawing/2014/main" id="{8C58EEE6-37F2-4D4C-91FB-21E8D3E45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4BE32-153C-5C46-8E6F-16DEF0666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AAC80-9680-4241-B01C-9A4E63104B30}" type="slidenum">
              <a:rPr lang="en-US" smtClean="0"/>
              <a:t>‹#›</a:t>
            </a:fld>
            <a:endParaRPr lang="en-US"/>
          </a:p>
        </p:txBody>
      </p:sp>
    </p:spTree>
    <p:extLst>
      <p:ext uri="{BB962C8B-B14F-4D97-AF65-F5344CB8AC3E}">
        <p14:creationId xmlns:p14="http://schemas.microsoft.com/office/powerpoint/2010/main" val="307558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5FB2-D7D0-0348-8DE3-88493DB9F6A0}"/>
              </a:ext>
            </a:extLst>
          </p:cNvPr>
          <p:cNvSpPr>
            <a:spLocks noGrp="1"/>
          </p:cNvSpPr>
          <p:nvPr>
            <p:ph type="ctrTitle"/>
          </p:nvPr>
        </p:nvSpPr>
        <p:spPr/>
        <p:txBody>
          <a:bodyPr>
            <a:normAutofit fontScale="90000"/>
          </a:bodyPr>
          <a:lstStyle/>
          <a:p>
            <a:r>
              <a:rPr lang="en-US" dirty="0">
                <a:latin typeface="Palatino Linotype" panose="02040502050505030304" pitchFamily="18" charset="0"/>
              </a:rPr>
              <a:t>Re-analysis of monkey behavioural data on final version of Koechlin task</a:t>
            </a:r>
          </a:p>
        </p:txBody>
      </p:sp>
    </p:spTree>
    <p:extLst>
      <p:ext uri="{BB962C8B-B14F-4D97-AF65-F5344CB8AC3E}">
        <p14:creationId xmlns:p14="http://schemas.microsoft.com/office/powerpoint/2010/main" val="119846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5973-2ADF-974D-BC64-3DAF60B23E9D}"/>
              </a:ext>
            </a:extLst>
          </p:cNvPr>
          <p:cNvSpPr>
            <a:spLocks noGrp="1"/>
          </p:cNvSpPr>
          <p:nvPr>
            <p:ph type="title"/>
          </p:nvPr>
        </p:nvSpPr>
        <p:spPr/>
        <p:txBody>
          <a:bodyPr/>
          <a:lstStyle/>
          <a:p>
            <a:r>
              <a:rPr lang="en-US" dirty="0">
                <a:latin typeface="Palatino Linotype" panose="02040502050505030304" pitchFamily="18" charset="0"/>
              </a:rPr>
              <a:t>Background</a:t>
            </a:r>
          </a:p>
        </p:txBody>
      </p:sp>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p:txBody>
          <a:bodyPr>
            <a:normAutofit fontScale="62500" lnSpcReduction="20000"/>
          </a:bodyPr>
          <a:lstStyle/>
          <a:p>
            <a:r>
              <a:rPr lang="en-US" dirty="0" err="1">
                <a:latin typeface="Palatino Linotype" panose="02040502050505030304" pitchFamily="18" charset="0"/>
              </a:rPr>
              <a:t>Filipowicz</a:t>
            </a:r>
            <a:r>
              <a:rPr lang="en-GB" dirty="0">
                <a:latin typeface="Palatino Linotype" panose="02040502050505030304" pitchFamily="18" charset="0"/>
              </a:rPr>
              <a:t>, Domenech et al have interesting data from AI lesioned patients with the human ”Koechlin task”</a:t>
            </a:r>
          </a:p>
          <a:p>
            <a:r>
              <a:rPr lang="en-GB" dirty="0">
                <a:latin typeface="Palatino Linotype" panose="02040502050505030304" pitchFamily="18" charset="0"/>
              </a:rPr>
              <a:t>In particular they dissociate “Good” and “Bad” learners</a:t>
            </a:r>
          </a:p>
          <a:p>
            <a:r>
              <a:rPr lang="en-GB" dirty="0">
                <a:latin typeface="Palatino Linotype" panose="02040502050505030304" pitchFamily="18" charset="0"/>
              </a:rPr>
              <a:t>Bad learners appeared to reset parts of their beliefs after –</a:t>
            </a:r>
            <a:r>
              <a:rPr lang="en-GB" dirty="0" err="1">
                <a:latin typeface="Palatino Linotype" panose="02040502050505030304" pitchFamily="18" charset="0"/>
              </a:rPr>
              <a:t>ve</a:t>
            </a:r>
            <a:r>
              <a:rPr lang="en-GB" dirty="0">
                <a:latin typeface="Palatino Linotype" panose="02040502050505030304" pitchFamily="18" charset="0"/>
              </a:rPr>
              <a:t> feedback</a:t>
            </a:r>
          </a:p>
          <a:p>
            <a:r>
              <a:rPr lang="en-GB" dirty="0">
                <a:latin typeface="Palatino Linotype" panose="02040502050505030304" pitchFamily="18" charset="0"/>
              </a:rPr>
              <a:t>In particular they showed a striking effect following “Negative traps” (in the manuscripts this is Traps on correctly responded trials that therefore gained –</a:t>
            </a:r>
            <a:r>
              <a:rPr lang="en-GB" dirty="0" err="1">
                <a:latin typeface="Palatino Linotype" panose="02040502050505030304" pitchFamily="18" charset="0"/>
              </a:rPr>
              <a:t>ve</a:t>
            </a:r>
            <a:r>
              <a:rPr lang="en-GB" dirty="0">
                <a:latin typeface="Palatino Linotype" panose="02040502050505030304" pitchFamily="18" charset="0"/>
              </a:rPr>
              <a:t> FB).</a:t>
            </a:r>
          </a:p>
          <a:p>
            <a:r>
              <a:rPr lang="en-GB" dirty="0">
                <a:latin typeface="Palatino Linotype" panose="02040502050505030304" pitchFamily="18" charset="0"/>
              </a:rPr>
              <a:t>This reset was the case regardless of how much they had been recently rewarded for choices on that stimulus</a:t>
            </a:r>
          </a:p>
          <a:p>
            <a:r>
              <a:rPr lang="en-GB" dirty="0">
                <a:latin typeface="Palatino Linotype" panose="02040502050505030304" pitchFamily="18" charset="0"/>
              </a:rPr>
              <a:t>In the paper they link the poor learning to a lesion overlap in the AI</a:t>
            </a:r>
          </a:p>
          <a:p>
            <a:endParaRPr lang="en-GB" dirty="0">
              <a:latin typeface="Palatino Linotype" panose="02040502050505030304" pitchFamily="18" charset="0"/>
            </a:endParaRPr>
          </a:p>
          <a:p>
            <a:endParaRPr lang="en-GB" dirty="0">
              <a:latin typeface="Palatino Linotype" panose="02040502050505030304" pitchFamily="18" charset="0"/>
            </a:endParaRPr>
          </a:p>
          <a:p>
            <a:r>
              <a:rPr lang="en-GB" dirty="0">
                <a:solidFill>
                  <a:srgbClr val="0070C0"/>
                </a:solidFill>
                <a:latin typeface="Palatino Linotype" panose="02040502050505030304" pitchFamily="18" charset="0"/>
              </a:rPr>
              <a:t>PD</a:t>
            </a:r>
            <a:r>
              <a:rPr lang="en-GB" dirty="0">
                <a:latin typeface="Palatino Linotype" panose="02040502050505030304" pitchFamily="18" charset="0"/>
              </a:rPr>
              <a:t> proposes a hypothesis that monkeys may, in some cases, be like poor learners in the human expt. </a:t>
            </a:r>
          </a:p>
          <a:p>
            <a:r>
              <a:rPr lang="en-GB" dirty="0">
                <a:latin typeface="Palatino Linotype" panose="02040502050505030304" pitchFamily="18" charset="0"/>
              </a:rPr>
              <a:t>There is the potential, if this is the case, that we can say something interesting about AI across species and the role of the AI in this system, for example in its role in the implementation of shifts and resets</a:t>
            </a:r>
          </a:p>
          <a:p>
            <a:endParaRPr lang="en-US" dirty="0"/>
          </a:p>
        </p:txBody>
      </p:sp>
    </p:spTree>
    <p:extLst>
      <p:ext uri="{BB962C8B-B14F-4D97-AF65-F5344CB8AC3E}">
        <p14:creationId xmlns:p14="http://schemas.microsoft.com/office/powerpoint/2010/main" val="412987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8"/>
            <a:ext cx="10515600" cy="6030239"/>
          </a:xfrm>
        </p:spPr>
        <p:txBody>
          <a:bodyPr>
            <a:normAutofit/>
          </a:bodyPr>
          <a:lstStyle/>
          <a:p>
            <a:pPr marL="0" indent="0">
              <a:buNone/>
            </a:pPr>
            <a:r>
              <a:rPr lang="en-US" b="1" dirty="0">
                <a:solidFill>
                  <a:srgbClr val="0070C0"/>
                </a:solidFill>
                <a:latin typeface="Palatino Linotype" panose="02040502050505030304" pitchFamily="18" charset="0"/>
              </a:rPr>
              <a:t>Aim</a:t>
            </a:r>
          </a:p>
          <a:p>
            <a:r>
              <a:rPr lang="en-US" dirty="0">
                <a:latin typeface="Palatino Linotype" panose="02040502050505030304" pitchFamily="18" charset="0"/>
              </a:rPr>
              <a:t>The aim here is to essentially recapitulate Fig2 from the manuscript, but in monkeys </a:t>
            </a:r>
          </a:p>
          <a:p>
            <a:r>
              <a:rPr lang="en-US" dirty="0">
                <a:latin typeface="Palatino Linotype" panose="02040502050505030304" pitchFamily="18" charset="0"/>
              </a:rPr>
              <a:t>Data used is from when they are performing the task as closely to the humans as possible. </a:t>
            </a:r>
          </a:p>
          <a:p>
            <a:r>
              <a:rPr lang="en-US" dirty="0">
                <a:latin typeface="Palatino Linotype" panose="02040502050505030304" pitchFamily="18" charset="0"/>
              </a:rPr>
              <a:t>The first question we will ask is: Do monkeys look like good or bad learners?</a:t>
            </a:r>
          </a:p>
          <a:p>
            <a:endParaRPr lang="en-US" dirty="0">
              <a:latin typeface="Palatino Linotype" panose="02040502050505030304" pitchFamily="18" charset="0"/>
            </a:endParaRPr>
          </a:p>
        </p:txBody>
      </p:sp>
    </p:spTree>
    <p:extLst>
      <p:ext uri="{BB962C8B-B14F-4D97-AF65-F5344CB8AC3E}">
        <p14:creationId xmlns:p14="http://schemas.microsoft.com/office/powerpoint/2010/main" val="143099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871870"/>
            <a:ext cx="10515600" cy="5305093"/>
          </a:xfrm>
        </p:spPr>
        <p:txBody>
          <a:bodyPr>
            <a:normAutofit fontScale="92500" lnSpcReduction="10000"/>
          </a:bodyPr>
          <a:lstStyle/>
          <a:p>
            <a:pPr marL="0" indent="0">
              <a:buNone/>
            </a:pPr>
            <a:r>
              <a:rPr lang="en-US" sz="2400" b="1" dirty="0">
                <a:solidFill>
                  <a:srgbClr val="0070C0"/>
                </a:solidFill>
                <a:latin typeface="Palatino Linotype" panose="02040502050505030304" pitchFamily="18" charset="0"/>
              </a:rPr>
              <a:t>Notes on monkey task</a:t>
            </a:r>
          </a:p>
          <a:p>
            <a:r>
              <a:rPr lang="en-US" sz="2400" dirty="0">
                <a:latin typeface="Palatino Linotype" panose="02040502050505030304" pitchFamily="18" charset="0"/>
              </a:rPr>
              <a:t>2 stimuli in a problem, and 3 response boxes</a:t>
            </a:r>
          </a:p>
          <a:p>
            <a:r>
              <a:rPr lang="en-US" sz="2400" dirty="0">
                <a:latin typeface="Palatino Linotype" panose="02040502050505030304" pitchFamily="18" charset="0"/>
              </a:rPr>
              <a:t>Other contingencies are similar. Haven’t compared episode lengths but should do if we go further</a:t>
            </a:r>
          </a:p>
          <a:p>
            <a:r>
              <a:rPr lang="en-US" sz="2400" dirty="0">
                <a:latin typeface="Palatino Linotype" panose="02040502050505030304" pitchFamily="18" charset="0"/>
              </a:rPr>
              <a:t>2 monkeys: Dali &amp; Pippa</a:t>
            </a:r>
          </a:p>
          <a:p>
            <a:r>
              <a:rPr lang="en-US" sz="2400" dirty="0">
                <a:latin typeface="Palatino Linotype" panose="02040502050505030304" pitchFamily="18" charset="0"/>
              </a:rPr>
              <a:t>Very well trained on this task (&gt;18 months at time of data used)</a:t>
            </a:r>
          </a:p>
          <a:p>
            <a:r>
              <a:rPr lang="en-US" sz="2400" dirty="0">
                <a:latin typeface="Palatino Linotype" panose="02040502050505030304" pitchFamily="18" charset="0"/>
              </a:rPr>
              <a:t>Progressive training regime (see </a:t>
            </a:r>
            <a:r>
              <a:rPr lang="en-US" sz="2400" dirty="0" err="1">
                <a:latin typeface="Palatino Linotype" panose="02040502050505030304" pitchFamily="18" charset="0"/>
              </a:rPr>
              <a:t>Faraut</a:t>
            </a:r>
            <a:r>
              <a:rPr lang="en-US" sz="2400" dirty="0">
                <a:latin typeface="Palatino Linotype" panose="02040502050505030304" pitchFamily="18" charset="0"/>
              </a:rPr>
              <a:t> et al L&amp;M 2016)</a:t>
            </a:r>
          </a:p>
          <a:p>
            <a:r>
              <a:rPr lang="en-US" sz="2400" dirty="0">
                <a:latin typeface="Palatino Linotype" panose="02040502050505030304" pitchFamily="18" charset="0"/>
              </a:rPr>
              <a:t>Might be worth also looking at earlier stages in the training if their learning is “too” good</a:t>
            </a:r>
          </a:p>
          <a:p>
            <a:r>
              <a:rPr lang="en-US" sz="2400" dirty="0">
                <a:latin typeface="Palatino Linotype" panose="02040502050505030304" pitchFamily="18" charset="0"/>
              </a:rPr>
              <a:t>Analysis of data from 66 sessions for Dali and 101 sessions for Pippa</a:t>
            </a:r>
          </a:p>
          <a:p>
            <a:r>
              <a:rPr lang="en-US" sz="2400">
                <a:latin typeface="Palatino Linotype" panose="02040502050505030304" pitchFamily="18" charset="0"/>
              </a:rPr>
              <a:t>500-1000 </a:t>
            </a:r>
            <a:r>
              <a:rPr lang="en-US" sz="2400" dirty="0">
                <a:latin typeface="Palatino Linotype" panose="02040502050505030304" pitchFamily="18" charset="0"/>
              </a:rPr>
              <a:t>trails </a:t>
            </a:r>
            <a:r>
              <a:rPr lang="en-US" sz="2400">
                <a:latin typeface="Palatino Linotype" panose="02040502050505030304" pitchFamily="18" charset="0"/>
              </a:rPr>
              <a:t>per session</a:t>
            </a:r>
            <a:endParaRPr lang="en-US" sz="2400" dirty="0">
              <a:latin typeface="Palatino Linotype" panose="02040502050505030304" pitchFamily="18" charset="0"/>
            </a:endParaRPr>
          </a:p>
          <a:p>
            <a:pPr marL="0" indent="0">
              <a:buNone/>
            </a:pPr>
            <a:endParaRPr lang="en-US" sz="2400" dirty="0">
              <a:latin typeface="Palatino Linotype" panose="02040502050505030304" pitchFamily="18" charset="0"/>
            </a:endParaRPr>
          </a:p>
          <a:p>
            <a:pPr marL="0" indent="0">
              <a:buNone/>
            </a:pPr>
            <a:r>
              <a:rPr lang="en-US" sz="2400" b="1" dirty="0">
                <a:solidFill>
                  <a:srgbClr val="0070C0"/>
                </a:solidFill>
                <a:latin typeface="Palatino Linotype" panose="02040502050505030304" pitchFamily="18" charset="0"/>
              </a:rPr>
              <a:t>Figures</a:t>
            </a:r>
            <a:endParaRPr lang="en-US" sz="2400" dirty="0">
              <a:latin typeface="Palatino Linotype" panose="02040502050505030304" pitchFamily="18" charset="0"/>
            </a:endParaRPr>
          </a:p>
          <a:p>
            <a:pPr marL="0" indent="0">
              <a:buNone/>
            </a:pPr>
            <a:r>
              <a:rPr lang="en-US" sz="2400" dirty="0">
                <a:latin typeface="Palatino Linotype" panose="02040502050505030304" pitchFamily="18" charset="0"/>
              </a:rPr>
              <a:t>In each case, human fig from manuscript on left, then Dali, then Pippa</a:t>
            </a:r>
            <a:endParaRPr lang="en-US" sz="2400" dirty="0"/>
          </a:p>
        </p:txBody>
      </p:sp>
    </p:spTree>
    <p:extLst>
      <p:ext uri="{BB962C8B-B14F-4D97-AF65-F5344CB8AC3E}">
        <p14:creationId xmlns:p14="http://schemas.microsoft.com/office/powerpoint/2010/main" val="246668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2a</a:t>
            </a:r>
            <a:endParaRPr lang="en-US" dirty="0">
              <a:latin typeface="Palatino Linotype" panose="0204050205050503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A5CAE4E2-1617-B048-9F1B-F72CCAB15D60}"/>
              </a:ext>
            </a:extLst>
          </p:cNvPr>
          <p:cNvPicPr>
            <a:picLocks noChangeAspect="1"/>
          </p:cNvPicPr>
          <p:nvPr/>
        </p:nvPicPr>
        <p:blipFill rotWithShape="1">
          <a:blip r:embed="rId2"/>
          <a:srcRect l="2327" t="1451" r="48073" b="64995"/>
          <a:stretch/>
        </p:blipFill>
        <p:spPr>
          <a:xfrm>
            <a:off x="212651" y="1864241"/>
            <a:ext cx="3281917" cy="2169042"/>
          </a:xfrm>
          <a:prstGeom prst="rect">
            <a:avLst/>
          </a:prstGeom>
        </p:spPr>
      </p:pic>
      <p:pic>
        <p:nvPicPr>
          <p:cNvPr id="6" name="Picture 5" descr="Chart&#10;&#10;Description automatically generated">
            <a:extLst>
              <a:ext uri="{FF2B5EF4-FFF2-40B4-BE49-F238E27FC236}">
                <a16:creationId xmlns:a16="http://schemas.microsoft.com/office/drawing/2014/main" id="{9C5A9681-81AF-404E-A70F-59F66F019089}"/>
              </a:ext>
            </a:extLst>
          </p:cNvPr>
          <p:cNvPicPr>
            <a:picLocks noChangeAspect="1"/>
          </p:cNvPicPr>
          <p:nvPr/>
        </p:nvPicPr>
        <p:blipFill>
          <a:blip r:embed="rId3"/>
          <a:stretch>
            <a:fillRect/>
          </a:stretch>
        </p:blipFill>
        <p:spPr>
          <a:xfrm>
            <a:off x="3848986" y="1805540"/>
            <a:ext cx="3837388" cy="2286443"/>
          </a:xfrm>
          <a:prstGeom prst="rect">
            <a:avLst/>
          </a:prstGeom>
        </p:spPr>
      </p:pic>
      <p:pic>
        <p:nvPicPr>
          <p:cNvPr id="8" name="Picture 7" descr="Chart, scatter chart&#10;&#10;Description automatically generated">
            <a:extLst>
              <a:ext uri="{FF2B5EF4-FFF2-40B4-BE49-F238E27FC236}">
                <a16:creationId xmlns:a16="http://schemas.microsoft.com/office/drawing/2014/main" id="{0597A0BA-316B-0D4A-9A24-BA287495F9C4}"/>
              </a:ext>
            </a:extLst>
          </p:cNvPr>
          <p:cNvPicPr>
            <a:picLocks noChangeAspect="1"/>
          </p:cNvPicPr>
          <p:nvPr/>
        </p:nvPicPr>
        <p:blipFill>
          <a:blip r:embed="rId4"/>
          <a:stretch>
            <a:fillRect/>
          </a:stretch>
        </p:blipFill>
        <p:spPr>
          <a:xfrm>
            <a:off x="7902017" y="1713633"/>
            <a:ext cx="4020626" cy="2446353"/>
          </a:xfrm>
          <a:prstGeom prst="rect">
            <a:avLst/>
          </a:prstGeom>
        </p:spPr>
      </p:pic>
    </p:spTree>
    <p:extLst>
      <p:ext uri="{BB962C8B-B14F-4D97-AF65-F5344CB8AC3E}">
        <p14:creationId xmlns:p14="http://schemas.microsoft.com/office/powerpoint/2010/main" val="35785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2b</a:t>
            </a:r>
            <a:endParaRPr lang="en-US" dirty="0">
              <a:latin typeface="Palatino Linotype" panose="02040502050505030304" pitchFamily="18"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E263A754-3784-D944-8540-BFC816561FB5}"/>
              </a:ext>
            </a:extLst>
          </p:cNvPr>
          <p:cNvPicPr>
            <a:picLocks noChangeAspect="1"/>
          </p:cNvPicPr>
          <p:nvPr/>
        </p:nvPicPr>
        <p:blipFill rotWithShape="1">
          <a:blip r:embed="rId2"/>
          <a:srcRect l="51607" t="1999" r="4149" b="64337"/>
          <a:stretch/>
        </p:blipFill>
        <p:spPr>
          <a:xfrm>
            <a:off x="0" y="1757915"/>
            <a:ext cx="3296093" cy="2450124"/>
          </a:xfrm>
          <a:prstGeom prst="rect">
            <a:avLst/>
          </a:prstGeom>
        </p:spPr>
      </p:pic>
      <p:pic>
        <p:nvPicPr>
          <p:cNvPr id="9" name="Picture 8" descr="Chart&#10;&#10;Description automatically generated">
            <a:extLst>
              <a:ext uri="{FF2B5EF4-FFF2-40B4-BE49-F238E27FC236}">
                <a16:creationId xmlns:a16="http://schemas.microsoft.com/office/drawing/2014/main" id="{C4709106-91BB-0F4D-92AC-1E32E78A05E1}"/>
              </a:ext>
            </a:extLst>
          </p:cNvPr>
          <p:cNvPicPr>
            <a:picLocks noChangeAspect="1"/>
          </p:cNvPicPr>
          <p:nvPr/>
        </p:nvPicPr>
        <p:blipFill>
          <a:blip r:embed="rId3"/>
          <a:stretch>
            <a:fillRect/>
          </a:stretch>
        </p:blipFill>
        <p:spPr>
          <a:xfrm>
            <a:off x="3744431" y="1757915"/>
            <a:ext cx="4152015" cy="2484402"/>
          </a:xfrm>
          <a:prstGeom prst="rect">
            <a:avLst/>
          </a:prstGeom>
        </p:spPr>
      </p:pic>
      <p:pic>
        <p:nvPicPr>
          <p:cNvPr id="11" name="Picture 10" descr="Chart&#10;&#10;Description automatically generated">
            <a:extLst>
              <a:ext uri="{FF2B5EF4-FFF2-40B4-BE49-F238E27FC236}">
                <a16:creationId xmlns:a16="http://schemas.microsoft.com/office/drawing/2014/main" id="{2F0E8347-35B2-4042-9E38-A6386008EA38}"/>
              </a:ext>
            </a:extLst>
          </p:cNvPr>
          <p:cNvPicPr>
            <a:picLocks noChangeAspect="1"/>
          </p:cNvPicPr>
          <p:nvPr/>
        </p:nvPicPr>
        <p:blipFill>
          <a:blip r:embed="rId4"/>
          <a:stretch>
            <a:fillRect/>
          </a:stretch>
        </p:blipFill>
        <p:spPr>
          <a:xfrm>
            <a:off x="8039984" y="1757915"/>
            <a:ext cx="4152016" cy="2488931"/>
          </a:xfrm>
          <a:prstGeom prst="rect">
            <a:avLst/>
          </a:prstGeom>
        </p:spPr>
      </p:pic>
    </p:spTree>
    <p:extLst>
      <p:ext uri="{BB962C8B-B14F-4D97-AF65-F5344CB8AC3E}">
        <p14:creationId xmlns:p14="http://schemas.microsoft.com/office/powerpoint/2010/main" val="56143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2c</a:t>
            </a:r>
            <a:endParaRPr lang="en-US" dirty="0">
              <a:latin typeface="Palatino Linotype" panose="02040502050505030304" pitchFamily="18"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E263A754-3784-D944-8540-BFC816561FB5}"/>
              </a:ext>
            </a:extLst>
          </p:cNvPr>
          <p:cNvPicPr>
            <a:picLocks noChangeAspect="1"/>
          </p:cNvPicPr>
          <p:nvPr/>
        </p:nvPicPr>
        <p:blipFill rotWithShape="1">
          <a:blip r:embed="rId2"/>
          <a:srcRect l="2320" t="35696" r="48298" b="29924"/>
          <a:stretch/>
        </p:blipFill>
        <p:spPr>
          <a:xfrm>
            <a:off x="0" y="1757914"/>
            <a:ext cx="3678865" cy="2502197"/>
          </a:xfrm>
          <a:prstGeom prst="rect">
            <a:avLst/>
          </a:prstGeom>
        </p:spPr>
      </p:pic>
      <p:pic>
        <p:nvPicPr>
          <p:cNvPr id="4" name="Picture 3" descr="Chart, line chart&#10;&#10;Description automatically generated">
            <a:extLst>
              <a:ext uri="{FF2B5EF4-FFF2-40B4-BE49-F238E27FC236}">
                <a16:creationId xmlns:a16="http://schemas.microsoft.com/office/drawing/2014/main" id="{4C5F8F99-7DB9-1144-87AB-04C76B198FFB}"/>
              </a:ext>
            </a:extLst>
          </p:cNvPr>
          <p:cNvPicPr>
            <a:picLocks noChangeAspect="1"/>
          </p:cNvPicPr>
          <p:nvPr/>
        </p:nvPicPr>
        <p:blipFill>
          <a:blip r:embed="rId3"/>
          <a:stretch>
            <a:fillRect/>
          </a:stretch>
        </p:blipFill>
        <p:spPr>
          <a:xfrm>
            <a:off x="3829788" y="1757914"/>
            <a:ext cx="4248581" cy="2502197"/>
          </a:xfrm>
          <a:prstGeom prst="rect">
            <a:avLst/>
          </a:prstGeom>
        </p:spPr>
      </p:pic>
      <p:pic>
        <p:nvPicPr>
          <p:cNvPr id="7" name="Picture 6" descr="Chart, line chart&#10;&#10;Description automatically generated">
            <a:extLst>
              <a:ext uri="{FF2B5EF4-FFF2-40B4-BE49-F238E27FC236}">
                <a16:creationId xmlns:a16="http://schemas.microsoft.com/office/drawing/2014/main" id="{B323AFA1-4C4C-C043-92FC-DF182E31EE55}"/>
              </a:ext>
            </a:extLst>
          </p:cNvPr>
          <p:cNvPicPr>
            <a:picLocks noChangeAspect="1"/>
          </p:cNvPicPr>
          <p:nvPr/>
        </p:nvPicPr>
        <p:blipFill>
          <a:blip r:embed="rId4"/>
          <a:stretch>
            <a:fillRect/>
          </a:stretch>
        </p:blipFill>
        <p:spPr>
          <a:xfrm>
            <a:off x="7943419" y="1757914"/>
            <a:ext cx="4248581" cy="2528226"/>
          </a:xfrm>
          <a:prstGeom prst="rect">
            <a:avLst/>
          </a:prstGeom>
        </p:spPr>
      </p:pic>
    </p:spTree>
    <p:extLst>
      <p:ext uri="{BB962C8B-B14F-4D97-AF65-F5344CB8AC3E}">
        <p14:creationId xmlns:p14="http://schemas.microsoft.com/office/powerpoint/2010/main" val="11645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2d</a:t>
            </a:r>
            <a:endParaRPr lang="en-US" dirty="0">
              <a:latin typeface="Palatino Linotype" panose="02040502050505030304" pitchFamily="18"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E263A754-3784-D944-8540-BFC816561FB5}"/>
              </a:ext>
            </a:extLst>
          </p:cNvPr>
          <p:cNvPicPr>
            <a:picLocks noChangeAspect="1"/>
          </p:cNvPicPr>
          <p:nvPr/>
        </p:nvPicPr>
        <p:blipFill rotWithShape="1">
          <a:blip r:embed="rId2"/>
          <a:srcRect l="51511" t="35696" r="4245" b="29924"/>
          <a:stretch/>
        </p:blipFill>
        <p:spPr>
          <a:xfrm>
            <a:off x="99238" y="1956388"/>
            <a:ext cx="3296093" cy="2502197"/>
          </a:xfrm>
          <a:prstGeom prst="rect">
            <a:avLst/>
          </a:prstGeom>
        </p:spPr>
      </p:pic>
      <p:pic>
        <p:nvPicPr>
          <p:cNvPr id="6" name="Picture 5" descr="Chart, line chart&#10;&#10;Description automatically generated">
            <a:extLst>
              <a:ext uri="{FF2B5EF4-FFF2-40B4-BE49-F238E27FC236}">
                <a16:creationId xmlns:a16="http://schemas.microsoft.com/office/drawing/2014/main" id="{ED5FD15B-EEC4-294B-B991-5AB7D671675B}"/>
              </a:ext>
            </a:extLst>
          </p:cNvPr>
          <p:cNvPicPr>
            <a:picLocks noChangeAspect="1"/>
          </p:cNvPicPr>
          <p:nvPr/>
        </p:nvPicPr>
        <p:blipFill>
          <a:blip r:embed="rId3"/>
          <a:stretch>
            <a:fillRect/>
          </a:stretch>
        </p:blipFill>
        <p:spPr>
          <a:xfrm>
            <a:off x="3423683" y="1956388"/>
            <a:ext cx="4293564" cy="2562003"/>
          </a:xfrm>
          <a:prstGeom prst="rect">
            <a:avLst/>
          </a:prstGeom>
        </p:spPr>
      </p:pic>
      <p:pic>
        <p:nvPicPr>
          <p:cNvPr id="9" name="Picture 8" descr="Chart, line chart&#10;&#10;Description automatically generated">
            <a:extLst>
              <a:ext uri="{FF2B5EF4-FFF2-40B4-BE49-F238E27FC236}">
                <a16:creationId xmlns:a16="http://schemas.microsoft.com/office/drawing/2014/main" id="{37651DBD-86D8-BA4C-9A6B-F566BEB2A002}"/>
              </a:ext>
            </a:extLst>
          </p:cNvPr>
          <p:cNvPicPr>
            <a:picLocks noChangeAspect="1"/>
          </p:cNvPicPr>
          <p:nvPr/>
        </p:nvPicPr>
        <p:blipFill>
          <a:blip r:embed="rId4"/>
          <a:stretch>
            <a:fillRect/>
          </a:stretch>
        </p:blipFill>
        <p:spPr>
          <a:xfrm>
            <a:off x="7877048" y="1956388"/>
            <a:ext cx="4314952" cy="2562003"/>
          </a:xfrm>
          <a:prstGeom prst="rect">
            <a:avLst/>
          </a:prstGeom>
        </p:spPr>
      </p:pic>
    </p:spTree>
    <p:extLst>
      <p:ext uri="{BB962C8B-B14F-4D97-AF65-F5344CB8AC3E}">
        <p14:creationId xmlns:p14="http://schemas.microsoft.com/office/powerpoint/2010/main" val="321877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8"/>
            <a:ext cx="10515600" cy="6030239"/>
          </a:xfrm>
        </p:spPr>
        <p:txBody>
          <a:bodyPr>
            <a:normAutofit/>
          </a:bodyPr>
          <a:lstStyle/>
          <a:p>
            <a:pPr marL="0" indent="0">
              <a:buNone/>
            </a:pPr>
            <a:r>
              <a:rPr lang="en-US" b="1" dirty="0">
                <a:solidFill>
                  <a:srgbClr val="0070C0"/>
                </a:solidFill>
                <a:latin typeface="Palatino Linotype" panose="02040502050505030304" pitchFamily="18" charset="0"/>
              </a:rPr>
              <a:t>Thoughts</a:t>
            </a:r>
          </a:p>
          <a:p>
            <a:r>
              <a:rPr lang="en-US" dirty="0">
                <a:latin typeface="Palatino Linotype" panose="02040502050505030304" pitchFamily="18" charset="0"/>
              </a:rPr>
              <a:t>The monkeys look like good learners</a:t>
            </a:r>
          </a:p>
          <a:p>
            <a:r>
              <a:rPr lang="en-US" dirty="0">
                <a:latin typeface="Palatino Linotype" panose="02040502050505030304" pitchFamily="18" charset="0"/>
              </a:rPr>
              <a:t>They are also *very* over-trained at this stage, is it worth looking earlier in the protocol?</a:t>
            </a:r>
          </a:p>
          <a:p>
            <a:r>
              <a:rPr lang="en-US" dirty="0">
                <a:latin typeface="Palatino Linotype" panose="02040502050505030304" pitchFamily="18" charset="0"/>
              </a:rPr>
              <a:t>Monkeys also have Von </a:t>
            </a:r>
            <a:r>
              <a:rPr lang="en-US" dirty="0" err="1">
                <a:latin typeface="Palatino Linotype" panose="02040502050505030304" pitchFamily="18" charset="0"/>
              </a:rPr>
              <a:t>Economo</a:t>
            </a:r>
            <a:r>
              <a:rPr lang="en-US" dirty="0">
                <a:latin typeface="Palatino Linotype" panose="02040502050505030304" pitchFamily="18" charset="0"/>
              </a:rPr>
              <a:t> neurons 😉</a:t>
            </a:r>
          </a:p>
        </p:txBody>
      </p:sp>
    </p:spTree>
    <p:extLst>
      <p:ext uri="{BB962C8B-B14F-4D97-AF65-F5344CB8AC3E}">
        <p14:creationId xmlns:p14="http://schemas.microsoft.com/office/powerpoint/2010/main" val="359880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394</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Palatino Linotype</vt:lpstr>
      <vt:lpstr>Office Theme</vt:lpstr>
      <vt:lpstr>Re-analysis of monkey behavioural data on final version of Koechlin task</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Re-analysis of monkey behavioural data on final version of Koechlin task</dc:title>
  <dc:creator>Charlie Wilson</dc:creator>
  <cp:lastModifiedBy>Charlie Wilson</cp:lastModifiedBy>
  <cp:revision>4</cp:revision>
  <dcterms:created xsi:type="dcterms:W3CDTF">2021-08-23T16:53:23Z</dcterms:created>
  <dcterms:modified xsi:type="dcterms:W3CDTF">2021-08-23T17:25:11Z</dcterms:modified>
</cp:coreProperties>
</file>