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57"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699E2D1-355A-422A-BAA3-265D85124264}" type="datetimeFigureOut">
              <a:rPr lang="en-US" smtClean="0"/>
              <a:t>7/8/2024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56DD3A0-A73F-46C7-A44E-C691B9C4605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1074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99E2D1-355A-422A-BAA3-265D85124264}"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DD3A0-A73F-46C7-A44E-C691B9C4605E}" type="slidenum">
              <a:rPr lang="en-US" smtClean="0"/>
              <a:t>‹#›</a:t>
            </a:fld>
            <a:endParaRPr lang="en-US"/>
          </a:p>
        </p:txBody>
      </p:sp>
    </p:spTree>
    <p:extLst>
      <p:ext uri="{BB962C8B-B14F-4D97-AF65-F5344CB8AC3E}">
        <p14:creationId xmlns:p14="http://schemas.microsoft.com/office/powerpoint/2010/main" val="316775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99E2D1-355A-422A-BAA3-265D8512426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DD3A0-A73F-46C7-A44E-C691B9C4605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4857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99E2D1-355A-422A-BAA3-265D8512426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DD3A0-A73F-46C7-A44E-C691B9C4605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886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99E2D1-355A-422A-BAA3-265D8512426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DD3A0-A73F-46C7-A44E-C691B9C4605E}" type="slidenum">
              <a:rPr lang="en-US" smtClean="0"/>
              <a:t>‹#›</a:t>
            </a:fld>
            <a:endParaRPr lang="en-US"/>
          </a:p>
        </p:txBody>
      </p:sp>
    </p:spTree>
    <p:extLst>
      <p:ext uri="{BB962C8B-B14F-4D97-AF65-F5344CB8AC3E}">
        <p14:creationId xmlns:p14="http://schemas.microsoft.com/office/powerpoint/2010/main" val="3308816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99E2D1-355A-422A-BAA3-265D8512426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DD3A0-A73F-46C7-A44E-C691B9C4605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4906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99E2D1-355A-422A-BAA3-265D8512426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DD3A0-A73F-46C7-A44E-C691B9C4605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9875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9E2D1-355A-422A-BAA3-265D8512426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DD3A0-A73F-46C7-A44E-C691B9C460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3983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9E2D1-355A-422A-BAA3-265D8512426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DD3A0-A73F-46C7-A44E-C691B9C4605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989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9E2D1-355A-422A-BAA3-265D8512426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DD3A0-A73F-46C7-A44E-C691B9C4605E}" type="slidenum">
              <a:rPr lang="en-US" smtClean="0"/>
              <a:t>‹#›</a:t>
            </a:fld>
            <a:endParaRPr lang="en-US"/>
          </a:p>
        </p:txBody>
      </p:sp>
    </p:spTree>
    <p:extLst>
      <p:ext uri="{BB962C8B-B14F-4D97-AF65-F5344CB8AC3E}">
        <p14:creationId xmlns:p14="http://schemas.microsoft.com/office/powerpoint/2010/main" val="47362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99E2D1-355A-422A-BAA3-265D85124264}"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DD3A0-A73F-46C7-A44E-C691B9C4605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300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99E2D1-355A-422A-BAA3-265D85124264}"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DD3A0-A73F-46C7-A44E-C691B9C4605E}" type="slidenum">
              <a:rPr lang="en-US" smtClean="0"/>
              <a:t>‹#›</a:t>
            </a:fld>
            <a:endParaRPr lang="en-US"/>
          </a:p>
        </p:txBody>
      </p:sp>
    </p:spTree>
    <p:extLst>
      <p:ext uri="{BB962C8B-B14F-4D97-AF65-F5344CB8AC3E}">
        <p14:creationId xmlns:p14="http://schemas.microsoft.com/office/powerpoint/2010/main" val="279693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99E2D1-355A-422A-BAA3-265D85124264}" type="datetimeFigureOut">
              <a:rPr lang="en-US" smtClean="0"/>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6DD3A0-A73F-46C7-A44E-C691B9C4605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282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99E2D1-355A-422A-BAA3-265D85124264}" type="datetimeFigureOut">
              <a:rPr lang="en-US" smtClean="0"/>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6DD3A0-A73F-46C7-A44E-C691B9C4605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7767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99E2D1-355A-422A-BAA3-265D85124264}" type="datetimeFigureOut">
              <a:rPr lang="en-US" smtClean="0"/>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6DD3A0-A73F-46C7-A44E-C691B9C4605E}" type="slidenum">
              <a:rPr lang="en-US" smtClean="0"/>
              <a:t>‹#›</a:t>
            </a:fld>
            <a:endParaRPr lang="en-US"/>
          </a:p>
        </p:txBody>
      </p:sp>
    </p:spTree>
    <p:extLst>
      <p:ext uri="{BB962C8B-B14F-4D97-AF65-F5344CB8AC3E}">
        <p14:creationId xmlns:p14="http://schemas.microsoft.com/office/powerpoint/2010/main" val="4069346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99E2D1-355A-422A-BAA3-265D85124264}"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DD3A0-A73F-46C7-A44E-C691B9C4605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5325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99E2D1-355A-422A-BAA3-265D85124264}"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DD3A0-A73F-46C7-A44E-C691B9C4605E}" type="slidenum">
              <a:rPr lang="en-US" smtClean="0"/>
              <a:t>‹#›</a:t>
            </a:fld>
            <a:endParaRPr lang="en-US"/>
          </a:p>
        </p:txBody>
      </p:sp>
    </p:spTree>
    <p:extLst>
      <p:ext uri="{BB962C8B-B14F-4D97-AF65-F5344CB8AC3E}">
        <p14:creationId xmlns:p14="http://schemas.microsoft.com/office/powerpoint/2010/main" val="176045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99E2D1-355A-422A-BAA3-265D85124264}" type="datetimeFigureOut">
              <a:rPr lang="en-US" smtClean="0"/>
              <a:t>7/8/2024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6DD3A0-A73F-46C7-A44E-C691B9C4605E}" type="slidenum">
              <a:rPr lang="en-US" smtClean="0"/>
              <a:t>‹#›</a:t>
            </a:fld>
            <a:endParaRPr lang="en-US"/>
          </a:p>
        </p:txBody>
      </p:sp>
    </p:spTree>
    <p:extLst>
      <p:ext uri="{BB962C8B-B14F-4D97-AF65-F5344CB8AC3E}">
        <p14:creationId xmlns:p14="http://schemas.microsoft.com/office/powerpoint/2010/main" val="18597768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6239-83E2-14F9-B0DD-73AE4D7C8839}"/>
              </a:ext>
            </a:extLst>
          </p:cNvPr>
          <p:cNvSpPr>
            <a:spLocks noGrp="1"/>
          </p:cNvSpPr>
          <p:nvPr>
            <p:ph type="ctrTitle"/>
          </p:nvPr>
        </p:nvSpPr>
        <p:spPr/>
        <p:txBody>
          <a:bodyPr>
            <a:normAutofit fontScale="90000"/>
          </a:bodyPr>
          <a:lstStyle/>
          <a:p>
            <a:r>
              <a:rPr lang="en-US" dirty="0">
                <a:latin typeface="Bahnschrift Condensed" panose="020B0502040204020203" pitchFamily="34" charset="0"/>
              </a:rPr>
              <a:t>PROTECTING USER PASSWORD KEYS AT REST(ON THE DISK)</a:t>
            </a:r>
          </a:p>
        </p:txBody>
      </p:sp>
      <p:sp>
        <p:nvSpPr>
          <p:cNvPr id="3" name="Subtitle 2">
            <a:extLst>
              <a:ext uri="{FF2B5EF4-FFF2-40B4-BE49-F238E27FC236}">
                <a16:creationId xmlns:a16="http://schemas.microsoft.com/office/drawing/2014/main" id="{3F68080C-672F-058B-F9C6-D6B2938F83F8}"/>
              </a:ext>
            </a:extLst>
          </p:cNvPr>
          <p:cNvSpPr>
            <a:spLocks noGrp="1"/>
          </p:cNvSpPr>
          <p:nvPr>
            <p:ph type="subTitle" idx="1"/>
          </p:nvPr>
        </p:nvSpPr>
        <p:spPr/>
        <p:txBody>
          <a:bodyPr/>
          <a:lstStyle/>
          <a:p>
            <a:r>
              <a:rPr lang="en-US" dirty="0"/>
              <a:t>Under the guidance of:</a:t>
            </a:r>
          </a:p>
          <a:p>
            <a:r>
              <a:rPr lang="en-US" dirty="0"/>
              <a:t>Sujata V </a:t>
            </a:r>
            <a:r>
              <a:rPr lang="en-US" dirty="0" err="1"/>
              <a:t>Mallapure</a:t>
            </a:r>
            <a:endParaRPr lang="en-US" dirty="0"/>
          </a:p>
        </p:txBody>
      </p:sp>
    </p:spTree>
    <p:extLst>
      <p:ext uri="{BB962C8B-B14F-4D97-AF65-F5344CB8AC3E}">
        <p14:creationId xmlns:p14="http://schemas.microsoft.com/office/powerpoint/2010/main" val="3000843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C0CC-2EF8-683D-A324-BE3C51D7B1B4}"/>
              </a:ext>
            </a:extLst>
          </p:cNvPr>
          <p:cNvSpPr>
            <a:spLocks noGrp="1"/>
          </p:cNvSpPr>
          <p:nvPr>
            <p:ph type="title"/>
          </p:nvPr>
        </p:nvSpPr>
        <p:spPr/>
        <p:txBody>
          <a:bodyPr>
            <a:normAutofit/>
          </a:bodyPr>
          <a:lstStyle/>
          <a:p>
            <a:r>
              <a:rPr lang="en-US" dirty="0"/>
              <a:t>Hardware Requirements</a:t>
            </a:r>
          </a:p>
        </p:txBody>
      </p:sp>
      <p:sp>
        <p:nvSpPr>
          <p:cNvPr id="3" name="Content Placeholder 2">
            <a:extLst>
              <a:ext uri="{FF2B5EF4-FFF2-40B4-BE49-F238E27FC236}">
                <a16:creationId xmlns:a16="http://schemas.microsoft.com/office/drawing/2014/main" id="{D1C5FF68-A10F-EC1D-6096-CED91ECE1F4C}"/>
              </a:ext>
            </a:extLst>
          </p:cNvPr>
          <p:cNvSpPr>
            <a:spLocks noGrp="1"/>
          </p:cNvSpPr>
          <p:nvPr>
            <p:ph idx="1"/>
          </p:nvPr>
        </p:nvSpPr>
        <p:spPr/>
        <p:txBody>
          <a:bodyPr>
            <a:normAutofit fontScale="85000" lnSpcReduction="20000"/>
          </a:bodyPr>
          <a:lstStyle/>
          <a:p>
            <a:pPr marL="0" marR="0" indent="0" algn="just">
              <a:lnSpc>
                <a:spcPct val="150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Processor: Intel i5 or Intel i7 </a:t>
            </a:r>
          </a:p>
          <a:p>
            <a:pPr marL="0" marR="0" indent="0" algn="just">
              <a:lnSpc>
                <a:spcPct val="150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At least 500 GB</a:t>
            </a:r>
          </a:p>
          <a:p>
            <a:pPr marL="0" marR="0" indent="0" algn="just">
              <a:lnSpc>
                <a:spcPct val="150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SSD (RAM): 4 GB (minimum), 8 GB </a:t>
            </a:r>
          </a:p>
          <a:p>
            <a:pPr marL="0" marR="0" indent="0" algn="just">
              <a:lnSpc>
                <a:spcPct val="150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 Storage: </a:t>
            </a:r>
          </a:p>
          <a:p>
            <a:pPr marL="0" marR="0" indent="0" algn="just">
              <a:lnSpc>
                <a:spcPct val="150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Hard Drive: </a:t>
            </a:r>
          </a:p>
          <a:p>
            <a:pPr marL="0" marR="0" indent="0" algn="just">
              <a:lnSpc>
                <a:spcPct val="150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 Graphics: Integrated Graphics (minimum), Dedicated GPU (optional, for enhanced performance)</a:t>
            </a:r>
          </a:p>
          <a:p>
            <a:pPr marL="0" marR="0" indent="0" algn="just">
              <a:lnSpc>
                <a:spcPct val="150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 Network: Internet connection for downloading dependencies and resources</a:t>
            </a:r>
          </a:p>
          <a:p>
            <a:pPr marL="0" marR="0" indent="0" algn="just">
              <a:lnSpc>
                <a:spcPct val="150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6. Peripherals: Standard keyboard, mouse, monitor, and optionally, external storage for backups</a:t>
            </a:r>
          </a:p>
        </p:txBody>
      </p:sp>
    </p:spTree>
    <p:extLst>
      <p:ext uri="{BB962C8B-B14F-4D97-AF65-F5344CB8AC3E}">
        <p14:creationId xmlns:p14="http://schemas.microsoft.com/office/powerpoint/2010/main" val="1555605297"/>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744D-B118-E2F7-4059-8CD510BF6994}"/>
              </a:ext>
            </a:extLst>
          </p:cNvPr>
          <p:cNvSpPr>
            <a:spLocks noGrp="1"/>
          </p:cNvSpPr>
          <p:nvPr>
            <p:ph type="title"/>
          </p:nvPr>
        </p:nvSpPr>
        <p:spPr/>
        <p:txBody>
          <a:bodyPr/>
          <a:lstStyle/>
          <a:p>
            <a:r>
              <a:rPr lang="en-US" dirty="0"/>
              <a:t>Software Requirements</a:t>
            </a:r>
          </a:p>
        </p:txBody>
      </p:sp>
      <p:sp>
        <p:nvSpPr>
          <p:cNvPr id="3" name="Content Placeholder 2">
            <a:extLst>
              <a:ext uri="{FF2B5EF4-FFF2-40B4-BE49-F238E27FC236}">
                <a16:creationId xmlns:a16="http://schemas.microsoft.com/office/drawing/2014/main" id="{81358AB0-13BD-AAE8-B8A3-8006F66A64ED}"/>
              </a:ext>
            </a:extLst>
          </p:cNvPr>
          <p:cNvSpPr>
            <a:spLocks noGrp="1"/>
          </p:cNvSpPr>
          <p:nvPr>
            <p:ph idx="1"/>
          </p:nvPr>
        </p:nvSpPr>
        <p:spPr>
          <a:xfrm>
            <a:off x="1295401" y="2556931"/>
            <a:ext cx="9601196" cy="3697219"/>
          </a:xfrm>
        </p:spPr>
        <p:txBody>
          <a:bodyPr>
            <a:normAutofit fontScale="25000" lnSpcReduction="20000"/>
          </a:bodyPr>
          <a:lstStyle/>
          <a:p>
            <a:pPr marL="0" marR="0" indent="0" algn="just">
              <a:lnSpc>
                <a:spcPct val="150000"/>
              </a:lnSpc>
              <a:spcBef>
                <a:spcPts val="0"/>
              </a:spcBef>
              <a:spcAft>
                <a:spcPts val="800"/>
              </a:spcAft>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1. Operating System:    - Windows 10 or 11</a:t>
            </a:r>
          </a:p>
          <a:p>
            <a:pPr marL="0" marR="0" indent="0" algn="just">
              <a:lnSpc>
                <a:spcPct val="150000"/>
              </a:lnSpc>
              <a:spcBef>
                <a:spcPts val="0"/>
              </a:spcBef>
              <a:spcAft>
                <a:spcPts val="800"/>
              </a:spcAft>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2. Python:    Version 3.12.4</a:t>
            </a:r>
          </a:p>
          <a:p>
            <a:pPr marL="0" marR="0" indent="0" algn="just">
              <a:lnSpc>
                <a:spcPct val="150000"/>
              </a:lnSpc>
              <a:spcBef>
                <a:spcPts val="0"/>
              </a:spcBef>
              <a:spcAft>
                <a:spcPts val="800"/>
              </a:spcAft>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3. Libraries: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PyCryptodome</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(for cryptographic functions)</a:t>
            </a:r>
          </a:p>
          <a:p>
            <a:pPr marL="0" marR="0" indent="0" algn="just">
              <a:lnSpc>
                <a:spcPct val="150000"/>
              </a:lnSpc>
              <a:spcBef>
                <a:spcPts val="0"/>
              </a:spcBef>
              <a:spcAft>
                <a:spcPts val="800"/>
              </a:spcAft>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 Installation command: `pip install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pycryptodome</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gn="just">
              <a:lnSpc>
                <a:spcPct val="150000"/>
              </a:lnSpc>
              <a:spcBef>
                <a:spcPts val="0"/>
              </a:spcBef>
              <a:spcAft>
                <a:spcPts val="800"/>
              </a:spcAft>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4. IDE/Code Editor: Visual Studio Code, PyCharm or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Notebook</a:t>
            </a:r>
          </a:p>
          <a:p>
            <a:pPr marL="0" marR="0" indent="0" algn="just">
              <a:lnSpc>
                <a:spcPct val="150000"/>
              </a:lnSpc>
              <a:spcBef>
                <a:spcPts val="0"/>
              </a:spcBef>
              <a:spcAft>
                <a:spcPts val="800"/>
              </a:spcAft>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5. Additional Tools:</a:t>
            </a:r>
          </a:p>
          <a:p>
            <a:pPr marL="0" marR="0" indent="0" algn="just">
              <a:lnSpc>
                <a:spcPct val="150000"/>
              </a:lnSpc>
              <a:spcBef>
                <a:spcPts val="0"/>
              </a:spcBef>
              <a:spcAft>
                <a:spcPts val="800"/>
              </a:spcAft>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Github</a:t>
            </a:r>
            <a:endParaRPr lang="en-US" sz="5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 Virtual Environment</a:t>
            </a:r>
          </a:p>
          <a:p>
            <a:pPr marL="0" marR="0" indent="0" algn="just">
              <a:lnSpc>
                <a:spcPct val="150000"/>
              </a:lnSpc>
              <a:spcBef>
                <a:spcPts val="0"/>
              </a:spcBef>
              <a:spcAft>
                <a:spcPts val="800"/>
              </a:spcAft>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6. Documentation Tools:</a:t>
            </a:r>
          </a:p>
          <a:p>
            <a:pPr marL="0" marR="0" indent="0" algn="just">
              <a:lnSpc>
                <a:spcPct val="150000"/>
              </a:lnSpc>
              <a:spcBef>
                <a:spcPts val="0"/>
              </a:spcBef>
              <a:spcAft>
                <a:spcPts val="800"/>
              </a:spcAft>
              <a:buNone/>
            </a:pPr>
            <a:r>
              <a:rPr lang="en-US" sz="5600" kern="100" dirty="0">
                <a:effectLst/>
                <a:latin typeface="Calibri" panose="020F0502020204030204" pitchFamily="34" charset="0"/>
                <a:ea typeface="Calibri" panose="020F0502020204030204" pitchFamily="34" charset="0"/>
                <a:cs typeface="Times New Roman" panose="02020603050405020304" pitchFamily="18" charset="0"/>
              </a:rPr>
              <a:t>   - Microsoft Word    - Microsoft </a:t>
            </a:r>
            <a:r>
              <a:rPr lang="en-US" sz="5600" kern="100" dirty="0" err="1">
                <a:effectLst/>
                <a:latin typeface="Calibri" panose="020F0502020204030204" pitchFamily="34" charset="0"/>
                <a:ea typeface="Calibri" panose="020F0502020204030204" pitchFamily="34" charset="0"/>
                <a:cs typeface="Times New Roman" panose="02020603050405020304" pitchFamily="18" charset="0"/>
              </a:rPr>
              <a:t>powerpoint</a:t>
            </a:r>
            <a:endParaRPr lang="en-US" sz="5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88963131"/>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C730B-624E-C8CC-1B6F-3386A3994762}"/>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A7EC68DF-FC25-0850-95EB-DC02CD2CB8BA}"/>
              </a:ext>
            </a:extLst>
          </p:cNvPr>
          <p:cNvSpPr>
            <a:spLocks noGrp="1"/>
          </p:cNvSpPr>
          <p:nvPr>
            <p:ph idx="1"/>
          </p:nvPr>
        </p:nvSpPr>
        <p:spPr/>
        <p:txBody>
          <a:bodyPr>
            <a:normAutofit fontScale="70000" lnSpcReduction="20000"/>
          </a:bodyPr>
          <a:lstStyle/>
          <a:p>
            <a:pPr marL="0" marR="0" algn="just">
              <a:lnSpc>
                <a:spcPct val="170000"/>
              </a:lnSpc>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The project on protecting user password keys at rest (on the disk) using AES-256 encryption effectively demonstrates the importance of securing sensitive data. Through the implementation of advanced encryption standards and robust cryptographic techniques, this project ensures that user password keys are protected from unauthorized access and potential breaches.</a:t>
            </a:r>
          </a:p>
          <a:p>
            <a:pPr marL="0" marR="0" algn="just">
              <a:lnSpc>
                <a:spcPct val="170000"/>
              </a:lnSpc>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This project underscores the significance of adopting strong encryption methods to protect sensitive information in an increasingly digital world. </a:t>
            </a:r>
          </a:p>
          <a:p>
            <a:pPr marL="0" marR="0" algn="just">
              <a:lnSpc>
                <a:spcPct val="170000"/>
              </a:lnSpc>
              <a:spcBef>
                <a:spcPts val="0"/>
              </a:spcBef>
              <a:spcAft>
                <a:spcPts val="800"/>
              </a:spcAft>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In conclusion, the successful implementation of AES-256 encryption for protecting user password</a:t>
            </a:r>
            <a:r>
              <a:rPr lang="en-US" sz="19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keys at rest demonstrates a robust approach to data security. This project serves as a valuable reference for developers and security professionals seeking to implement similar encryption solutions to safeguard sensitive information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82837623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F0CD-2143-C89B-D28A-5ECB72A05CA9}"/>
              </a:ext>
            </a:extLst>
          </p:cNvPr>
          <p:cNvSpPr>
            <a:spLocks noGrp="1"/>
          </p:cNvSpPr>
          <p:nvPr>
            <p:ph type="title"/>
          </p:nvPr>
        </p:nvSpPr>
        <p:spPr/>
        <p:txBody>
          <a:bodyPr/>
          <a:lstStyle/>
          <a:p>
            <a:r>
              <a:rPr lang="en-US" dirty="0"/>
              <a:t>Team Members And Contributions </a:t>
            </a:r>
          </a:p>
        </p:txBody>
      </p:sp>
      <p:sp>
        <p:nvSpPr>
          <p:cNvPr id="3" name="Content Placeholder 2">
            <a:extLst>
              <a:ext uri="{FF2B5EF4-FFF2-40B4-BE49-F238E27FC236}">
                <a16:creationId xmlns:a16="http://schemas.microsoft.com/office/drawing/2014/main" id="{C2CBBBF8-6EE3-51DE-B94F-C9A28FF96C57}"/>
              </a:ext>
            </a:extLst>
          </p:cNvPr>
          <p:cNvSpPr>
            <a:spLocks noGrp="1"/>
          </p:cNvSpPr>
          <p:nvPr>
            <p:ph idx="1"/>
          </p:nvPr>
        </p:nvSpPr>
        <p:spPr/>
        <p:txBody>
          <a:bodyPr/>
          <a:lstStyle/>
          <a:p>
            <a:pPr>
              <a:lnSpc>
                <a:spcPct val="150000"/>
              </a:lnSpc>
            </a:pPr>
            <a:r>
              <a:rPr lang="en-US" sz="1600" dirty="0"/>
              <a:t>Team leader Akshita </a:t>
            </a:r>
            <a:r>
              <a:rPr lang="en-US" sz="1600" dirty="0" err="1"/>
              <a:t>Navale</a:t>
            </a:r>
            <a:endParaRPr lang="en-US" sz="1600" dirty="0"/>
          </a:p>
          <a:p>
            <a:pPr>
              <a:lnSpc>
                <a:spcPct val="150000"/>
              </a:lnSpc>
            </a:pPr>
            <a:r>
              <a:rPr lang="en-US" sz="1600" dirty="0"/>
              <a:t>I have worked completely on project report , making presentation and </a:t>
            </a:r>
            <a:r>
              <a:rPr lang="en-US" sz="1600" dirty="0" err="1"/>
              <a:t>github</a:t>
            </a:r>
            <a:r>
              <a:rPr lang="en-US" sz="1600" dirty="0"/>
              <a:t> repository.</a:t>
            </a:r>
          </a:p>
          <a:p>
            <a:pPr>
              <a:lnSpc>
                <a:spcPct val="150000"/>
              </a:lnSpc>
            </a:pPr>
            <a:r>
              <a:rPr lang="en-US" sz="1600" dirty="0"/>
              <a:t>Member 1: Shraddha C.R</a:t>
            </a:r>
          </a:p>
          <a:p>
            <a:pPr>
              <a:lnSpc>
                <a:spcPct val="150000"/>
              </a:lnSpc>
            </a:pPr>
            <a:r>
              <a:rPr lang="en-US" sz="1600" dirty="0"/>
              <a:t>Member 2: </a:t>
            </a:r>
            <a:r>
              <a:rPr lang="en-US" sz="1600" dirty="0" err="1"/>
              <a:t>Sejal</a:t>
            </a:r>
            <a:r>
              <a:rPr lang="en-US" sz="1600" dirty="0"/>
              <a:t> Parikh</a:t>
            </a:r>
          </a:p>
          <a:p>
            <a:pPr>
              <a:lnSpc>
                <a:spcPct val="150000"/>
              </a:lnSpc>
            </a:pPr>
            <a:r>
              <a:rPr lang="en-US" sz="1600" dirty="0"/>
              <a:t> There  role was to work on coding part and modifications. </a:t>
            </a:r>
          </a:p>
          <a:p>
            <a:pPr>
              <a:lnSpc>
                <a:spcPct val="150000"/>
              </a:lnSpc>
            </a:pPr>
            <a:r>
              <a:rPr lang="en-US" sz="1600" dirty="0"/>
              <a:t>We as a team have worked greatly on this project with a coordination and our mentor’s support.</a:t>
            </a:r>
          </a:p>
          <a:p>
            <a:endParaRPr lang="en-US" dirty="0"/>
          </a:p>
        </p:txBody>
      </p:sp>
    </p:spTree>
    <p:extLst>
      <p:ext uri="{BB962C8B-B14F-4D97-AF65-F5344CB8AC3E}">
        <p14:creationId xmlns:p14="http://schemas.microsoft.com/office/powerpoint/2010/main" val="267039295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1028B8-4B19-77D4-5F45-C82AABF2BCC3}"/>
              </a:ext>
            </a:extLst>
          </p:cNvPr>
          <p:cNvSpPr txBox="1"/>
          <p:nvPr/>
        </p:nvSpPr>
        <p:spPr>
          <a:xfrm>
            <a:off x="3602966" y="3244334"/>
            <a:ext cx="4986068" cy="769441"/>
          </a:xfrm>
          <a:prstGeom prst="rect">
            <a:avLst/>
          </a:prstGeom>
          <a:noFill/>
        </p:spPr>
        <p:txBody>
          <a:bodyPr wrap="square" rtlCol="0">
            <a:spAutoFit/>
          </a:bodyPr>
          <a:lstStyle/>
          <a:p>
            <a:pPr algn="just"/>
            <a:r>
              <a:rPr lang="en-US" sz="4400" b="1" i="1" dirty="0">
                <a:latin typeface="Arial Rounded MT Bold" panose="020F0704030504030204" pitchFamily="34" charset="0"/>
              </a:rPr>
              <a:t>THANK YOU…..</a:t>
            </a:r>
          </a:p>
        </p:txBody>
      </p:sp>
    </p:spTree>
    <p:extLst>
      <p:ext uri="{BB962C8B-B14F-4D97-AF65-F5344CB8AC3E}">
        <p14:creationId xmlns:p14="http://schemas.microsoft.com/office/powerpoint/2010/main" val="103393875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BCB4-AAA0-70D9-DC82-0DEAD57589D5}"/>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6CEB9E3A-BA70-6E26-F68C-DC886AB2C1F0}"/>
              </a:ext>
            </a:extLst>
          </p:cNvPr>
          <p:cNvSpPr>
            <a:spLocks noGrp="1"/>
          </p:cNvSpPr>
          <p:nvPr>
            <p:ph idx="1"/>
          </p:nvPr>
        </p:nvSpPr>
        <p:spPr/>
        <p:txBody>
          <a:bodyPr>
            <a:normAutofit lnSpcReduction="10000"/>
          </a:bodyPr>
          <a:lstStyle/>
          <a:p>
            <a:r>
              <a:rPr lang="en-US" dirty="0"/>
              <a:t>Introduction</a:t>
            </a:r>
          </a:p>
          <a:p>
            <a:r>
              <a:rPr lang="en-US" dirty="0"/>
              <a:t>Objectives</a:t>
            </a:r>
          </a:p>
          <a:p>
            <a:r>
              <a:rPr lang="en-US" dirty="0"/>
              <a:t>Encryption and Decryption process</a:t>
            </a:r>
          </a:p>
          <a:p>
            <a:r>
              <a:rPr lang="en-US" dirty="0"/>
              <a:t>Process flow</a:t>
            </a:r>
          </a:p>
          <a:p>
            <a:r>
              <a:rPr lang="en-US" dirty="0"/>
              <a:t>Implementation </a:t>
            </a:r>
          </a:p>
          <a:p>
            <a:r>
              <a:rPr lang="en-US" dirty="0"/>
              <a:t>Requirements</a:t>
            </a:r>
          </a:p>
          <a:p>
            <a:r>
              <a:rPr lang="en-US" dirty="0"/>
              <a:t>Conclusion</a:t>
            </a:r>
          </a:p>
        </p:txBody>
      </p:sp>
    </p:spTree>
    <p:extLst>
      <p:ext uri="{BB962C8B-B14F-4D97-AF65-F5344CB8AC3E}">
        <p14:creationId xmlns:p14="http://schemas.microsoft.com/office/powerpoint/2010/main" val="38515171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4097-E359-2AC8-2733-BF97C591BC18}"/>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43F96BA2-6169-1C2F-C4F9-0B521E0E61DD}"/>
              </a:ext>
            </a:extLst>
          </p:cNvPr>
          <p:cNvSpPr>
            <a:spLocks noGrp="1"/>
          </p:cNvSpPr>
          <p:nvPr>
            <p:ph idx="1"/>
          </p:nvPr>
        </p:nvSpPr>
        <p:spPr/>
        <p:txBody>
          <a:bodyPr>
            <a:normAutofit fontScale="70000" lnSpcReduction="20000"/>
          </a:bodyPr>
          <a:lstStyle/>
          <a:p>
            <a:pPr marL="0" marR="0" algn="just">
              <a:lnSpc>
                <a:spcPct val="17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the digital era, the protection of sensitive information such as user passwords has become a critical concern. With the increasing frequency and sophistication of cyber-attacks, ensuring the security of user data stored on disk is essential to maintain privacy and trust. </a:t>
            </a:r>
          </a:p>
          <a:p>
            <a:pPr marL="0" marR="0" algn="just">
              <a:lnSpc>
                <a:spcPct val="17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Traditional methods of storing password keys in plaintext are highly vulnerable to unauthorized access, leading to potential data breaches and significant security risks.</a:t>
            </a:r>
          </a:p>
          <a:p>
            <a:pPr marL="0" marR="0" algn="just">
              <a:lnSpc>
                <a:spcPct val="17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address these challenges, this project focuses on implementing a robust encryption mechanism to protect user password keys at rest using the Advanced Encryption Standard (AES) with a 256-bit key (AES-256). AES-256 is a widely recognized and trusted encryption standard that provides strong security due to its large key size and resistance to cryptographic attacks.</a:t>
            </a:r>
          </a:p>
          <a:p>
            <a:pPr marL="0" marR="0" algn="just">
              <a:lnSpc>
                <a:spcPct val="17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primary objective of this project is to develop a secure method for encrypting user password keys before storing them on disk. </a:t>
            </a:r>
            <a:endParaRPr lang="en-US" dirty="0"/>
          </a:p>
        </p:txBody>
      </p:sp>
    </p:spTree>
    <p:extLst>
      <p:ext uri="{BB962C8B-B14F-4D97-AF65-F5344CB8AC3E}">
        <p14:creationId xmlns:p14="http://schemas.microsoft.com/office/powerpoint/2010/main" val="57564253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28C5-86F1-C07F-5C96-A5886A37D251}"/>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31D9360C-0B0E-2A0C-70B8-042A4121F9CB}"/>
              </a:ext>
            </a:extLst>
          </p:cNvPr>
          <p:cNvSpPr>
            <a:spLocks noGrp="1"/>
          </p:cNvSpPr>
          <p:nvPr>
            <p:ph idx="1"/>
          </p:nvPr>
        </p:nvSpPr>
        <p:spPr/>
        <p:txBody>
          <a:bodyPr/>
          <a:lstStyle/>
          <a:p>
            <a:pPr>
              <a:lnSpc>
                <a:spcPct val="150000"/>
              </a:lnSpc>
            </a:pP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Implement AES-256 Encryption</a:t>
            </a:r>
            <a:endParaRPr lang="en-US" sz="1800" dirty="0">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Generate Secure File Encryption Keys (FEKs)</a:t>
            </a:r>
          </a:p>
          <a:p>
            <a:pPr>
              <a:lnSpc>
                <a:spcPct val="15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Derive Key Encryption Keys (KEKs) from User Passphrases</a:t>
            </a:r>
          </a:p>
          <a:p>
            <a:pPr>
              <a:lnSpc>
                <a:spcPct val="150000"/>
              </a:lnSpc>
            </a:pPr>
            <a:r>
              <a:rPr lang="en-US" sz="1800" dirty="0">
                <a:effectLst/>
                <a:latin typeface="Times New Roman" panose="02020603050405020304" pitchFamily="18" charset="0"/>
                <a:ea typeface="Times New Roman" panose="02020603050405020304" pitchFamily="18" charset="0"/>
              </a:rPr>
              <a:t>Encrypt and Secure FEKs</a:t>
            </a:r>
          </a:p>
          <a:p>
            <a:pPr>
              <a:lnSpc>
                <a:spcPct val="150000"/>
              </a:lnSpc>
            </a:pPr>
            <a:r>
              <a:rPr lang="en-US" sz="1800" dirty="0">
                <a:effectLst/>
                <a:latin typeface="Times New Roman" panose="02020603050405020304" pitchFamily="18" charset="0"/>
                <a:ea typeface="Times New Roman" panose="02020603050405020304" pitchFamily="18" charset="0"/>
              </a:rPr>
              <a:t>Implement and Test the Solution</a:t>
            </a: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81609494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CF720-B13B-FDEC-415F-DBB5CF226B68}"/>
              </a:ext>
            </a:extLst>
          </p:cNvPr>
          <p:cNvSpPr>
            <a:spLocks noGrp="1"/>
          </p:cNvSpPr>
          <p:nvPr>
            <p:ph type="title"/>
          </p:nvPr>
        </p:nvSpPr>
        <p:spPr/>
        <p:txBody>
          <a:bodyPr/>
          <a:lstStyle/>
          <a:p>
            <a:r>
              <a:rPr lang="en-US" dirty="0"/>
              <a:t>What Encryption and Decryption Is? </a:t>
            </a:r>
          </a:p>
        </p:txBody>
      </p:sp>
      <p:sp>
        <p:nvSpPr>
          <p:cNvPr id="3" name="Content Placeholder 2">
            <a:extLst>
              <a:ext uri="{FF2B5EF4-FFF2-40B4-BE49-F238E27FC236}">
                <a16:creationId xmlns:a16="http://schemas.microsoft.com/office/drawing/2014/main" id="{1532F6E6-179A-48C7-C79D-44DA41337A40}"/>
              </a:ext>
            </a:extLst>
          </p:cNvPr>
          <p:cNvSpPr>
            <a:spLocks noGrp="1"/>
          </p:cNvSpPr>
          <p:nvPr>
            <p:ph idx="1"/>
          </p:nvPr>
        </p:nvSpPr>
        <p:spPr/>
        <p:txBody>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Encryption is the process of converting plain, readable data (plaintext) into an encoded format (ciphertext) that can only be read or decrypted by someone who possesses the appropriate decryption key. Encryption is used to ensure the confidentiality of data, protecting it from unauthorized access, even if the data is intercepted or accessed by unauthorized individuals.</a:t>
            </a:r>
          </a:p>
          <a:p>
            <a:pPr algn="just">
              <a:lnSpc>
                <a:spcPct val="150000"/>
              </a:lnSpc>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decryption process is the reverse of encryption. It involves converting the ciphertext back to plaintext using the appropriate decryption key.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0581424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E7D0-3683-F4BB-1A83-8F9BA7758132}"/>
              </a:ext>
            </a:extLst>
          </p:cNvPr>
          <p:cNvSpPr>
            <a:spLocks noGrp="1"/>
          </p:cNvSpPr>
          <p:nvPr>
            <p:ph type="title"/>
          </p:nvPr>
        </p:nvSpPr>
        <p:spPr/>
        <p:txBody>
          <a:bodyPr/>
          <a:lstStyle/>
          <a:p>
            <a:r>
              <a:rPr lang="en-US" dirty="0"/>
              <a:t>Process flow</a:t>
            </a:r>
          </a:p>
        </p:txBody>
      </p:sp>
      <p:pic>
        <p:nvPicPr>
          <p:cNvPr id="5" name="Content Placeholder 4" descr="What is Encryption? (Why it Matters for Aussies) - Privacy Australia">
            <a:extLst>
              <a:ext uri="{FF2B5EF4-FFF2-40B4-BE49-F238E27FC236}">
                <a16:creationId xmlns:a16="http://schemas.microsoft.com/office/drawing/2014/main" id="{325B597D-6E2B-688D-3D14-F2E5C8B22CB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298575" y="2957460"/>
            <a:ext cx="4718050" cy="2516293"/>
          </a:xfrm>
          <a:prstGeom prst="rect">
            <a:avLst/>
          </a:prstGeom>
          <a:noFill/>
          <a:ln>
            <a:noFill/>
          </a:ln>
        </p:spPr>
      </p:pic>
      <p:pic>
        <p:nvPicPr>
          <p:cNvPr id="6" name="Content Placeholder 5" descr="9.2. Introduction to cryptography">
            <a:extLst>
              <a:ext uri="{FF2B5EF4-FFF2-40B4-BE49-F238E27FC236}">
                <a16:creationId xmlns:a16="http://schemas.microsoft.com/office/drawing/2014/main" id="{B976035E-0CDE-3E95-6543-9B6F802411CB}"/>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2144" t="-11916" r="-26643" b="-42134"/>
          <a:stretch/>
        </p:blipFill>
        <p:spPr bwMode="auto">
          <a:xfrm>
            <a:off x="6181725" y="2851630"/>
            <a:ext cx="4718050" cy="272795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874291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ES algorithm and its Hardware Implementation on FPGA- A step by step guide  | by Gourav Saini | Medium">
            <a:extLst>
              <a:ext uri="{FF2B5EF4-FFF2-40B4-BE49-F238E27FC236}">
                <a16:creationId xmlns:a16="http://schemas.microsoft.com/office/drawing/2014/main" id="{18C749C5-EB37-A26F-791E-416E1D024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361950"/>
            <a:ext cx="11572875" cy="613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4583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BDC5-B324-3959-C997-6789AB850550}"/>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2F2A7C81-5BF5-AD75-E2EA-88B64854963E}"/>
              </a:ext>
            </a:extLst>
          </p:cNvPr>
          <p:cNvSpPr>
            <a:spLocks noGrp="1"/>
          </p:cNvSpPr>
          <p:nvPr>
            <p:ph idx="1"/>
          </p:nvPr>
        </p:nvSpPr>
        <p:spPr/>
        <p:txBody>
          <a:bodyPr>
            <a:normAutofit/>
          </a:bodyPr>
          <a:lstStyle/>
          <a:p>
            <a:pPr marL="342900" marR="0" lvl="0" indent="-342900" algn="just">
              <a:lnSpc>
                <a:spcPct val="150000"/>
              </a:lnSpc>
              <a:spcBef>
                <a:spcPts val="0"/>
              </a:spcBef>
              <a:spcAft>
                <a:spcPts val="800"/>
              </a:spcAft>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Import Libraries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We import necessary libraries from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PyCryptodome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Constants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We define constants for sizes of salt, key, nonce, and tag, as well as the file name to save encrypted data.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tabLst>
                <a:tab pos="457200" algn="l"/>
              </a:tabLs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Generate Key</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generate_key</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function creates a 256-bit key using the PBKDF2 function with a given password and salt.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963611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0C73-A3E6-A193-EDE6-E99A7D49837E}"/>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11690DC9-6B92-16D3-9C7E-1FE3BA6E5D32}"/>
              </a:ext>
            </a:extLst>
          </p:cNvPr>
          <p:cNvSpPr>
            <a:spLocks noGrp="1"/>
          </p:cNvSpPr>
          <p:nvPr>
            <p:ph idx="1"/>
          </p:nvPr>
        </p:nvSpPr>
        <p:spPr/>
        <p:txBody>
          <a:bodyPr>
            <a:normAutofit fontScale="55000" lnSpcReduction="20000"/>
          </a:bodyPr>
          <a:lstStyle/>
          <a:p>
            <a:pPr marL="342900" marR="0" lvl="0" indent="-342900" algn="just">
              <a:lnSpc>
                <a:spcPct val="150000"/>
              </a:lnSpc>
              <a:spcBef>
                <a:spcPts val="0"/>
              </a:spcBef>
              <a:spcAft>
                <a:spcPts val="800"/>
              </a:spcAft>
              <a:tabLst>
                <a:tab pos="457200" algn="l"/>
              </a:tabLst>
            </a:pPr>
            <a:r>
              <a:rPr lang="en-US" sz="2200" b="1" kern="0" dirty="0">
                <a:effectLst/>
                <a:latin typeface="Times New Roman" panose="02020603050405020304" pitchFamily="18" charset="0"/>
                <a:ea typeface="Times New Roman" panose="02020603050405020304" pitchFamily="18" charset="0"/>
                <a:cs typeface="Times New Roman" panose="02020603050405020304" pitchFamily="18" charset="0"/>
              </a:rPr>
              <a:t>Encrypt Data</a:t>
            </a: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US" sz="2200" kern="0" dirty="0" err="1">
                <a:effectLst/>
                <a:latin typeface="Courier New" panose="02070309020205020404" pitchFamily="49" charset="0"/>
                <a:ea typeface="Times New Roman" panose="02020603050405020304" pitchFamily="18" charset="0"/>
                <a:cs typeface="Times New Roman" panose="02020603050405020304" pitchFamily="18" charset="0"/>
              </a:rPr>
              <a:t>encrypt_data</a:t>
            </a: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 function:</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Generates a random salt and nonce.</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Derives a key from the password and salt.</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Encrypts the plaintext using AES-256 in EAX mode.</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Saves the salt, nonce, tag, and ciphertext to a file. </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tabLst>
                <a:tab pos="457200" algn="l"/>
              </a:tabLst>
            </a:pPr>
            <a:r>
              <a:rPr lang="en-US" sz="2200" b="1" kern="0" dirty="0">
                <a:effectLst/>
                <a:latin typeface="Times New Roman" panose="02020603050405020304" pitchFamily="18" charset="0"/>
                <a:ea typeface="Times New Roman" panose="02020603050405020304" pitchFamily="18" charset="0"/>
                <a:cs typeface="Times New Roman" panose="02020603050405020304" pitchFamily="18" charset="0"/>
              </a:rPr>
              <a:t>Decrypt Data</a:t>
            </a: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US" sz="2200" kern="0" dirty="0" err="1">
                <a:effectLst/>
                <a:latin typeface="Courier New" panose="02070309020205020404" pitchFamily="49" charset="0"/>
                <a:ea typeface="Times New Roman" panose="02020603050405020304" pitchFamily="18" charset="0"/>
                <a:cs typeface="Times New Roman" panose="02020603050405020304" pitchFamily="18" charset="0"/>
              </a:rPr>
              <a:t>decrypt_data</a:t>
            </a: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 function:</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Reads the salt, nonce, tag, and ciphertext from the file.</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Derives the same key from the password and salt.</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50000"/>
              </a:lnSpc>
              <a:spcBef>
                <a:spcPts val="0"/>
              </a:spcBef>
              <a:spcAft>
                <a:spcPts val="800"/>
              </a:spcAft>
              <a:buSzPts val="1000"/>
              <a:buFont typeface="Courier New" panose="02070309020205020404" pitchFamily="49" charset="0"/>
              <a:buChar char="o"/>
              <a:tabLst>
                <a:tab pos="914400" algn="l"/>
              </a:tabLst>
            </a:pP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Decrypts the ciphertext and verifies the integrity using the tag</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16413071"/>
      </p:ext>
    </p:extLst>
  </p:cSld>
  <p:clrMapOvr>
    <a:masterClrMapping/>
  </p:clrMapOvr>
  <p:transition spd="med">
    <p:pull/>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118</TotalTime>
  <Words>820</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Rounded MT Bold</vt:lpstr>
      <vt:lpstr>Bahnschrift Condensed</vt:lpstr>
      <vt:lpstr>Calibri</vt:lpstr>
      <vt:lpstr>Courier New</vt:lpstr>
      <vt:lpstr>Garamond</vt:lpstr>
      <vt:lpstr>Times New Roman</vt:lpstr>
      <vt:lpstr>Organic</vt:lpstr>
      <vt:lpstr>PROTECTING USER PASSWORD KEYS AT REST(ON THE DISK)</vt:lpstr>
      <vt:lpstr>Contents</vt:lpstr>
      <vt:lpstr>Introduction </vt:lpstr>
      <vt:lpstr>Objectives</vt:lpstr>
      <vt:lpstr>What Encryption and Decryption Is? </vt:lpstr>
      <vt:lpstr>Process flow</vt:lpstr>
      <vt:lpstr>PowerPoint Presentation</vt:lpstr>
      <vt:lpstr>Implementation</vt:lpstr>
      <vt:lpstr>Implementation</vt:lpstr>
      <vt:lpstr>Hardware Requirements</vt:lpstr>
      <vt:lpstr>Software Requirements</vt:lpstr>
      <vt:lpstr>Conclusion </vt:lpstr>
      <vt:lpstr>Team Members And Contributions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3</cp:revision>
  <dcterms:created xsi:type="dcterms:W3CDTF">2024-07-07T07:05:02Z</dcterms:created>
  <dcterms:modified xsi:type="dcterms:W3CDTF">2024-07-08T14:12:35Z</dcterms:modified>
</cp:coreProperties>
</file>