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3" r:id="rId2"/>
    <p:sldId id="257" r:id="rId3"/>
    <p:sldId id="262" r:id="rId4"/>
    <p:sldId id="326" r:id="rId5"/>
    <p:sldId id="329" r:id="rId6"/>
    <p:sldId id="347" r:id="rId7"/>
    <p:sldId id="335" r:id="rId8"/>
    <p:sldId id="336" r:id="rId9"/>
    <p:sldId id="337" r:id="rId10"/>
    <p:sldId id="346" r:id="rId11"/>
    <p:sldId id="339" r:id="rId12"/>
    <p:sldId id="340" r:id="rId13"/>
    <p:sldId id="341" r:id="rId14"/>
    <p:sldId id="342" r:id="rId15"/>
    <p:sldId id="348" r:id="rId16"/>
    <p:sldId id="343" r:id="rId17"/>
    <p:sldId id="344" r:id="rId18"/>
    <p:sldId id="332" r:id="rId1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4" autoAdjust="0"/>
    <p:restoredTop sz="94707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B-410F-8766-9A0D784659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788496"/>
        <c:axId val="542784576"/>
      </c:barChart>
      <c:catAx>
        <c:axId val="54278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84576"/>
        <c:crosses val="autoZero"/>
        <c:auto val="1"/>
        <c:lblAlgn val="ctr"/>
        <c:lblOffset val="100"/>
        <c:noMultiLvlLbl val="0"/>
      </c:catAx>
      <c:valAx>
        <c:axId val="5427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8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Black Male</c:v>
                </c:pt>
                <c:pt idx="1">
                  <c:v>Hispanic Male</c:v>
                </c:pt>
                <c:pt idx="2">
                  <c:v>White Male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0-4E8B-B420-35903EDE6F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909440"/>
        <c:axId val="497898464"/>
      </c:barChart>
      <c:catAx>
        <c:axId val="49790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98464"/>
        <c:crosses val="autoZero"/>
        <c:auto val="1"/>
        <c:lblAlgn val="ctr"/>
        <c:lblOffset val="100"/>
        <c:noMultiLvlLbl val="0"/>
      </c:catAx>
      <c:valAx>
        <c:axId val="49789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0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White Male</c:v>
                </c:pt>
                <c:pt idx="1">
                  <c:v>Black 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E-44D0-8EA3-C602822ADD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827304"/>
        <c:axId val="542828872"/>
      </c:barChart>
      <c:catAx>
        <c:axId val="542827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8872"/>
        <c:crosses val="autoZero"/>
        <c:auto val="1"/>
        <c:lblAlgn val="ctr"/>
        <c:lblOffset val="100"/>
        <c:noMultiLvlLbl val="0"/>
      </c:catAx>
      <c:valAx>
        <c:axId val="54282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7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7-4996-9241-0A99DE7908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881744"/>
        <c:axId val="494882920"/>
      </c:barChart>
      <c:catAx>
        <c:axId val="49488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82920"/>
        <c:crosses val="autoZero"/>
        <c:auto val="1"/>
        <c:lblAlgn val="ctr"/>
        <c:lblOffset val="100"/>
        <c:noMultiLvlLbl val="0"/>
      </c:catAx>
      <c:valAx>
        <c:axId val="494882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Black Male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7-4996-9241-0A99DE7908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881744"/>
        <c:axId val="494882920"/>
      </c:barChart>
      <c:catAx>
        <c:axId val="49488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82920"/>
        <c:crosses val="autoZero"/>
        <c:auto val="1"/>
        <c:lblAlgn val="ctr"/>
        <c:lblOffset val="100"/>
        <c:noMultiLvlLbl val="0"/>
      </c:catAx>
      <c:valAx>
        <c:axId val="494882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8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0D-445F-AFA3-F0BB5EAC2B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881352"/>
        <c:axId val="494875080"/>
      </c:barChart>
      <c:catAx>
        <c:axId val="494881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75080"/>
        <c:crosses val="autoZero"/>
        <c:auto val="1"/>
        <c:lblAlgn val="ctr"/>
        <c:lblOffset val="100"/>
        <c:noMultiLvlLbl val="0"/>
      </c:catAx>
      <c:valAx>
        <c:axId val="49487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8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Black Male</c:v>
                </c:pt>
                <c:pt idx="1">
                  <c:v>While 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40-411C-B19A-CD25510B95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872592"/>
        <c:axId val="497867888"/>
      </c:barChart>
      <c:catAx>
        <c:axId val="49787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67888"/>
        <c:crosses val="autoZero"/>
        <c:auto val="1"/>
        <c:lblAlgn val="ctr"/>
        <c:lblOffset val="100"/>
        <c:noMultiLvlLbl val="0"/>
      </c:catAx>
      <c:valAx>
        <c:axId val="49786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7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16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F-483B-902A-8807360B0F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909184"/>
        <c:axId val="494909968"/>
      </c:barChart>
      <c:catAx>
        <c:axId val="49490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909968"/>
        <c:crosses val="autoZero"/>
        <c:auto val="1"/>
        <c:lblAlgn val="ctr"/>
        <c:lblOffset val="100"/>
        <c:noMultiLvlLbl val="0"/>
      </c:catAx>
      <c:valAx>
        <c:axId val="49490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90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White Male</c:v>
                </c:pt>
                <c:pt idx="1">
                  <c:v>Black  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D-4878-8610-8230965411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805744"/>
        <c:axId val="542797512"/>
      </c:barChart>
      <c:catAx>
        <c:axId val="5428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97512"/>
        <c:crosses val="autoZero"/>
        <c:auto val="1"/>
        <c:lblAlgn val="ctr"/>
        <c:lblOffset val="100"/>
        <c:noMultiLvlLbl val="0"/>
      </c:catAx>
      <c:valAx>
        <c:axId val="54279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F-4F2E-BDAE-3471D378C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851952"/>
        <c:axId val="494846464"/>
      </c:barChart>
      <c:catAx>
        <c:axId val="49485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46464"/>
        <c:crosses val="autoZero"/>
        <c:auto val="1"/>
        <c:lblAlgn val="ctr"/>
        <c:lblOffset val="100"/>
        <c:noMultiLvlLbl val="0"/>
      </c:catAx>
      <c:valAx>
        <c:axId val="49484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85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Content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r>
              <a:rPr lang="en-US" dirty="0"/>
              <a:t>ACJS Spring 2017, Kansas City, MO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Crews, Burton, Crews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A688159-AC53-4F29-9355-2B2B1AA5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1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C6D4FB0-5312-426C-B167-A3D7AC93E041}" type="datetimeFigureOut">
              <a:rPr lang="en-US" smtClean="0"/>
              <a:t>6/5/2017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0C3B7A7-7291-498C-A7A1-FF6E6B6868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3B7A7-7291-498C-A7A1-FF6E6B6868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5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Southern Criminal Justice Association, Charleston, SC, September 10, 2014 </a:t>
            </a:r>
            <a:r>
              <a:rPr lang="en-US" dirty="0"/>
              <a:t> 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5806D-B898-4181-BF66-D3DC38FE3494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9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FB4787-799A-41D8-A325-FE6B91B48D9D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Southern Criminal Justice Association, Charleston, SC, September 10, 2014  </a:t>
            </a:r>
            <a:r>
              <a:rPr lang="en-US" dirty="0"/>
              <a:t>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Southern Criminal Justice Association, Charleston, SC, September 10, 2014  </a:t>
            </a:r>
            <a:r>
              <a:rPr lang="en-US" dirty="0"/>
              <a:t>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76EAD2-B776-461A-8E2B-2974157B4B9C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EB755-BB55-4A72-95DF-47845E603EFE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2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BB09C2-1001-4BF7-9571-4D283F912215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2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FFCA90-D98E-4F43-B745-F61380184BEB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B94362-69C2-4E3E-9B6A-20AF287DEE5F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B8A11-4B3C-497C-8A3B-10057BEC4EBF}" type="datetime1">
              <a:rPr lang="en-US" smtClean="0"/>
              <a:t>6/5/2017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Southern Criminal Justice Association, Charleston, SC, September 10, 2014  (All material ©copyrighted by Gordon A. Crews, Ph.D. Tiffin University, OH)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1" y="0"/>
            <a:ext cx="51435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741" y="6431622"/>
            <a:ext cx="9493321" cy="289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0332" y="6356350"/>
            <a:ext cx="473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A249-17BD-4AC1-8E4B-4002AC12A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32" y="990601"/>
            <a:ext cx="10915136" cy="2228851"/>
          </a:xfrm>
          <a:ln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b="1" i="1" dirty="0"/>
              <a:t>School Killers Speak</a:t>
            </a:r>
            <a:r>
              <a:rPr lang="en-US" b="1" dirty="0"/>
              <a:t>:  A Qualitative Content Analysis of School Violence Perpetrators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410200"/>
            <a:ext cx="8333865" cy="121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Dr. Gordon A. Crews, </a:t>
            </a:r>
            <a:r>
              <a:rPr lang="en-US" i="1" dirty="0">
                <a:solidFill>
                  <a:schemeClr val="tx1"/>
                </a:solidFill>
              </a:rPr>
              <a:t>Tiffin University </a:t>
            </a:r>
            <a:r>
              <a:rPr lang="en-US" dirty="0">
                <a:solidFill>
                  <a:schemeClr val="tx1"/>
                </a:solidFill>
              </a:rPr>
              <a:t>(OH) 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Dr. Catherine E. Burton, </a:t>
            </a:r>
            <a:r>
              <a:rPr lang="en-US" i="1" dirty="0">
                <a:solidFill>
                  <a:schemeClr val="tx1"/>
                </a:solidFill>
              </a:rPr>
              <a:t>Anderson University </a:t>
            </a:r>
            <a:r>
              <a:rPr lang="en-US" dirty="0">
                <a:solidFill>
                  <a:schemeClr val="tx1"/>
                </a:solidFill>
              </a:rPr>
              <a:t>(SC)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Mr. Garrison A. Crews, </a:t>
            </a:r>
            <a:r>
              <a:rPr lang="en-US" i="1" dirty="0">
                <a:solidFill>
                  <a:schemeClr val="tx1"/>
                </a:solidFill>
              </a:rPr>
              <a:t>Marshall University </a:t>
            </a:r>
            <a:r>
              <a:rPr lang="en-US" dirty="0">
                <a:solidFill>
                  <a:schemeClr val="tx1"/>
                </a:solidFill>
              </a:rPr>
              <a:t>(WV)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tiffin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3744914"/>
            <a:ext cx="3076648" cy="12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anderson university s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anderson university s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anderson university sc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7" y="3744914"/>
            <a:ext cx="5243962" cy="1210145"/>
          </a:xfrm>
          <a:prstGeom prst="rect">
            <a:avLst/>
          </a:prstGeom>
        </p:spPr>
      </p:pic>
      <p:pic>
        <p:nvPicPr>
          <p:cNvPr id="1034" name="Picture 10" descr="Image result for marshall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093" y="3641993"/>
            <a:ext cx="2189304" cy="14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9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Gang Related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68171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11625" y="5948641"/>
            <a:ext cx="18108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86819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Labeling and Social Isolation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94249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5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Labeling and Social Isolation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92563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11625" y="5948641"/>
            <a:ext cx="18108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14115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Mental Health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55961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7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Mental Health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174785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11625" y="5948641"/>
            <a:ext cx="18108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2811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Sandy Hook Elementary School Shooting, </a:t>
            </a:r>
            <a:r>
              <a:rPr lang="en-US" sz="2800" dirty="0"/>
              <a:t>December 14, 2012 (Newtown, 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600" dirty="0"/>
              <a:t>Themes</a:t>
            </a:r>
          </a:p>
          <a:p>
            <a:pPr lvl="1"/>
            <a:r>
              <a:rPr lang="en-US" sz="6000" dirty="0"/>
              <a:t>Empathy</a:t>
            </a:r>
          </a:p>
          <a:p>
            <a:pPr lvl="1"/>
            <a:r>
              <a:rPr lang="en-US" sz="6000" dirty="0"/>
              <a:t>Soft Targets</a:t>
            </a:r>
          </a:p>
          <a:p>
            <a:pPr lvl="1"/>
            <a:r>
              <a:rPr lang="en-US" sz="6000" dirty="0"/>
              <a:t>Self Concern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741" y="6431622"/>
            <a:ext cx="9493321" cy="289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</p:spTree>
    <p:extLst>
      <p:ext uri="{BB962C8B-B14F-4D97-AF65-F5344CB8AC3E}">
        <p14:creationId xmlns:p14="http://schemas.microsoft.com/office/powerpoint/2010/main" val="1401607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Sandy Hook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54581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Sandy Hook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806808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11625" y="5948641"/>
            <a:ext cx="18108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29854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Questions at the end?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54658" y="6393985"/>
            <a:ext cx="9493321" cy="289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</p:spTree>
    <p:extLst>
      <p:ext uri="{BB962C8B-B14F-4D97-AF65-F5344CB8AC3E}">
        <p14:creationId xmlns:p14="http://schemas.microsoft.com/office/powerpoint/2010/main" val="946342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20676"/>
            <a:ext cx="10515600" cy="645680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2" y="1111829"/>
            <a:ext cx="11159839" cy="524452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A Qualitative Content Analysis 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FF00"/>
                </a:solidFill>
              </a:rPr>
              <a:t>Summative Content Analysis</a:t>
            </a:r>
            <a:r>
              <a:rPr lang="en-US" sz="2400" dirty="0"/>
              <a:t>) </a:t>
            </a:r>
          </a:p>
          <a:p>
            <a:pPr lvl="1"/>
            <a:r>
              <a:rPr lang="en-US" dirty="0"/>
              <a:t>various communications (interviews, surveys, holiday cards, and conversations) between the authors and 28 currently incarcerated school violence perpetrators as to their views on the causes of K-12 school violence in America</a:t>
            </a:r>
          </a:p>
          <a:p>
            <a:r>
              <a:rPr lang="en-US" sz="3200" dirty="0">
                <a:solidFill>
                  <a:srgbClr val="00B0F0"/>
                </a:solidFill>
              </a:rPr>
              <a:t>Extremely Candid and Unique Information</a:t>
            </a:r>
          </a:p>
          <a:p>
            <a:pPr lvl="1"/>
            <a:r>
              <a:rPr lang="en-US" dirty="0"/>
              <a:t>many involved freely offered insights as to their own involvement in incidents  </a:t>
            </a:r>
          </a:p>
          <a:p>
            <a:r>
              <a:rPr lang="en-US" sz="3200" dirty="0">
                <a:solidFill>
                  <a:srgbClr val="00B0F0"/>
                </a:solidFill>
              </a:rPr>
              <a:t>Analytical Units/Categories Discovered</a:t>
            </a:r>
          </a:p>
          <a:p>
            <a:pPr lvl="1"/>
            <a:r>
              <a:rPr lang="en-US" dirty="0"/>
              <a:t>relationship between teachers and students</a:t>
            </a:r>
          </a:p>
          <a:p>
            <a:pPr lvl="1"/>
            <a:r>
              <a:rPr lang="en-US" dirty="0"/>
              <a:t>personal views on such violence (placing of blame/lack of personal guilt)</a:t>
            </a:r>
          </a:p>
          <a:p>
            <a:pPr lvl="1"/>
            <a:r>
              <a:rPr lang="en-US" dirty="0"/>
              <a:t>causes of violence (revenge, mistreatment, hopelessness, environment)</a:t>
            </a:r>
          </a:p>
          <a:p>
            <a:pPr lvl="1"/>
            <a:r>
              <a:rPr lang="en-US" dirty="0"/>
              <a:t>possible solutions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2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7" y="188253"/>
            <a:ext cx="10515600" cy="73631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7" y="1101436"/>
            <a:ext cx="11424976" cy="53301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Identification of Sample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500+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School violence events between 1979-2011</a:t>
            </a:r>
          </a:p>
          <a:p>
            <a:pPr lvl="1"/>
            <a:r>
              <a:rPr lang="en-US" dirty="0"/>
              <a:t>American K-12 schools</a:t>
            </a:r>
          </a:p>
          <a:p>
            <a:pPr lvl="1"/>
            <a:r>
              <a:rPr lang="en-US" dirty="0"/>
              <a:t>Offender was currently alive, incarcerated, and able to be contacted</a:t>
            </a:r>
          </a:p>
          <a:p>
            <a:r>
              <a:rPr lang="en-US" dirty="0">
                <a:solidFill>
                  <a:srgbClr val="00B0F0"/>
                </a:solidFill>
              </a:rPr>
              <a:t>Final Sample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78 Incidents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106 Variables for each Event</a:t>
            </a:r>
          </a:p>
          <a:p>
            <a:pPr lvl="1"/>
            <a:r>
              <a:rPr lang="en-US" dirty="0"/>
              <a:t>32 year span</a:t>
            </a:r>
          </a:p>
          <a:p>
            <a:pPr lvl="1"/>
            <a:r>
              <a:rPr lang="en-US" dirty="0"/>
              <a:t>78 Incidents</a:t>
            </a:r>
          </a:p>
          <a:p>
            <a:pPr lvl="1"/>
            <a:r>
              <a:rPr lang="en-US" dirty="0"/>
              <a:t>33 States</a:t>
            </a:r>
          </a:p>
          <a:p>
            <a:r>
              <a:rPr lang="en-US" dirty="0">
                <a:solidFill>
                  <a:srgbClr val="00B0F0"/>
                </a:solidFill>
              </a:rPr>
              <a:t>Analysis of Each Type of SV Perpetrator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 Factors/Areas of Consideration</a:t>
            </a:r>
          </a:p>
          <a:p>
            <a:pPr lvl="1"/>
            <a:r>
              <a:rPr lang="en-US" dirty="0"/>
              <a:t>79 Characteristics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29" y="6431622"/>
            <a:ext cx="9493321" cy="289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14868" y="2883877"/>
            <a:ext cx="5777132" cy="3547745"/>
            <a:chOff x="4710022" y="1905000"/>
            <a:chExt cx="6656625" cy="4038600"/>
          </a:xfrm>
          <a:solidFill>
            <a:srgbClr val="7030A0"/>
          </a:solidFill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710022" y="1905000"/>
              <a:ext cx="5669280" cy="40386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i="1" dirty="0">
                  <a:solidFill>
                    <a:schemeClr val="accent2"/>
                  </a:solidFill>
                </a:rPr>
                <a:t>Part One:  Characteristics of the Locations, Perpetrators, Acts, and Schools 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lvl="1"/>
              <a:r>
                <a:rPr lang="en-US" b="1" dirty="0"/>
                <a:t>Chapter 1:  Location and Time of Events</a:t>
              </a:r>
              <a:endParaRPr lang="en-US" dirty="0"/>
            </a:p>
            <a:p>
              <a:pPr lvl="1"/>
              <a:r>
                <a:rPr lang="en-US" b="1" dirty="0"/>
                <a:t>Chapter 2:  The School Environment</a:t>
              </a:r>
              <a:endParaRPr lang="en-US" dirty="0"/>
            </a:p>
            <a:p>
              <a:pPr lvl="1"/>
              <a:r>
                <a:rPr lang="en-US" b="1" dirty="0"/>
                <a:t>Chapter 3:  The School Violence Event</a:t>
              </a:r>
              <a:endParaRPr lang="en-US" dirty="0"/>
            </a:p>
            <a:p>
              <a:pPr lvl="1"/>
              <a:r>
                <a:rPr lang="en-US" b="1" dirty="0"/>
                <a:t>Chapter 4:  Who Is The Perpetrator?</a:t>
              </a:r>
              <a:endParaRPr lang="en-US" dirty="0"/>
            </a:p>
            <a:p>
              <a:pPr lvl="1"/>
              <a:r>
                <a:rPr lang="en-US" b="1" dirty="0"/>
                <a:t>Chapter 5:  Perpetrator’s Traits and Issues</a:t>
              </a:r>
              <a:endParaRPr lang="en-US" dirty="0"/>
            </a:p>
            <a:p>
              <a:pPr lvl="1"/>
              <a:r>
                <a:rPr lang="en-US" b="1" dirty="0"/>
                <a:t>Chapter 6:  Characteristics of Weapons Used and Injuries Incurred</a:t>
              </a:r>
              <a:endParaRPr lang="en-US" dirty="0"/>
            </a:p>
            <a:p>
              <a:pPr lvl="1"/>
              <a:r>
                <a:rPr lang="en-US" b="1" dirty="0"/>
                <a:t>Chapter 7:  Charges, Trials, Pleas, Convictions, and Sentences</a:t>
              </a:r>
              <a:endParaRPr lang="en-US" dirty="0"/>
            </a:p>
            <a:p>
              <a:r>
                <a:rPr lang="en-US" b="1" dirty="0"/>
                <a:t> </a:t>
              </a:r>
              <a:r>
                <a:rPr lang="en-US" b="1" i="1" dirty="0">
                  <a:solidFill>
                    <a:schemeClr val="accent2"/>
                  </a:solidFill>
                </a:rPr>
                <a:t>Part Two:  From the Mouths of School Violence Offenders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lvl="1"/>
              <a:r>
                <a:rPr lang="en-US" b="1" dirty="0"/>
                <a:t>Chapter 8:  Before the Decision to Commit Violence</a:t>
              </a:r>
              <a:endParaRPr lang="en-US" dirty="0"/>
            </a:p>
            <a:p>
              <a:pPr lvl="1"/>
              <a:r>
                <a:rPr lang="en-US" b="1" dirty="0"/>
                <a:t>Chapter 9:  Planning the Violence</a:t>
              </a:r>
              <a:endParaRPr lang="en-US" dirty="0"/>
            </a:p>
            <a:p>
              <a:pPr lvl="1"/>
              <a:r>
                <a:rPr lang="en-US" b="1" dirty="0"/>
                <a:t>Chapter 10:  During the Violence</a:t>
              </a:r>
              <a:endParaRPr lang="en-US" dirty="0"/>
            </a:p>
            <a:p>
              <a:pPr lvl="1"/>
              <a:r>
                <a:rPr lang="en-US" b="1" dirty="0"/>
                <a:t>Chapter 11:  The Aftermath</a:t>
              </a:r>
              <a:endParaRPr lang="en-US" dirty="0"/>
            </a:p>
            <a:p>
              <a:r>
                <a:rPr lang="en-US" b="1" i="1" dirty="0">
                  <a:solidFill>
                    <a:schemeClr val="accent2"/>
                  </a:solidFill>
                </a:rPr>
                <a:t>Part Three:  Findings, Analysis, and Recommendations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lvl="1"/>
              <a:r>
                <a:rPr lang="en-US" b="1" dirty="0"/>
                <a:t>Chapter 12: Traditional School Violence Perpetrators </a:t>
              </a:r>
              <a:endParaRPr lang="en-US" dirty="0"/>
            </a:p>
            <a:p>
              <a:pPr lvl="1"/>
              <a:r>
                <a:rPr lang="en-US" b="1" dirty="0"/>
                <a:t>Chapter 13: Gang Related School Violence Perpetrators </a:t>
              </a:r>
              <a:endParaRPr lang="en-US" dirty="0"/>
            </a:p>
            <a:p>
              <a:pPr lvl="1"/>
              <a:r>
                <a:rPr lang="en-US" b="1" dirty="0"/>
                <a:t>Chapter 14: Associated and/or Mentally Ill School Violence Perpetrators </a:t>
              </a:r>
              <a:endParaRPr lang="en-US" dirty="0"/>
            </a:p>
            <a:p>
              <a:pPr lvl="1"/>
              <a:r>
                <a:rPr lang="en-US" b="1" dirty="0"/>
                <a:t>Chapter 15:  Non-Associated and/or Mentally Ill School Violence Perpetrators  </a:t>
              </a:r>
              <a:endParaRPr lang="en-US" dirty="0"/>
            </a:p>
            <a:p>
              <a:pPr marL="400050" lvl="1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9354203">
              <a:off x="8858937" y="2459981"/>
              <a:ext cx="1474250" cy="338554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Public Records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9354203">
              <a:off x="8570708" y="3347360"/>
              <a:ext cx="2322238" cy="584775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Questionnaire Results &amp;</a:t>
              </a:r>
            </a:p>
            <a:p>
              <a:pPr algn="ctr"/>
              <a:r>
                <a:rPr lang="en-US" sz="1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Interviews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9354203">
              <a:off x="9515692" y="4173556"/>
              <a:ext cx="1850955" cy="584775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Analysis &amp; </a:t>
              </a:r>
            </a:p>
            <a:p>
              <a:pPr algn="ctr"/>
              <a:r>
                <a:rPr lang="en-US" sz="1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Recommendations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598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1886" y="274638"/>
            <a:ext cx="9818914" cy="5635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/>
              <a:t>“</a:t>
            </a:r>
            <a:r>
              <a:rPr lang="en-US" sz="4000" dirty="0"/>
              <a:t>Typing” of Final Sample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1886" y="990600"/>
            <a:ext cx="11213960" cy="5181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400" dirty="0"/>
              <a:t>Sample divided into four (4) “types” of school violence perpetrators: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4000" b="1" i="1" dirty="0">
                <a:solidFill>
                  <a:srgbClr val="00B0F0"/>
                </a:solidFill>
              </a:rPr>
              <a:t>Traditional </a:t>
            </a:r>
            <a:r>
              <a:rPr lang="en-US" sz="4000" b="1" dirty="0">
                <a:solidFill>
                  <a:srgbClr val="00B0F0"/>
                </a:solidFill>
              </a:rPr>
              <a:t>School Violence Perpetrators  </a:t>
            </a:r>
            <a:r>
              <a:rPr lang="en-US" sz="2800" dirty="0"/>
              <a:t>(42/78)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4000" b="1" i="1" dirty="0">
                <a:solidFill>
                  <a:srgbClr val="7030A0"/>
                </a:solidFill>
              </a:rPr>
              <a:t>Gang Related </a:t>
            </a:r>
            <a:r>
              <a:rPr lang="en-US" sz="4000" b="1" dirty="0">
                <a:solidFill>
                  <a:srgbClr val="7030A0"/>
                </a:solidFill>
              </a:rPr>
              <a:t>School Violence Perpetrators  </a:t>
            </a:r>
            <a:r>
              <a:rPr lang="en-US" sz="2800" dirty="0"/>
              <a:t>(23 /78)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4000" b="1" i="1" dirty="0">
                <a:solidFill>
                  <a:srgbClr val="FF0000"/>
                </a:solidFill>
              </a:rPr>
              <a:t>Associated School and/or Mentally Ill </a:t>
            </a:r>
            <a:r>
              <a:rPr lang="en-US" sz="4000" b="1" dirty="0">
                <a:solidFill>
                  <a:srgbClr val="FF0000"/>
                </a:solidFill>
              </a:rPr>
              <a:t>School Violence Perpetrators </a:t>
            </a:r>
            <a:r>
              <a:rPr lang="en-US" sz="2800" dirty="0"/>
              <a:t>(8/78)</a:t>
            </a:r>
          </a:p>
          <a:p>
            <a:pPr marL="1017270" lvl="1" indent="-742950">
              <a:buFont typeface="+mj-lt"/>
              <a:buAutoNum type="arabicPeriod"/>
            </a:pPr>
            <a:r>
              <a:rPr lang="en-US" sz="4000" b="1" i="1" dirty="0">
                <a:solidFill>
                  <a:srgbClr val="FFC000"/>
                </a:solidFill>
              </a:rPr>
              <a:t>Non-Associated and/or Mentally Ill </a:t>
            </a:r>
            <a:r>
              <a:rPr lang="en-US" sz="4000" b="1" dirty="0">
                <a:solidFill>
                  <a:srgbClr val="FFC000"/>
                </a:solidFill>
              </a:rPr>
              <a:t>School Violence Perpetrators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(5/78)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741" y="6431622"/>
            <a:ext cx="9493321" cy="289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</p:spTree>
    <p:extLst>
      <p:ext uri="{BB962C8B-B14F-4D97-AF65-F5344CB8AC3E}">
        <p14:creationId xmlns:p14="http://schemas.microsoft.com/office/powerpoint/2010/main" val="4278776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5400" dirty="0"/>
              <a:t>Themes</a:t>
            </a:r>
          </a:p>
          <a:p>
            <a:r>
              <a:rPr lang="en-US" sz="5400" dirty="0"/>
              <a:t>Rating</a:t>
            </a:r>
          </a:p>
          <a:p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741" y="6441670"/>
            <a:ext cx="9493321" cy="289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</p:spTree>
    <p:extLst>
      <p:ext uri="{BB962C8B-B14F-4D97-AF65-F5344CB8AC3E}">
        <p14:creationId xmlns:p14="http://schemas.microsoft.com/office/powerpoint/2010/main" val="232619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K-12 School Violence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7200" dirty="0"/>
              <a:t>Themes</a:t>
            </a:r>
          </a:p>
          <a:p>
            <a:pPr lvl="1"/>
            <a:r>
              <a:rPr lang="en-US" sz="6600" dirty="0"/>
              <a:t>Labeling</a:t>
            </a:r>
          </a:p>
          <a:p>
            <a:pPr lvl="1"/>
            <a:r>
              <a:rPr lang="en-US" sz="6600" dirty="0"/>
              <a:t>Gangs</a:t>
            </a:r>
          </a:p>
          <a:p>
            <a:pPr lvl="1"/>
            <a:r>
              <a:rPr lang="en-US" sz="6600" dirty="0"/>
              <a:t>Mental Health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741" y="6441670"/>
            <a:ext cx="9493321" cy="2898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Academy of Criminal Justice Sciences, Kansas City, MO, March 2017  </a:t>
            </a:r>
            <a:r>
              <a:rPr lang="en-US" dirty="0"/>
              <a:t>(All material ©copyrighted by Gordon A. Crews, Ph.D. Tiffin University, OH)</a:t>
            </a:r>
          </a:p>
        </p:txBody>
      </p:sp>
    </p:spTree>
    <p:extLst>
      <p:ext uri="{BB962C8B-B14F-4D97-AF65-F5344CB8AC3E}">
        <p14:creationId xmlns:p14="http://schemas.microsoft.com/office/powerpoint/2010/main" val="137615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Conflict with Others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2154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1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Conflict with Others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041169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211625" y="5948641"/>
            <a:ext cx="18108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28562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112"/>
          </a:xfrm>
        </p:spPr>
        <p:txBody>
          <a:bodyPr/>
          <a:lstStyle/>
          <a:p>
            <a:r>
              <a:rPr lang="en-US" dirty="0"/>
              <a:t>Gang Related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14879"/>
              </p:ext>
            </p:extLst>
          </p:nvPr>
        </p:nvGraphicFramePr>
        <p:xfrm>
          <a:off x="546797" y="1184118"/>
          <a:ext cx="11260015" cy="528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A249-17BD-4AC1-8E4B-4002AC12A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23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559</Words>
  <Application>Microsoft Office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School Killers Speak:  A Qualitative Content Analysis of School Violence Perpetrators Comments</vt:lpstr>
      <vt:lpstr>Abstract</vt:lpstr>
      <vt:lpstr>Overview</vt:lpstr>
      <vt:lpstr>“Typing” of Final Sample</vt:lpstr>
      <vt:lpstr>Content Analysis</vt:lpstr>
      <vt:lpstr>K-12 School Violence Causation</vt:lpstr>
      <vt:lpstr>Conflict with Others</vt:lpstr>
      <vt:lpstr>Conflict with Others</vt:lpstr>
      <vt:lpstr>Gang Related</vt:lpstr>
      <vt:lpstr>Gang Related</vt:lpstr>
      <vt:lpstr>Labeling and Social Isolation</vt:lpstr>
      <vt:lpstr>Labeling and Social Isolation</vt:lpstr>
      <vt:lpstr>Mental Health</vt:lpstr>
      <vt:lpstr>Mental Health</vt:lpstr>
      <vt:lpstr>Sandy Hook Elementary School Shooting, December 14, 2012 (Newtown, CT)</vt:lpstr>
      <vt:lpstr>Sandy Hook</vt:lpstr>
      <vt:lpstr>Sandy Hook</vt:lpstr>
      <vt:lpstr>Questions at the end?</vt:lpstr>
    </vt:vector>
  </TitlesOfParts>
  <Company>Tiffin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Sometimes they Comb Back:</dc:title>
  <dc:creator>Gordon Crews</dc:creator>
  <cp:lastModifiedBy>User</cp:lastModifiedBy>
  <cp:revision>86</cp:revision>
  <cp:lastPrinted>2017-03-21T12:49:39Z</cp:lastPrinted>
  <dcterms:created xsi:type="dcterms:W3CDTF">2015-09-03T11:53:06Z</dcterms:created>
  <dcterms:modified xsi:type="dcterms:W3CDTF">2017-06-06T03:30:25Z</dcterms:modified>
</cp:coreProperties>
</file>