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68" r:id="rId6"/>
    <p:sldId id="266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70" r:id="rId15"/>
  </p:sldIdLst>
  <p:sldSz cx="9144000" cy="6858000" type="screen4x3"/>
  <p:notesSz cx="6858000" cy="9080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6" d="100"/>
        <a:sy n="13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oth help.jpg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5791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0B68-BCD8-476D-8E2B-B4D51330F7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243-488E-461F-884F-D641A81CF278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0B68-BCD8-476D-8E2B-B4D51330F7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243-488E-461F-884F-D641A81CF278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0B68-BCD8-476D-8E2B-B4D51330F7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243-488E-461F-884F-D641A81CF278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0B68-BCD8-476D-8E2B-B4D51330F7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243-488E-461F-884F-D641A81CF278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0B68-BCD8-476D-8E2B-B4D51330F7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243-488E-461F-884F-D641A81CF278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0B68-BCD8-476D-8E2B-B4D51330F7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243-488E-461F-884F-D641A81CF278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0B68-BCD8-476D-8E2B-B4D51330F7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243-488E-461F-884F-D641A81CF278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0B68-BCD8-476D-8E2B-B4D51330F7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243-488E-461F-884F-D641A81CF278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0B68-BCD8-476D-8E2B-B4D51330F7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243-488E-461F-884F-D641A81CF278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0B68-BCD8-476D-8E2B-B4D51330F7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C243-488E-461F-884F-D641A81CF278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B0B68-BCD8-476D-8E2B-B4D51330F7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oth help.jpg"/>
          <p:cNvPicPr>
            <a:picLocks noChangeAspect="1"/>
          </p:cNvPicPr>
          <p:nvPr userDrawn="1"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C243-488E-461F-884F-D641A81CF278}" type="datetimeFigureOut">
              <a:rPr lang="en-US" smtClean="0"/>
              <a:pPr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B0B68-BCD8-476D-8E2B-B4D51330F7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772400" cy="1828800"/>
          </a:xfrm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b="1" i="1" dirty="0"/>
              <a:t>Dressed to Kill?  School Dress Codes and Student Rights vs. School Safety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8305800" cy="2895600"/>
          </a:xfrm>
          <a:solidFill>
            <a:schemeClr val="bg1"/>
          </a:solidFill>
          <a:ln>
            <a:solidFill>
              <a:srgbClr val="7030A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 fontScale="70000" lnSpcReduction="20000"/>
          </a:bodyPr>
          <a:lstStyle/>
          <a:p>
            <a:pPr lvl="0" algn="l"/>
            <a:r>
              <a:rPr lang="en-US" sz="3400" b="1" dirty="0">
                <a:solidFill>
                  <a:srgbClr val="FF0000"/>
                </a:solidFill>
              </a:rPr>
              <a:t>Ms. Michelle Belanger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i="1" dirty="0">
                <a:solidFill>
                  <a:schemeClr val="tx1"/>
                </a:solidFill>
              </a:rPr>
              <a:t>Author and Lecturer on Vampire and Gothic subcultures</a:t>
            </a:r>
          </a:p>
          <a:p>
            <a:pPr lvl="0" algn="l"/>
            <a:r>
              <a:rPr lang="en-US" sz="3400" b="1" dirty="0">
                <a:solidFill>
                  <a:srgbClr val="FF0000"/>
                </a:solidFill>
              </a:rPr>
              <a:t>Ms. Sylvere ap Leanan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i="1" dirty="0">
                <a:solidFill>
                  <a:schemeClr val="tx1"/>
                </a:solidFill>
              </a:rPr>
              <a:t>President and Author, Gathering Dusk</a:t>
            </a:r>
          </a:p>
          <a:p>
            <a:pPr lvl="0" algn="l"/>
            <a:r>
              <a:rPr lang="en-US" sz="3400" b="1" dirty="0">
                <a:solidFill>
                  <a:srgbClr val="FF0000"/>
                </a:solidFill>
              </a:rPr>
              <a:t>Dr. John D. Hewitt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i="1" dirty="0">
                <a:solidFill>
                  <a:schemeClr val="tx1"/>
                </a:solidFill>
              </a:rPr>
              <a:t>Grand Valley State University</a:t>
            </a:r>
          </a:p>
          <a:p>
            <a:pPr lvl="0" algn="l"/>
            <a:r>
              <a:rPr lang="en-US" sz="3400" b="1" dirty="0">
                <a:solidFill>
                  <a:srgbClr val="FF0000"/>
                </a:solidFill>
              </a:rPr>
              <a:t>Dr. Robert Regoli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i="1" dirty="0">
                <a:solidFill>
                  <a:schemeClr val="tx1"/>
                </a:solidFill>
              </a:rPr>
              <a:t>University of Colorado</a:t>
            </a:r>
          </a:p>
          <a:p>
            <a:pPr lvl="0" algn="l"/>
            <a:r>
              <a:rPr lang="en-US" sz="3400" b="1" dirty="0">
                <a:solidFill>
                  <a:srgbClr val="FF0000"/>
                </a:solidFill>
              </a:rPr>
              <a:t>Dr. Jeffrey P. Rush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i="1" dirty="0">
                <a:solidFill>
                  <a:schemeClr val="tx1"/>
                </a:solidFill>
              </a:rPr>
              <a:t>University of Louisiana ~ Monroe</a:t>
            </a:r>
          </a:p>
          <a:p>
            <a:pPr lvl="0" algn="l"/>
            <a:r>
              <a:rPr lang="en-US" sz="3400" b="1" dirty="0">
                <a:solidFill>
                  <a:srgbClr val="FF0000"/>
                </a:solidFill>
              </a:rPr>
              <a:t>Ms. Ereka Watson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i="1" dirty="0">
                <a:solidFill>
                  <a:schemeClr val="tx1"/>
                </a:solidFill>
              </a:rPr>
              <a:t>International Anti-Discrimination &amp; Equality Legislation Coordinator &amp; Political Liaison, Co-Chair, Goth Help Us</a:t>
            </a:r>
          </a:p>
          <a:p>
            <a:pPr lvl="0" algn="l"/>
            <a:r>
              <a:rPr lang="en-US" sz="3400" b="1" dirty="0">
                <a:solidFill>
                  <a:srgbClr val="FF0000"/>
                </a:solidFill>
              </a:rPr>
              <a:t>Dr. Gordon A. Crews</a:t>
            </a:r>
            <a:r>
              <a:rPr lang="en-US" sz="2600" i="1" dirty="0">
                <a:solidFill>
                  <a:schemeClr val="tx1"/>
                </a:solidFill>
              </a:rPr>
              <a:t>, Washburn University</a:t>
            </a:r>
            <a:endParaRPr lang="en-US" sz="3400" i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en-US" sz="7200" b="1" dirty="0">
                <a:latin typeface="Chiller" pitchFamily="82" charset="0"/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  <a:ln>
            <a:solidFill>
              <a:srgbClr val="FF0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>
              <a:buNone/>
            </a:pPr>
            <a:r>
              <a:rPr lang="en-US" sz="6000" b="1" dirty="0"/>
              <a:t>Was the </a:t>
            </a:r>
            <a:r>
              <a:rPr lang="en-US" sz="6000" b="1" dirty="0">
                <a:solidFill>
                  <a:srgbClr val="FF0000"/>
                </a:solidFill>
              </a:rPr>
              <a:t>Columbine Massacre </a:t>
            </a:r>
            <a:r>
              <a:rPr lang="en-US" sz="6000" b="1" dirty="0"/>
              <a:t>to schools what </a:t>
            </a:r>
            <a:r>
              <a:rPr lang="en-US" sz="6000" b="1" dirty="0">
                <a:solidFill>
                  <a:srgbClr val="FF0000"/>
                </a:solidFill>
              </a:rPr>
              <a:t>9/11</a:t>
            </a:r>
            <a:r>
              <a:rPr lang="en-US" sz="6000" b="1" dirty="0"/>
              <a:t> was to the rest of the country?  </a:t>
            </a:r>
            <a:r>
              <a:rPr lang="en-US" sz="6000" b="1" i="1" dirty="0"/>
              <a:t>Good and bad</a:t>
            </a:r>
            <a:r>
              <a:rPr lang="en-US" sz="6000" b="1" dirty="0"/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en-US" sz="7200" b="1" dirty="0">
                <a:latin typeface="Chiller" pitchFamily="82" charset="0"/>
              </a:rPr>
              <a:t>QUESTION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  <a:ln>
            <a:solidFill>
              <a:srgbClr val="FF0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/>
              <a:t>“Students wearing uniforms did not appear to have any significantly different academic preparedness, pro-school attitudes, or peer group structures with pro-school attitudes than other students.”</a:t>
            </a:r>
            <a:endParaRPr lang="en-US" sz="2800" dirty="0"/>
          </a:p>
          <a:p>
            <a:pPr lvl="1"/>
            <a:r>
              <a:rPr lang="en-US" sz="1400" dirty="0"/>
              <a:t>“The Effects of Student Uniforms on Attendance, Behavioral Problems, Substance Abuse, and Academic Achievement”, </a:t>
            </a:r>
            <a:r>
              <a:rPr lang="en-US" sz="1400" i="1" dirty="0"/>
              <a:t>The Journal of Educational Research</a:t>
            </a:r>
            <a:r>
              <a:rPr lang="en-US" sz="1400" dirty="0"/>
              <a:t>, 1998</a:t>
            </a:r>
          </a:p>
          <a:p>
            <a:r>
              <a:rPr lang="en-US" sz="5400" b="1" dirty="0"/>
              <a:t>Do you </a:t>
            </a:r>
            <a:r>
              <a:rPr lang="en-US" sz="5400" b="1" dirty="0">
                <a:solidFill>
                  <a:srgbClr val="FF0000"/>
                </a:solidFill>
              </a:rPr>
              <a:t>agree</a:t>
            </a:r>
            <a:r>
              <a:rPr lang="en-US" sz="5400" b="1" dirty="0"/>
              <a:t> or </a:t>
            </a:r>
            <a:r>
              <a:rPr lang="en-US" sz="5400" b="1" dirty="0">
                <a:solidFill>
                  <a:srgbClr val="FF0000"/>
                </a:solidFill>
              </a:rPr>
              <a:t>disagree</a:t>
            </a:r>
            <a:r>
              <a:rPr lang="en-US" sz="5400" b="1" dirty="0"/>
              <a:t> with this finding?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en-US" sz="7200" b="1" dirty="0">
                <a:latin typeface="Chiller" pitchFamily="82" charset="0"/>
              </a:rPr>
              <a:t>QUESTION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400" b="1" dirty="0"/>
              <a:t>What are your </a:t>
            </a:r>
            <a:r>
              <a:rPr lang="en-US" sz="4400" b="1" dirty="0">
                <a:solidFill>
                  <a:srgbClr val="FF0000"/>
                </a:solidFill>
              </a:rPr>
              <a:t>comments and thoughts</a:t>
            </a:r>
            <a:r>
              <a:rPr lang="en-US" sz="4400" b="1" dirty="0"/>
              <a:t> on the above blog posting?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80772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en-US" sz="7200" b="1" dirty="0">
                <a:latin typeface="Chiller" pitchFamily="82" charset="0"/>
              </a:rPr>
              <a:t>QUESTION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4983163"/>
          </a:xfrm>
          <a:ln>
            <a:solidFill>
              <a:srgbClr val="FF0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b="1" dirty="0"/>
              <a:t>To the panel and audience ….</a:t>
            </a:r>
          </a:p>
          <a:p>
            <a:r>
              <a:rPr lang="en-US" sz="6000" b="1" dirty="0"/>
              <a:t>Are there any </a:t>
            </a:r>
            <a:r>
              <a:rPr lang="en-US" sz="6000" b="1" dirty="0">
                <a:solidFill>
                  <a:srgbClr val="FF0000"/>
                </a:solidFill>
              </a:rPr>
              <a:t>other issues </a:t>
            </a:r>
            <a:r>
              <a:rPr lang="en-US" sz="6000" b="1" dirty="0"/>
              <a:t>that we may have missed?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9316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Bookman Old Style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Increasing numbers of cases involving </a:t>
            </a:r>
            <a:r>
              <a:rPr lang="en-US" dirty="0">
                <a:solidFill>
                  <a:srgbClr val="FF0000"/>
                </a:solidFill>
              </a:rPr>
              <a:t>litigation around the issue of student dress/grooming codes</a:t>
            </a:r>
            <a:r>
              <a:rPr lang="en-US" dirty="0"/>
              <a:t>.  </a:t>
            </a:r>
          </a:p>
          <a:p>
            <a:r>
              <a:rPr lang="en-US" dirty="0"/>
              <a:t>Students in many of these cases are involved in </a:t>
            </a:r>
            <a:r>
              <a:rPr lang="en-US" dirty="0">
                <a:solidFill>
                  <a:srgbClr val="FF0000"/>
                </a:solidFill>
              </a:rPr>
              <a:t>Goth, Occult, or alternative belief systems </a:t>
            </a:r>
            <a:r>
              <a:rPr lang="en-US" dirty="0"/>
              <a:t>and practices and have expressed their participation through their appearance (e.g., dress, make-up, jewelry).  </a:t>
            </a:r>
          </a:p>
          <a:p>
            <a:r>
              <a:rPr lang="en-US" dirty="0"/>
              <a:t>complex and controversial relationship between </a:t>
            </a:r>
            <a:r>
              <a:rPr lang="en-US" dirty="0">
                <a:solidFill>
                  <a:srgbClr val="FF0000"/>
                </a:solidFill>
              </a:rPr>
              <a:t>school dress/grooming codes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constitutional protections </a:t>
            </a:r>
            <a:r>
              <a:rPr lang="en-US" dirty="0"/>
              <a:t>related to speech, religion, assembly, and expression.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en-US" sz="7200" b="1" dirty="0">
                <a:latin typeface="Chiller" pitchFamily="82" charset="0"/>
              </a:rPr>
              <a:t>Dressed to Kill?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  <a:ln>
            <a:solidFill>
              <a:srgbClr val="FF0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dirty="0"/>
              <a:t>Brevard County (Florida)  Bylaws &amp; Policies</a:t>
            </a:r>
          </a:p>
          <a:p>
            <a:pPr lvl="1"/>
            <a:r>
              <a:rPr lang="en-US" b="1" dirty="0"/>
              <a:t>5511 - DRESS AND GROOMING</a:t>
            </a:r>
            <a:r>
              <a:rPr lang="en-US" dirty="0"/>
              <a:t> 	</a:t>
            </a:r>
          </a:p>
          <a:p>
            <a:pPr lvl="1"/>
            <a:r>
              <a:rPr lang="en-US" dirty="0"/>
              <a:t>E.  </a:t>
            </a:r>
            <a:r>
              <a:rPr lang="en-US" b="1" dirty="0"/>
              <a:t>Accessories </a:t>
            </a:r>
            <a:endParaRPr lang="en-US" dirty="0"/>
          </a:p>
          <a:p>
            <a:pPr lvl="2"/>
            <a:r>
              <a:rPr lang="en-US" dirty="0"/>
              <a:t>Clothing, jewelry, and accessories shall not convey messages that are crude; vulgar/profane; </a:t>
            </a:r>
            <a:r>
              <a:rPr lang="en-US" u="wavyDbl" dirty="0">
                <a:uFill>
                  <a:solidFill>
                    <a:srgbClr val="FF0000"/>
                  </a:solidFill>
                </a:uFill>
              </a:rPr>
              <a:t>violent/death-oriented (Gothic</a:t>
            </a:r>
            <a:r>
              <a:rPr lang="en-US" dirty="0">
                <a:uFill>
                  <a:solidFill>
                    <a:srgbClr val="FF0000"/>
                  </a:solidFill>
                </a:uFill>
              </a:rPr>
              <a:t>); </a:t>
            </a:r>
            <a:r>
              <a:rPr lang="en-US" dirty="0"/>
              <a:t>gang related; sexually suggestive; and/or promoting alcohol, drugs, or tobacco. 	</a:t>
            </a:r>
          </a:p>
          <a:p>
            <a:pPr lvl="2"/>
            <a:r>
              <a:rPr lang="en-US" dirty="0"/>
              <a:t>Pierced jewelry shall be limited to the ear. Dog collars, tongue rings, wallet chains, large hair picks, chains that connect one part of the body to another, or other jewelry/accessories that pose a safety concern for the student or others shall be prohibited.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en-US" sz="7200" b="1" dirty="0">
                <a:latin typeface="Chiller" pitchFamily="82" charset="0"/>
              </a:rPr>
              <a:t>Dressed to Kill?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  <a:ln>
            <a:solidFill>
              <a:srgbClr val="FF0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r>
              <a:rPr lang="en-US" b="1" dirty="0"/>
              <a:t>Protesting Armbands vs. Hair Color, Piercings, and Tattoos</a:t>
            </a:r>
            <a:endParaRPr lang="en-US" dirty="0"/>
          </a:p>
          <a:p>
            <a:pPr lvl="1"/>
            <a:r>
              <a:rPr lang="en-US" dirty="0"/>
              <a:t>“It can hardly be argued that either </a:t>
            </a:r>
            <a:r>
              <a:rPr lang="en-US" b="1" dirty="0">
                <a:solidFill>
                  <a:srgbClr val="FF0000"/>
                </a:solidFill>
              </a:rPr>
              <a:t>students or teachers shed their rights at the schoolhouse gate</a:t>
            </a:r>
            <a:r>
              <a:rPr lang="en-US" dirty="0"/>
              <a:t>... In our system, state-operated schools may not be the enclaves of totalitarianism. </a:t>
            </a:r>
            <a:r>
              <a:rPr lang="en-US" b="1" dirty="0">
                <a:solidFill>
                  <a:srgbClr val="FF0000"/>
                </a:solidFill>
              </a:rPr>
              <a:t>School officials do not possess absolute authority over their students</a:t>
            </a:r>
            <a:r>
              <a:rPr lang="en-US" dirty="0"/>
              <a:t>....” </a:t>
            </a:r>
          </a:p>
          <a:p>
            <a:pPr lvl="1"/>
            <a:r>
              <a:rPr lang="en-US" dirty="0"/>
              <a:t>“…expression could be limited if it constitutes a </a:t>
            </a:r>
            <a:r>
              <a:rPr lang="en-US" b="1" dirty="0">
                <a:solidFill>
                  <a:srgbClr val="FF0000"/>
                </a:solidFill>
              </a:rPr>
              <a:t>foreseeable substantial disruption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</a:rPr>
              <a:t>material interference with school activities</a:t>
            </a:r>
            <a:r>
              <a:rPr lang="en-US" dirty="0"/>
              <a:t>.”</a:t>
            </a:r>
          </a:p>
          <a:p>
            <a:pPr lvl="2"/>
            <a:r>
              <a:rPr lang="en-US" dirty="0"/>
              <a:t>U.S. Supreme Court Justice Abe Fortas, </a:t>
            </a:r>
            <a:r>
              <a:rPr lang="en-US" i="1" dirty="0"/>
              <a:t>Tinker v. Des Moines Independent Community School District, </a:t>
            </a:r>
            <a:r>
              <a:rPr lang="en-US" dirty="0"/>
              <a:t>1969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en-US" sz="7200" b="1" dirty="0">
                <a:latin typeface="Chiller" pitchFamily="82" charset="0"/>
              </a:rPr>
              <a:t>QUESTION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  <a:ln>
            <a:solidFill>
              <a:srgbClr val="FF0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b="1" dirty="0">
                <a:latin typeface="MS Reference Sans Serif" pitchFamily="34" charset="0"/>
              </a:rPr>
              <a:t>What constitutes a “</a:t>
            </a:r>
            <a:r>
              <a:rPr lang="en-US" sz="5400" b="1" u="sng" dirty="0">
                <a:solidFill>
                  <a:srgbClr val="FF0000"/>
                </a:solidFill>
                <a:latin typeface="MS Reference Sans Serif" pitchFamily="34" charset="0"/>
              </a:rPr>
              <a:t>foreseeable substantial disruption </a:t>
            </a:r>
            <a:r>
              <a:rPr lang="en-US" sz="5400" b="1" dirty="0">
                <a:latin typeface="MS Reference Sans Serif" pitchFamily="34" charset="0"/>
              </a:rPr>
              <a:t>or </a:t>
            </a:r>
            <a:r>
              <a:rPr lang="en-US" sz="5400" b="1" u="sng" dirty="0">
                <a:solidFill>
                  <a:srgbClr val="FF0000"/>
                </a:solidFill>
                <a:latin typeface="MS Reference Sans Serif" pitchFamily="34" charset="0"/>
              </a:rPr>
              <a:t>material interference </a:t>
            </a:r>
            <a:r>
              <a:rPr lang="en-US" sz="5400" b="1" dirty="0">
                <a:latin typeface="MS Reference Sans Serif" pitchFamily="34" charset="0"/>
              </a:rPr>
              <a:t>with school activities”?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en-US" sz="7200" b="1" dirty="0">
                <a:latin typeface="Chiller" pitchFamily="82" charset="0"/>
              </a:rPr>
              <a:t>QUESTION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rgbClr val="FF0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>
              <a:buNone/>
            </a:pPr>
            <a:r>
              <a:rPr lang="en-US" sz="4800" b="1" dirty="0"/>
              <a:t>Regulation of </a:t>
            </a:r>
            <a:r>
              <a:rPr lang="en-US" sz="4800" b="1" dirty="0">
                <a:solidFill>
                  <a:srgbClr val="FF0000"/>
                </a:solidFill>
              </a:rPr>
              <a:t>Student Dress </a:t>
            </a:r>
            <a:r>
              <a:rPr lang="en-US" sz="4800" b="1" dirty="0"/>
              <a:t>at public schools is a proper and effective Response to </a:t>
            </a:r>
            <a:r>
              <a:rPr lang="en-US" sz="4800" b="1" dirty="0">
                <a:solidFill>
                  <a:srgbClr val="FF0000"/>
                </a:solidFill>
              </a:rPr>
              <a:t>Youth Violence</a:t>
            </a:r>
            <a:r>
              <a:rPr lang="en-US" sz="4800" b="1" dirty="0"/>
              <a:t> in America.  </a:t>
            </a:r>
          </a:p>
          <a:p>
            <a:r>
              <a:rPr lang="en-US" sz="4800" b="1" dirty="0"/>
              <a:t>True or false?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en-US" sz="7200" b="1" dirty="0">
                <a:latin typeface="Chiller" pitchFamily="82" charset="0"/>
              </a:rPr>
              <a:t>QUESTION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257800"/>
          </a:xfrm>
          <a:ln>
            <a:solidFill>
              <a:srgbClr val="FF0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>
              <a:buNone/>
            </a:pPr>
            <a:r>
              <a:rPr lang="en-US" sz="5400" b="1" dirty="0">
                <a:latin typeface="MS Reference Sans Serif" pitchFamily="34" charset="0"/>
              </a:rPr>
              <a:t>Where is the line between </a:t>
            </a:r>
            <a:r>
              <a:rPr lang="en-US" sz="5400" b="1" dirty="0">
                <a:solidFill>
                  <a:srgbClr val="FF0000"/>
                </a:solidFill>
                <a:latin typeface="MS Reference Sans Serif" pitchFamily="34" charset="0"/>
              </a:rPr>
              <a:t>student freedom of expression/speech </a:t>
            </a:r>
            <a:r>
              <a:rPr lang="en-US" sz="5400" b="1" dirty="0">
                <a:latin typeface="MS Reference Sans Serif" pitchFamily="34" charset="0"/>
              </a:rPr>
              <a:t>and a </a:t>
            </a:r>
            <a:r>
              <a:rPr lang="en-US" sz="5400" b="1" dirty="0">
                <a:solidFill>
                  <a:srgbClr val="FF0000"/>
                </a:solidFill>
                <a:latin typeface="MS Reference Sans Serif" pitchFamily="34" charset="0"/>
              </a:rPr>
              <a:t>safe learning environment</a:t>
            </a:r>
            <a:r>
              <a:rPr lang="en-US" sz="5400" b="1" dirty="0">
                <a:latin typeface="MS Reference Sans Serif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en-US" sz="7200" b="1" dirty="0">
                <a:latin typeface="Chiller" pitchFamily="82" charset="0"/>
              </a:rPr>
              <a:t>QUESTION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rgbClr val="FF0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b="1" dirty="0"/>
              <a:t>Should public schools be able to restrict </a:t>
            </a:r>
            <a:r>
              <a:rPr lang="en-US" sz="4400" b="1" dirty="0">
                <a:solidFill>
                  <a:srgbClr val="FF0000"/>
                </a:solidFill>
              </a:rPr>
              <a:t>“Gothic-style” </a:t>
            </a:r>
            <a:r>
              <a:rPr lang="en-US" sz="4400" b="1" dirty="0"/>
              <a:t>clothing, make up, or accessories by citing that such gear is supposedly a safety hazard and tied to </a:t>
            </a:r>
            <a:r>
              <a:rPr lang="en-US" sz="4400" b="1" dirty="0">
                <a:solidFill>
                  <a:srgbClr val="FF0000"/>
                </a:solidFill>
              </a:rPr>
              <a:t>“violence or death oriented themes” ~</a:t>
            </a:r>
            <a:r>
              <a:rPr lang="en-US" sz="4400" b="1" dirty="0"/>
              <a:t> Which they believe, leads to violence?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en-US" sz="7200" b="1" dirty="0">
                <a:latin typeface="Chiller" pitchFamily="82" charset="0"/>
              </a:rPr>
              <a:t>QUESTION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  <a:ln>
            <a:solidFill>
              <a:srgbClr val="FF0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b="1" dirty="0"/>
              <a:t>Students should act in accordance with their </a:t>
            </a:r>
            <a:r>
              <a:rPr lang="en-US" sz="3600" b="1" dirty="0">
                <a:solidFill>
                  <a:srgbClr val="FF0000"/>
                </a:solidFill>
              </a:rPr>
              <a:t>“community standards”.  </a:t>
            </a:r>
            <a:r>
              <a:rPr lang="en-US" sz="3600" b="1" dirty="0"/>
              <a:t>Thus schools can have dress codes that ban piercings, dress, style, and make up, in an effort to </a:t>
            </a:r>
            <a:r>
              <a:rPr lang="en-US" sz="3600" b="1" dirty="0">
                <a:solidFill>
                  <a:srgbClr val="FF0000"/>
                </a:solidFill>
              </a:rPr>
              <a:t>prevent disrespect for authority and discipline</a:t>
            </a:r>
            <a:r>
              <a:rPr lang="en-US" sz="3600" b="1" dirty="0"/>
              <a:t>.</a:t>
            </a:r>
          </a:p>
          <a:p>
            <a:r>
              <a:rPr lang="en-US" sz="4400" b="1" dirty="0"/>
              <a:t>Do you agree with this statement?</a:t>
            </a:r>
          </a:p>
          <a:p>
            <a:pPr>
              <a:buNone/>
            </a:pPr>
            <a:r>
              <a:rPr lang="en-US" sz="4400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558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Chiller</vt:lpstr>
      <vt:lpstr>MS Reference Sans Serif</vt:lpstr>
      <vt:lpstr>Office Theme</vt:lpstr>
      <vt:lpstr>Dressed to Kill?  School Dress Codes and Student Rights vs. School Safety Issues</vt:lpstr>
      <vt:lpstr>Abstract</vt:lpstr>
      <vt:lpstr>Dressed to Kill?</vt:lpstr>
      <vt:lpstr>Dressed to Kill?</vt:lpstr>
      <vt:lpstr>QUESTION </vt:lpstr>
      <vt:lpstr>QUESTION </vt:lpstr>
      <vt:lpstr>QUESTION </vt:lpstr>
      <vt:lpstr>QUESTION </vt:lpstr>
      <vt:lpstr>QUESTION </vt:lpstr>
      <vt:lpstr>QUESTION</vt:lpstr>
      <vt:lpstr>QUESTION </vt:lpstr>
      <vt:lpstr>QUESTION </vt:lpstr>
      <vt:lpstr>QUESTION </vt:lpstr>
      <vt:lpstr>Any Questions?</vt:lpstr>
    </vt:vector>
  </TitlesOfParts>
  <Company>Washburn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Dressed to Kill?  School Dress Codes and Student Rights vs. School Safety Issues</dc:title>
  <dc:creator>Dr. Gordon A. Crews</dc:creator>
  <cp:lastModifiedBy>User</cp:lastModifiedBy>
  <cp:revision>21</cp:revision>
  <dcterms:created xsi:type="dcterms:W3CDTF">2008-02-19T20:09:23Z</dcterms:created>
  <dcterms:modified xsi:type="dcterms:W3CDTF">2017-06-06T19:01:46Z</dcterms:modified>
</cp:coreProperties>
</file>