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handoutMasterIdLst>
    <p:handoutMasterId r:id="rId66"/>
  </p:handoutMasterIdLst>
  <p:sldIdLst>
    <p:sldId id="323" r:id="rId2"/>
    <p:sldId id="458" r:id="rId3"/>
    <p:sldId id="517" r:id="rId4"/>
    <p:sldId id="457" r:id="rId5"/>
    <p:sldId id="475" r:id="rId6"/>
    <p:sldId id="333" r:id="rId7"/>
    <p:sldId id="327" r:id="rId8"/>
    <p:sldId id="328" r:id="rId9"/>
    <p:sldId id="456" r:id="rId10"/>
    <p:sldId id="476" r:id="rId11"/>
    <p:sldId id="484" r:id="rId12"/>
    <p:sldId id="485" r:id="rId13"/>
    <p:sldId id="486" r:id="rId14"/>
    <p:sldId id="487" r:id="rId15"/>
    <p:sldId id="478" r:id="rId16"/>
    <p:sldId id="488" r:id="rId17"/>
    <p:sldId id="489" r:id="rId18"/>
    <p:sldId id="490" r:id="rId19"/>
    <p:sldId id="491" r:id="rId20"/>
    <p:sldId id="479" r:id="rId21"/>
    <p:sldId id="492" r:id="rId22"/>
    <p:sldId id="493" r:id="rId23"/>
    <p:sldId id="480" r:id="rId24"/>
    <p:sldId id="481" r:id="rId25"/>
    <p:sldId id="482" r:id="rId26"/>
    <p:sldId id="483" r:id="rId27"/>
    <p:sldId id="477" r:id="rId28"/>
    <p:sldId id="424" r:id="rId29"/>
    <p:sldId id="497" r:id="rId30"/>
    <p:sldId id="498" r:id="rId31"/>
    <p:sldId id="499" r:id="rId32"/>
    <p:sldId id="500" r:id="rId33"/>
    <p:sldId id="501" r:id="rId34"/>
    <p:sldId id="502" r:id="rId35"/>
    <p:sldId id="503" r:id="rId36"/>
    <p:sldId id="504" r:id="rId37"/>
    <p:sldId id="505" r:id="rId38"/>
    <p:sldId id="506" r:id="rId39"/>
    <p:sldId id="507" r:id="rId40"/>
    <p:sldId id="508" r:id="rId41"/>
    <p:sldId id="509" r:id="rId42"/>
    <p:sldId id="510" r:id="rId43"/>
    <p:sldId id="511" r:id="rId44"/>
    <p:sldId id="512" r:id="rId45"/>
    <p:sldId id="513" r:id="rId46"/>
    <p:sldId id="514" r:id="rId47"/>
    <p:sldId id="494" r:id="rId48"/>
    <p:sldId id="495" r:id="rId49"/>
    <p:sldId id="496" r:id="rId50"/>
    <p:sldId id="426" r:id="rId51"/>
    <p:sldId id="388" r:id="rId52"/>
    <p:sldId id="396" r:id="rId53"/>
    <p:sldId id="389" r:id="rId54"/>
    <p:sldId id="390" r:id="rId55"/>
    <p:sldId id="391" r:id="rId56"/>
    <p:sldId id="392" r:id="rId57"/>
    <p:sldId id="393" r:id="rId58"/>
    <p:sldId id="394" r:id="rId59"/>
    <p:sldId id="427" r:id="rId60"/>
    <p:sldId id="473" r:id="rId61"/>
    <p:sldId id="516" r:id="rId62"/>
    <p:sldId id="515" r:id="rId63"/>
    <p:sldId id="347" r:id="rId64"/>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707" autoAdjust="0"/>
  </p:normalViewPr>
  <p:slideViewPr>
    <p:cSldViewPr snapToGrid="0">
      <p:cViewPr varScale="1">
        <p:scale>
          <a:sx n="87" d="100"/>
          <a:sy n="87" d="100"/>
        </p:scale>
        <p:origin x="288" y="90"/>
      </p:cViewPr>
      <p:guideLst/>
    </p:cSldViewPr>
  </p:slideViewPr>
  <p:notesTextViewPr>
    <p:cViewPr>
      <p:scale>
        <a:sx n="1" d="1"/>
        <a:sy n="1" d="1"/>
      </p:scale>
      <p:origin x="0" y="0"/>
    </p:cViewPr>
  </p:notesTextViewPr>
  <p:sorterViewPr>
    <p:cViewPr varScale="1">
      <p:scale>
        <a:sx n="1" d="1"/>
        <a:sy n="1" d="1"/>
      </p:scale>
      <p:origin x="0" y="-25314"/>
    </p:cViewPr>
  </p:sorterViewPr>
  <p:notesViewPr>
    <p:cSldViewPr snapToGrid="0">
      <p:cViewPr varScale="1">
        <p:scale>
          <a:sx n="93" d="100"/>
          <a:sy n="93" d="100"/>
        </p:scale>
        <p:origin x="160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Over All (74)</c:v>
                </c:pt>
              </c:strCache>
            </c:strRef>
          </c:tx>
          <c:spPr>
            <a:solidFill>
              <a:schemeClr val="bg1"/>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Sheet1!$A$2:$A$3</c:f>
              <c:strCache>
                <c:ptCount val="2"/>
                <c:pt idx="0">
                  <c:v>Yes</c:v>
                </c:pt>
                <c:pt idx="1">
                  <c:v>No</c:v>
                </c:pt>
              </c:strCache>
            </c:strRef>
          </c:cat>
          <c:val>
            <c:numRef>
              <c:f>Sheet1!$B$2:$B$3</c:f>
              <c:numCache>
                <c:formatCode>General</c:formatCode>
                <c:ptCount val="2"/>
                <c:pt idx="0">
                  <c:v>91</c:v>
                </c:pt>
                <c:pt idx="1">
                  <c:v>4</c:v>
                </c:pt>
              </c:numCache>
            </c:numRef>
          </c:val>
          <c:extLst xmlns:c16r2="http://schemas.microsoft.com/office/drawing/2015/06/chart">
            <c:ext xmlns:c16="http://schemas.microsoft.com/office/drawing/2014/chart" uri="{C3380CC4-5D6E-409C-BE32-E72D297353CC}">
              <c16:uniqueId val="{00000000-57D0-4184-BD4D-A5B5EDF959FB}"/>
            </c:ext>
          </c:extLst>
        </c:ser>
        <c:ser>
          <c:idx val="1"/>
          <c:order val="1"/>
          <c:tx>
            <c:strRef>
              <c:f>Sheet1!$C$1</c:f>
              <c:strCache>
                <c:ptCount val="1"/>
                <c:pt idx="0">
                  <c:v>Traditional (40)</c:v>
                </c:pt>
              </c:strCache>
            </c:strRef>
          </c:tx>
          <c:spPr>
            <a:solidFill>
              <a:srgbClr val="00B0F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Sheet1!$A$2:$A$3</c:f>
              <c:strCache>
                <c:ptCount val="2"/>
                <c:pt idx="0">
                  <c:v>Yes</c:v>
                </c:pt>
                <c:pt idx="1">
                  <c:v>No</c:v>
                </c:pt>
              </c:strCache>
            </c:strRef>
          </c:cat>
          <c:val>
            <c:numRef>
              <c:f>Sheet1!$C$2:$C$3</c:f>
              <c:numCache>
                <c:formatCode>General</c:formatCode>
                <c:ptCount val="2"/>
                <c:pt idx="0">
                  <c:v>98</c:v>
                </c:pt>
                <c:pt idx="1">
                  <c:v>3</c:v>
                </c:pt>
              </c:numCache>
            </c:numRef>
          </c:val>
          <c:extLst xmlns:c16r2="http://schemas.microsoft.com/office/drawing/2015/06/chart">
            <c:ext xmlns:c16="http://schemas.microsoft.com/office/drawing/2014/chart" uri="{C3380CC4-5D6E-409C-BE32-E72D297353CC}">
              <c16:uniqueId val="{00000001-57D0-4184-BD4D-A5B5EDF959FB}"/>
            </c:ext>
          </c:extLst>
        </c:ser>
        <c:ser>
          <c:idx val="2"/>
          <c:order val="2"/>
          <c:tx>
            <c:strRef>
              <c:f>Sheet1!$D$1</c:f>
              <c:strCache>
                <c:ptCount val="1"/>
                <c:pt idx="0">
                  <c:v>Gang (22)</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Sheet1!$A$2:$A$3</c:f>
              <c:strCache>
                <c:ptCount val="2"/>
                <c:pt idx="0">
                  <c:v>Yes</c:v>
                </c:pt>
                <c:pt idx="1">
                  <c:v>No</c:v>
                </c:pt>
              </c:strCache>
            </c:strRef>
          </c:cat>
          <c:val>
            <c:numRef>
              <c:f>Sheet1!$D$2:$D$3</c:f>
              <c:numCache>
                <c:formatCode>General</c:formatCode>
                <c:ptCount val="2"/>
                <c:pt idx="0">
                  <c:v>96</c:v>
                </c:pt>
                <c:pt idx="1">
                  <c:v>5</c:v>
                </c:pt>
              </c:numCache>
            </c:numRef>
          </c:val>
          <c:extLst xmlns:c16r2="http://schemas.microsoft.com/office/drawing/2015/06/chart">
            <c:ext xmlns:c16="http://schemas.microsoft.com/office/drawing/2014/chart" uri="{C3380CC4-5D6E-409C-BE32-E72D297353CC}">
              <c16:uniqueId val="{00000002-57D0-4184-BD4D-A5B5EDF959FB}"/>
            </c:ext>
          </c:extLst>
        </c:ser>
        <c:ser>
          <c:idx val="3"/>
          <c:order val="3"/>
          <c:tx>
            <c:strRef>
              <c:f>Sheet1!$E$1</c:f>
              <c:strCache>
                <c:ptCount val="1"/>
                <c:pt idx="0">
                  <c:v>A/MI (7)</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Sheet1!$A$2:$A$3</c:f>
              <c:strCache>
                <c:ptCount val="2"/>
                <c:pt idx="0">
                  <c:v>Yes</c:v>
                </c:pt>
                <c:pt idx="1">
                  <c:v>No</c:v>
                </c:pt>
              </c:strCache>
            </c:strRef>
          </c:cat>
          <c:val>
            <c:numRef>
              <c:f>Sheet1!$E$2:$E$3</c:f>
              <c:numCache>
                <c:formatCode>General</c:formatCode>
                <c:ptCount val="2"/>
                <c:pt idx="0">
                  <c:v>86</c:v>
                </c:pt>
                <c:pt idx="1">
                  <c:v>14</c:v>
                </c:pt>
              </c:numCache>
            </c:numRef>
          </c:val>
          <c:extLst xmlns:c16r2="http://schemas.microsoft.com/office/drawing/2015/06/chart">
            <c:ext xmlns:c16="http://schemas.microsoft.com/office/drawing/2014/chart" uri="{C3380CC4-5D6E-409C-BE32-E72D297353CC}">
              <c16:uniqueId val="{00000003-57D0-4184-BD4D-A5B5EDF959FB}"/>
            </c:ext>
          </c:extLst>
        </c:ser>
        <c:ser>
          <c:idx val="4"/>
          <c:order val="4"/>
          <c:tx>
            <c:strRef>
              <c:f>Sheet1!$F$1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Sheet1!$A$2:$A$3</c:f>
              <c:strCache>
                <c:ptCount val="2"/>
                <c:pt idx="0">
                  <c:v>Yes</c:v>
                </c:pt>
                <c:pt idx="1">
                  <c:v>No</c:v>
                </c:pt>
              </c:strCache>
            </c:strRef>
          </c:cat>
          <c:val>
            <c:numRef>
              <c:f>Sheet1!$F$2:$F$3</c:f>
              <c:numCache>
                <c:formatCode>General</c:formatCode>
                <c:ptCount val="2"/>
                <c:pt idx="0">
                  <c:v>100</c:v>
                </c:pt>
                <c:pt idx="1">
                  <c:v>0</c:v>
                </c:pt>
              </c:numCache>
            </c:numRef>
          </c:val>
          <c:extLst xmlns:c16r2="http://schemas.microsoft.com/office/drawing/2015/06/chart">
            <c:ext xmlns:c16="http://schemas.microsoft.com/office/drawing/2014/chart" uri="{C3380CC4-5D6E-409C-BE32-E72D297353CC}">
              <c16:uniqueId val="{00000004-57D0-4184-BD4D-A5B5EDF959FB}"/>
            </c:ext>
          </c:extLst>
        </c:ser>
        <c:dLbls>
          <c:dLblPos val="outEnd"/>
          <c:showLegendKey val="0"/>
          <c:showVal val="1"/>
          <c:showCatName val="0"/>
          <c:showSerName val="0"/>
          <c:showPercent val="0"/>
          <c:showBubbleSize val="0"/>
        </c:dLbls>
        <c:gapWidth val="100"/>
        <c:axId val="-1880442320"/>
        <c:axId val="-1580006080"/>
      </c:barChart>
      <c:catAx>
        <c:axId val="-1880442320"/>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1580006080"/>
        <c:crosses val="autoZero"/>
        <c:auto val="1"/>
        <c:lblAlgn val="ctr"/>
        <c:lblOffset val="100"/>
        <c:noMultiLvlLbl val="0"/>
      </c:catAx>
      <c:valAx>
        <c:axId val="-1580006080"/>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1880442320"/>
        <c:crosses val="autoZero"/>
        <c:crossBetween val="between"/>
      </c:valAx>
      <c:spPr>
        <a:noFill/>
        <a:ln w="25400">
          <a:noFill/>
        </a:ln>
      </c:spPr>
    </c:plotArea>
    <c:legend>
      <c:legendPos val="b"/>
      <c:layout/>
      <c:overlay val="0"/>
      <c:txPr>
        <a:bodyPr rot="0" vert="horz"/>
        <a:lstStyle/>
        <a:p>
          <a:pPr>
            <a:defRPr/>
          </a:pPr>
          <a:endParaRPr lang="en-US"/>
        </a:p>
      </c:txPr>
    </c:legend>
    <c:plotVisOnly val="1"/>
    <c:dispBlanksAs val="gap"/>
    <c:showDLblsOverMax val="0"/>
  </c:chart>
  <c:spPr>
    <a:solidFill>
      <a:schemeClr val="lt1"/>
    </a:solidFill>
    <a:ln w="25400" cap="flat" cmpd="sng" algn="ctr">
      <a:solidFill>
        <a:schemeClr val="accent6"/>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Over All (76)</c:v>
                </c:pt>
              </c:strCache>
            </c:strRef>
          </c:tx>
          <c:spPr>
            <a:solidFill>
              <a:schemeClr val="bg1"/>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Sheet1!$A$2:$A$8</c:f>
              <c:strCache>
                <c:ptCount val="7"/>
                <c:pt idx="0">
                  <c:v>1 to 5</c:v>
                </c:pt>
                <c:pt idx="1">
                  <c:v>6 to 10</c:v>
                </c:pt>
                <c:pt idx="2">
                  <c:v>No Gun</c:v>
                </c:pt>
                <c:pt idx="3">
                  <c:v>11 to 20</c:v>
                </c:pt>
                <c:pt idx="4">
                  <c:v>0</c:v>
                </c:pt>
                <c:pt idx="5">
                  <c:v>21 to 30</c:v>
                </c:pt>
                <c:pt idx="6">
                  <c:v>31 to 58</c:v>
                </c:pt>
              </c:strCache>
            </c:strRef>
          </c:cat>
          <c:val>
            <c:numRef>
              <c:f>Sheet1!$B$2:$B$8</c:f>
              <c:numCache>
                <c:formatCode>General</c:formatCode>
                <c:ptCount val="7"/>
                <c:pt idx="0">
                  <c:v>48</c:v>
                </c:pt>
                <c:pt idx="1">
                  <c:v>16</c:v>
                </c:pt>
                <c:pt idx="2">
                  <c:v>14</c:v>
                </c:pt>
                <c:pt idx="3">
                  <c:v>9</c:v>
                </c:pt>
                <c:pt idx="4">
                  <c:v>5</c:v>
                </c:pt>
                <c:pt idx="5">
                  <c:v>4</c:v>
                </c:pt>
                <c:pt idx="6">
                  <c:v>1</c:v>
                </c:pt>
              </c:numCache>
            </c:numRef>
          </c:val>
          <c:extLst xmlns:c16r2="http://schemas.microsoft.com/office/drawing/2015/06/chart">
            <c:ext xmlns:c16="http://schemas.microsoft.com/office/drawing/2014/chart" uri="{C3380CC4-5D6E-409C-BE32-E72D297353CC}">
              <c16:uniqueId val="{00000000-80BE-4A42-80B6-DAB2B2AEA136}"/>
            </c:ext>
          </c:extLst>
        </c:ser>
        <c:ser>
          <c:idx val="1"/>
          <c:order val="1"/>
          <c:tx>
            <c:strRef>
              <c:f>Sheet1!$C$1</c:f>
              <c:strCache>
                <c:ptCount val="1"/>
                <c:pt idx="0">
                  <c:v>Traditional (41)</c:v>
                </c:pt>
              </c:strCache>
            </c:strRef>
          </c:tx>
          <c:spPr>
            <a:solidFill>
              <a:srgbClr val="00B0F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Sheet1!$A$2:$A$8</c:f>
              <c:strCache>
                <c:ptCount val="7"/>
                <c:pt idx="0">
                  <c:v>1 to 5</c:v>
                </c:pt>
                <c:pt idx="1">
                  <c:v>6 to 10</c:v>
                </c:pt>
                <c:pt idx="2">
                  <c:v>No Gun</c:v>
                </c:pt>
                <c:pt idx="3">
                  <c:v>11 to 20</c:v>
                </c:pt>
                <c:pt idx="4">
                  <c:v>0</c:v>
                </c:pt>
                <c:pt idx="5">
                  <c:v>21 to 30</c:v>
                </c:pt>
                <c:pt idx="6">
                  <c:v>31 to 58</c:v>
                </c:pt>
              </c:strCache>
            </c:strRef>
          </c:cat>
          <c:val>
            <c:numRef>
              <c:f>Sheet1!$C$2:$C$8</c:f>
              <c:numCache>
                <c:formatCode>General</c:formatCode>
                <c:ptCount val="7"/>
                <c:pt idx="0">
                  <c:v>53</c:v>
                </c:pt>
                <c:pt idx="1">
                  <c:v>12</c:v>
                </c:pt>
                <c:pt idx="2">
                  <c:v>17</c:v>
                </c:pt>
                <c:pt idx="3">
                  <c:v>4</c:v>
                </c:pt>
                <c:pt idx="4">
                  <c:v>7</c:v>
                </c:pt>
                <c:pt idx="5">
                  <c:v>5</c:v>
                </c:pt>
                <c:pt idx="6">
                  <c:v>2</c:v>
                </c:pt>
              </c:numCache>
            </c:numRef>
          </c:val>
          <c:extLst xmlns:c16r2="http://schemas.microsoft.com/office/drawing/2015/06/chart">
            <c:ext xmlns:c16="http://schemas.microsoft.com/office/drawing/2014/chart" uri="{C3380CC4-5D6E-409C-BE32-E72D297353CC}">
              <c16:uniqueId val="{00000001-80BE-4A42-80B6-DAB2B2AEA136}"/>
            </c:ext>
          </c:extLst>
        </c:ser>
        <c:ser>
          <c:idx val="2"/>
          <c:order val="2"/>
          <c:tx>
            <c:strRef>
              <c:f>Sheet1!$D$1</c:f>
              <c:strCache>
                <c:ptCount val="1"/>
                <c:pt idx="0">
                  <c:v>Gang (24)</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Sheet1!$A$2:$A$8</c:f>
              <c:strCache>
                <c:ptCount val="7"/>
                <c:pt idx="0">
                  <c:v>1 to 5</c:v>
                </c:pt>
                <c:pt idx="1">
                  <c:v>6 to 10</c:v>
                </c:pt>
                <c:pt idx="2">
                  <c:v>No Gun</c:v>
                </c:pt>
                <c:pt idx="3">
                  <c:v>11 to 20</c:v>
                </c:pt>
                <c:pt idx="4">
                  <c:v>0</c:v>
                </c:pt>
                <c:pt idx="5">
                  <c:v>21 to 30</c:v>
                </c:pt>
                <c:pt idx="6">
                  <c:v>31 to 58</c:v>
                </c:pt>
              </c:strCache>
            </c:strRef>
          </c:cat>
          <c:val>
            <c:numRef>
              <c:f>Sheet1!$D$2:$D$8</c:f>
              <c:numCache>
                <c:formatCode>General</c:formatCode>
                <c:ptCount val="7"/>
                <c:pt idx="0">
                  <c:v>58</c:v>
                </c:pt>
                <c:pt idx="1">
                  <c:v>21</c:v>
                </c:pt>
                <c:pt idx="2">
                  <c:v>0</c:v>
                </c:pt>
                <c:pt idx="3">
                  <c:v>20</c:v>
                </c:pt>
                <c:pt idx="4">
                  <c:v>0</c:v>
                </c:pt>
                <c:pt idx="5">
                  <c:v>0</c:v>
                </c:pt>
                <c:pt idx="6">
                  <c:v>0</c:v>
                </c:pt>
              </c:numCache>
            </c:numRef>
          </c:val>
          <c:extLst xmlns:c16r2="http://schemas.microsoft.com/office/drawing/2015/06/chart">
            <c:ext xmlns:c16="http://schemas.microsoft.com/office/drawing/2014/chart" uri="{C3380CC4-5D6E-409C-BE32-E72D297353CC}">
              <c16:uniqueId val="{00000002-80BE-4A42-80B6-DAB2B2AEA136}"/>
            </c:ext>
          </c:extLst>
        </c:ser>
        <c:ser>
          <c:idx val="3"/>
          <c:order val="3"/>
          <c:tx>
            <c:strRef>
              <c:f>Sheet1!$E$1</c:f>
              <c:strCache>
                <c:ptCount val="1"/>
                <c:pt idx="0">
                  <c:v>A/MI (6)</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Sheet1!$A$2:$A$8</c:f>
              <c:strCache>
                <c:ptCount val="7"/>
                <c:pt idx="0">
                  <c:v>1 to 5</c:v>
                </c:pt>
                <c:pt idx="1">
                  <c:v>6 to 10</c:v>
                </c:pt>
                <c:pt idx="2">
                  <c:v>No Gun</c:v>
                </c:pt>
                <c:pt idx="3">
                  <c:v>11 to 20</c:v>
                </c:pt>
                <c:pt idx="4">
                  <c:v>0</c:v>
                </c:pt>
                <c:pt idx="5">
                  <c:v>21 to 30</c:v>
                </c:pt>
                <c:pt idx="6">
                  <c:v>31 to 58</c:v>
                </c:pt>
              </c:strCache>
            </c:strRef>
          </c:cat>
          <c:val>
            <c:numRef>
              <c:f>Sheet1!$E$2:$E$8</c:f>
              <c:numCache>
                <c:formatCode>General</c:formatCode>
                <c:ptCount val="7"/>
                <c:pt idx="0">
                  <c:v>17</c:v>
                </c:pt>
                <c:pt idx="1">
                  <c:v>50</c:v>
                </c:pt>
                <c:pt idx="2">
                  <c:v>33</c:v>
                </c:pt>
                <c:pt idx="3">
                  <c:v>0</c:v>
                </c:pt>
                <c:pt idx="4">
                  <c:v>0</c:v>
                </c:pt>
                <c:pt idx="5">
                  <c:v>0</c:v>
                </c:pt>
                <c:pt idx="6">
                  <c:v>0</c:v>
                </c:pt>
              </c:numCache>
            </c:numRef>
          </c:val>
          <c:extLst xmlns:c16r2="http://schemas.microsoft.com/office/drawing/2015/06/chart">
            <c:ext xmlns:c16="http://schemas.microsoft.com/office/drawing/2014/chart" uri="{C3380CC4-5D6E-409C-BE32-E72D297353CC}">
              <c16:uniqueId val="{00000003-80BE-4A42-80B6-DAB2B2AEA136}"/>
            </c:ext>
          </c:extLst>
        </c:ser>
        <c:ser>
          <c:idx val="4"/>
          <c:order val="4"/>
          <c:tx>
            <c:strRef>
              <c:f>Sheet1!$F$1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Sheet1!$A$2:$A$8</c:f>
              <c:strCache>
                <c:ptCount val="7"/>
                <c:pt idx="0">
                  <c:v>1 to 5</c:v>
                </c:pt>
                <c:pt idx="1">
                  <c:v>6 to 10</c:v>
                </c:pt>
                <c:pt idx="2">
                  <c:v>No Gun</c:v>
                </c:pt>
                <c:pt idx="3">
                  <c:v>11 to 20</c:v>
                </c:pt>
                <c:pt idx="4">
                  <c:v>0</c:v>
                </c:pt>
                <c:pt idx="5">
                  <c:v>21 to 30</c:v>
                </c:pt>
                <c:pt idx="6">
                  <c:v>31 to 58</c:v>
                </c:pt>
              </c:strCache>
            </c:strRef>
          </c:cat>
          <c:val>
            <c:numRef>
              <c:f>Sheet1!$F$2:$F$8</c:f>
              <c:numCache>
                <c:formatCode>General</c:formatCode>
                <c:ptCount val="7"/>
                <c:pt idx="0">
                  <c:v>0</c:v>
                </c:pt>
                <c:pt idx="1">
                  <c:v>20</c:v>
                </c:pt>
                <c:pt idx="2">
                  <c:v>40</c:v>
                </c:pt>
                <c:pt idx="3">
                  <c:v>0</c:v>
                </c:pt>
                <c:pt idx="4">
                  <c:v>20</c:v>
                </c:pt>
                <c:pt idx="5">
                  <c:v>20</c:v>
                </c:pt>
                <c:pt idx="6">
                  <c:v>0</c:v>
                </c:pt>
              </c:numCache>
            </c:numRef>
          </c:val>
          <c:extLst xmlns:c16r2="http://schemas.microsoft.com/office/drawing/2015/06/chart">
            <c:ext xmlns:c16="http://schemas.microsoft.com/office/drawing/2014/chart" uri="{C3380CC4-5D6E-409C-BE32-E72D297353CC}">
              <c16:uniqueId val="{00000004-80BE-4A42-80B6-DAB2B2AEA136}"/>
            </c:ext>
          </c:extLst>
        </c:ser>
        <c:dLbls>
          <c:dLblPos val="outEnd"/>
          <c:showLegendKey val="0"/>
          <c:showVal val="1"/>
          <c:showCatName val="0"/>
          <c:showSerName val="0"/>
          <c:showPercent val="0"/>
          <c:showBubbleSize val="0"/>
        </c:dLbls>
        <c:gapWidth val="75"/>
        <c:overlap val="-25"/>
        <c:axId val="-1577591440"/>
        <c:axId val="-1577589264"/>
      </c:barChart>
      <c:catAx>
        <c:axId val="-1577591440"/>
        <c:scaling>
          <c:orientation val="minMax"/>
        </c:scaling>
        <c:delete val="0"/>
        <c:axPos val="b"/>
        <c:numFmt formatCode="General" sourceLinked="0"/>
        <c:majorTickMark val="none"/>
        <c:minorTickMark val="none"/>
        <c:tickLblPos val="nextTo"/>
        <c:crossAx val="-1577589264"/>
        <c:crosses val="autoZero"/>
        <c:auto val="1"/>
        <c:lblAlgn val="ctr"/>
        <c:lblOffset val="100"/>
        <c:noMultiLvlLbl val="0"/>
      </c:catAx>
      <c:valAx>
        <c:axId val="-1577589264"/>
        <c:scaling>
          <c:orientation val="minMax"/>
        </c:scaling>
        <c:delete val="0"/>
        <c:axPos val="l"/>
        <c:majorGridlines/>
        <c:numFmt formatCode="General" sourceLinked="1"/>
        <c:majorTickMark val="none"/>
        <c:minorTickMark val="none"/>
        <c:tickLblPos val="nextTo"/>
        <c:crossAx val="-1577591440"/>
        <c:crosses val="autoZero"/>
        <c:crossBetween val="between"/>
      </c:valAx>
    </c:plotArea>
    <c:legend>
      <c:legendPos val="b"/>
      <c:layout/>
      <c:overlay val="0"/>
    </c:legend>
    <c:plotVisOnly val="1"/>
    <c:dispBlanksAs val="gap"/>
    <c:showDLblsOverMax val="0"/>
  </c:chart>
  <c:spPr>
    <a:solidFill>
      <a:schemeClr val="lt1"/>
    </a:solidFill>
    <a:ln w="25400" cap="flat" cmpd="sng" algn="ctr">
      <a:solidFill>
        <a:schemeClr val="accent6"/>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bar"/>
        <c:grouping val="clustered"/>
        <c:varyColors val="0"/>
        <c:ser>
          <c:idx val="0"/>
          <c:order val="0"/>
          <c:tx>
            <c:strRef>
              <c:f>Sheet1!$B$1</c:f>
              <c:strCache>
                <c:ptCount val="1"/>
                <c:pt idx="0">
                  <c:v>Over All</c:v>
                </c:pt>
              </c:strCache>
            </c:strRef>
          </c:tx>
          <c:spPr>
            <a:solidFill>
              <a:schemeClr val="bg1"/>
            </a:solidFill>
          </c:spPr>
          <c:invertIfNegative val="0"/>
          <c:dPt>
            <c:idx val="0"/>
            <c:invertIfNegative val="0"/>
            <c:bubble3D val="0"/>
            <c:extLst xmlns:c16r2="http://schemas.microsoft.com/office/drawing/2015/06/chart">
              <c:ext xmlns:c16="http://schemas.microsoft.com/office/drawing/2014/chart" uri="{C3380CC4-5D6E-409C-BE32-E72D297353CC}">
                <c16:uniqueId val="{00000000-2991-4465-8188-A57E01C2AC32}"/>
              </c:ext>
            </c:extLst>
          </c:dPt>
          <c:dPt>
            <c:idx val="1"/>
            <c:invertIfNegative val="0"/>
            <c:bubble3D val="0"/>
            <c:extLst xmlns:c16r2="http://schemas.microsoft.com/office/drawing/2015/06/chart">
              <c:ext xmlns:c16="http://schemas.microsoft.com/office/drawing/2014/chart" uri="{C3380CC4-5D6E-409C-BE32-E72D297353CC}">
                <c16:uniqueId val="{00000001-2991-4465-8188-A57E01C2AC32}"/>
              </c:ext>
            </c:extLst>
          </c:dPt>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Sheet1!$A$2:$A$3</c:f>
              <c:strCache>
                <c:ptCount val="2"/>
                <c:pt idx="0">
                  <c:v>Obtainable (36/26)</c:v>
                </c:pt>
                <c:pt idx="1">
                  <c:v>Comfortable with (34/19)</c:v>
                </c:pt>
              </c:strCache>
            </c:strRef>
          </c:cat>
          <c:val>
            <c:numRef>
              <c:f>Sheet1!$B$2:$B$3</c:f>
              <c:numCache>
                <c:formatCode>General</c:formatCode>
                <c:ptCount val="2"/>
                <c:pt idx="0">
                  <c:v>72</c:v>
                </c:pt>
                <c:pt idx="1">
                  <c:v>56</c:v>
                </c:pt>
              </c:numCache>
            </c:numRef>
          </c:val>
          <c:extLst xmlns:c16r2="http://schemas.microsoft.com/office/drawing/2015/06/chart">
            <c:ext xmlns:c16="http://schemas.microsoft.com/office/drawing/2014/chart" uri="{C3380CC4-5D6E-409C-BE32-E72D297353CC}">
              <c16:uniqueId val="{00000002-2991-4465-8188-A57E01C2AC32}"/>
            </c:ext>
          </c:extLst>
        </c:ser>
        <c:ser>
          <c:idx val="1"/>
          <c:order val="1"/>
          <c:tx>
            <c:strRef>
              <c:f>Sheet1!$C$1</c:f>
              <c:strCache>
                <c:ptCount val="1"/>
                <c:pt idx="0">
                  <c:v>Traditional</c:v>
                </c:pt>
              </c:strCache>
            </c:strRef>
          </c:tx>
          <c:spPr>
            <a:solidFill>
              <a:srgbClr val="00B0F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Sheet1!$A$2:$A$3</c:f>
              <c:strCache>
                <c:ptCount val="2"/>
                <c:pt idx="0">
                  <c:v>Obtainable (36/26)</c:v>
                </c:pt>
                <c:pt idx="1">
                  <c:v>Comfortable with (34/19)</c:v>
                </c:pt>
              </c:strCache>
            </c:strRef>
          </c:cat>
          <c:val>
            <c:numRef>
              <c:f>Sheet1!$C$2:$C$3</c:f>
              <c:numCache>
                <c:formatCode>General</c:formatCode>
                <c:ptCount val="2"/>
                <c:pt idx="0">
                  <c:v>41</c:v>
                </c:pt>
                <c:pt idx="1">
                  <c:v>35</c:v>
                </c:pt>
              </c:numCache>
            </c:numRef>
          </c:val>
          <c:extLst xmlns:c16r2="http://schemas.microsoft.com/office/drawing/2015/06/chart">
            <c:ext xmlns:c16="http://schemas.microsoft.com/office/drawing/2014/chart" uri="{C3380CC4-5D6E-409C-BE32-E72D297353CC}">
              <c16:uniqueId val="{00000003-2991-4465-8188-A57E01C2AC32}"/>
            </c:ext>
          </c:extLst>
        </c:ser>
        <c:ser>
          <c:idx val="2"/>
          <c:order val="2"/>
          <c:tx>
            <c:strRef>
              <c:f>Sheet1!$D$1</c:f>
              <c:strCache>
                <c:ptCount val="1"/>
                <c:pt idx="0">
                  <c:v>Gang</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Sheet1!$A$2:$A$3</c:f>
              <c:strCache>
                <c:ptCount val="2"/>
                <c:pt idx="0">
                  <c:v>Obtainable (36/26)</c:v>
                </c:pt>
                <c:pt idx="1">
                  <c:v>Comfortable with (34/19)</c:v>
                </c:pt>
              </c:strCache>
            </c:strRef>
          </c:cat>
          <c:val>
            <c:numRef>
              <c:f>Sheet1!$D$2:$D$3</c:f>
              <c:numCache>
                <c:formatCode>General</c:formatCode>
                <c:ptCount val="2"/>
                <c:pt idx="0">
                  <c:v>25</c:v>
                </c:pt>
                <c:pt idx="1">
                  <c:v>12</c:v>
                </c:pt>
              </c:numCache>
            </c:numRef>
          </c:val>
          <c:extLst xmlns:c16r2="http://schemas.microsoft.com/office/drawing/2015/06/chart">
            <c:ext xmlns:c16="http://schemas.microsoft.com/office/drawing/2014/chart" uri="{C3380CC4-5D6E-409C-BE32-E72D297353CC}">
              <c16:uniqueId val="{00000004-2991-4465-8188-A57E01C2AC32}"/>
            </c:ext>
          </c:extLst>
        </c:ser>
        <c:ser>
          <c:idx val="3"/>
          <c:order val="3"/>
          <c:tx>
            <c:strRef>
              <c:f>Sheet1!$E$1</c:f>
              <c:strCache>
                <c:ptCount val="1"/>
                <c:pt idx="0">
                  <c:v>A/MI</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Sheet1!$A$2:$A$3</c:f>
              <c:strCache>
                <c:ptCount val="2"/>
                <c:pt idx="0">
                  <c:v>Obtainable (36/26)</c:v>
                </c:pt>
                <c:pt idx="1">
                  <c:v>Comfortable with (34/19)</c:v>
                </c:pt>
              </c:strCache>
            </c:strRef>
          </c:cat>
          <c:val>
            <c:numRef>
              <c:f>Sheet1!$E$2:$E$3</c:f>
              <c:numCache>
                <c:formatCode>General</c:formatCode>
                <c:ptCount val="2"/>
                <c:pt idx="0">
                  <c:v>3</c:v>
                </c:pt>
                <c:pt idx="1">
                  <c:v>6</c:v>
                </c:pt>
              </c:numCache>
            </c:numRef>
          </c:val>
          <c:extLst xmlns:c16r2="http://schemas.microsoft.com/office/drawing/2015/06/chart">
            <c:ext xmlns:c16="http://schemas.microsoft.com/office/drawing/2014/chart" uri="{C3380CC4-5D6E-409C-BE32-E72D297353CC}">
              <c16:uniqueId val="{00000005-2991-4465-8188-A57E01C2AC32}"/>
            </c:ext>
          </c:extLst>
        </c:ser>
        <c:ser>
          <c:idx val="4"/>
          <c:order val="4"/>
          <c:tx>
            <c:strRef>
              <c:f>Sheet1!$F$1</c:f>
              <c:strCache>
                <c:ptCount val="1"/>
                <c:pt idx="0">
                  <c:v>NA/MI</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Sheet1!$A$2:$A$3</c:f>
              <c:strCache>
                <c:ptCount val="2"/>
                <c:pt idx="0">
                  <c:v>Obtainable (36/26)</c:v>
                </c:pt>
                <c:pt idx="1">
                  <c:v>Comfortable with (34/19)</c:v>
                </c:pt>
              </c:strCache>
            </c:strRef>
          </c:cat>
          <c:val>
            <c:numRef>
              <c:f>Sheet1!$F$2:$F$3</c:f>
              <c:numCache>
                <c:formatCode>General</c:formatCode>
                <c:ptCount val="2"/>
                <c:pt idx="0">
                  <c:v>3</c:v>
                </c:pt>
                <c:pt idx="1">
                  <c:v>3</c:v>
                </c:pt>
              </c:numCache>
            </c:numRef>
          </c:val>
          <c:extLst xmlns:c16r2="http://schemas.microsoft.com/office/drawing/2015/06/chart">
            <c:ext xmlns:c16="http://schemas.microsoft.com/office/drawing/2014/chart" uri="{C3380CC4-5D6E-409C-BE32-E72D297353CC}">
              <c16:uniqueId val="{00000006-2991-4465-8188-A57E01C2AC32}"/>
            </c:ext>
          </c:extLst>
        </c:ser>
        <c:dLbls>
          <c:dLblPos val="outEnd"/>
          <c:showLegendKey val="0"/>
          <c:showVal val="1"/>
          <c:showCatName val="0"/>
          <c:showSerName val="0"/>
          <c:showPercent val="0"/>
          <c:showBubbleSize val="0"/>
        </c:dLbls>
        <c:gapWidth val="100"/>
        <c:axId val="-1577579472"/>
        <c:axId val="-1577594704"/>
      </c:barChart>
      <c:catAx>
        <c:axId val="-1577579472"/>
        <c:scaling>
          <c:orientation val="minMax"/>
        </c:scaling>
        <c:delete val="0"/>
        <c:axPos val="l"/>
        <c:numFmt formatCode="General" sourceLinked="1"/>
        <c:majorTickMark val="none"/>
        <c:minorTickMark val="none"/>
        <c:tickLblPos val="nextTo"/>
        <c:txPr>
          <a:bodyPr rot="-60000000" vert="horz"/>
          <a:lstStyle/>
          <a:p>
            <a:pPr>
              <a:defRPr/>
            </a:pPr>
            <a:endParaRPr lang="en-US"/>
          </a:p>
        </c:txPr>
        <c:crossAx val="-1577594704"/>
        <c:crosses val="autoZero"/>
        <c:auto val="1"/>
        <c:lblAlgn val="ctr"/>
        <c:lblOffset val="100"/>
        <c:noMultiLvlLbl val="0"/>
      </c:catAx>
      <c:valAx>
        <c:axId val="-1577594704"/>
        <c:scaling>
          <c:orientation val="minMax"/>
        </c:scaling>
        <c:delete val="0"/>
        <c:axPos val="b"/>
        <c:majorGridlines/>
        <c:numFmt formatCode="General" sourceLinked="1"/>
        <c:majorTickMark val="none"/>
        <c:minorTickMark val="none"/>
        <c:tickLblPos val="nextTo"/>
        <c:txPr>
          <a:bodyPr rot="-60000000" vert="horz"/>
          <a:lstStyle/>
          <a:p>
            <a:pPr>
              <a:defRPr/>
            </a:pPr>
            <a:endParaRPr lang="en-US"/>
          </a:p>
        </c:txPr>
        <c:crossAx val="-1577579472"/>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lt1"/>
    </a:solidFill>
    <a:ln w="25400" cap="flat" cmpd="sng" algn="ctr">
      <a:solidFill>
        <a:schemeClr val="accent6"/>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Over All (67)</c:v>
                </c:pt>
              </c:strCache>
            </c:strRef>
          </c:tx>
          <c:spPr>
            <a:solidFill>
              <a:schemeClr val="bg1"/>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Sheet1!$A$2:$A$7</c:f>
              <c:strCache>
                <c:ptCount val="6"/>
                <c:pt idx="0">
                  <c:v>Stolen from Parent</c:v>
                </c:pt>
                <c:pt idx="1">
                  <c:v>Gift From Friend/Parent</c:v>
                </c:pt>
                <c:pt idx="2">
                  <c:v>Stolen from Relative/Stranger</c:v>
                </c:pt>
                <c:pt idx="3">
                  <c:v>Purchased Legally/From Friend</c:v>
                </c:pt>
                <c:pt idx="4">
                  <c:v>Purchased Illegally</c:v>
                </c:pt>
                <c:pt idx="5">
                  <c:v>Various Locations/Multiple Weapons</c:v>
                </c:pt>
              </c:strCache>
            </c:strRef>
          </c:cat>
          <c:val>
            <c:numRef>
              <c:f>Sheet1!$B$2:$B$7</c:f>
              <c:numCache>
                <c:formatCode>General</c:formatCode>
                <c:ptCount val="6"/>
                <c:pt idx="0">
                  <c:v>27</c:v>
                </c:pt>
                <c:pt idx="1">
                  <c:v>21</c:v>
                </c:pt>
                <c:pt idx="2">
                  <c:v>8</c:v>
                </c:pt>
                <c:pt idx="3">
                  <c:v>5</c:v>
                </c:pt>
                <c:pt idx="4">
                  <c:v>4</c:v>
                </c:pt>
                <c:pt idx="5">
                  <c:v>1</c:v>
                </c:pt>
              </c:numCache>
            </c:numRef>
          </c:val>
          <c:extLst xmlns:c16r2="http://schemas.microsoft.com/office/drawing/2015/06/chart">
            <c:ext xmlns:c16="http://schemas.microsoft.com/office/drawing/2014/chart" uri="{C3380CC4-5D6E-409C-BE32-E72D297353CC}">
              <c16:uniqueId val="{00000000-2291-47CE-A51B-7B0CA5A8DD8C}"/>
            </c:ext>
          </c:extLst>
        </c:ser>
        <c:ser>
          <c:idx val="1"/>
          <c:order val="1"/>
          <c:tx>
            <c:strRef>
              <c:f>Sheet1!$C$1</c:f>
              <c:strCache>
                <c:ptCount val="1"/>
                <c:pt idx="0">
                  <c:v>Traditional (38)</c:v>
                </c:pt>
              </c:strCache>
            </c:strRef>
          </c:tx>
          <c:spPr>
            <a:solidFill>
              <a:srgbClr val="00B0F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Sheet1!$A$2:$A$7</c:f>
              <c:strCache>
                <c:ptCount val="6"/>
                <c:pt idx="0">
                  <c:v>Stolen from Parent</c:v>
                </c:pt>
                <c:pt idx="1">
                  <c:v>Gift From Friend/Parent</c:v>
                </c:pt>
                <c:pt idx="2">
                  <c:v>Stolen from Relative/Stranger</c:v>
                </c:pt>
                <c:pt idx="3">
                  <c:v>Purchased Legally/From Friend</c:v>
                </c:pt>
                <c:pt idx="4">
                  <c:v>Purchased Illegally</c:v>
                </c:pt>
                <c:pt idx="5">
                  <c:v>Various Locations/Multiple Weapons</c:v>
                </c:pt>
              </c:strCache>
            </c:strRef>
          </c:cat>
          <c:val>
            <c:numRef>
              <c:f>Sheet1!$C$2:$C$7</c:f>
              <c:numCache>
                <c:formatCode>General</c:formatCode>
                <c:ptCount val="6"/>
                <c:pt idx="0">
                  <c:v>47</c:v>
                </c:pt>
                <c:pt idx="1">
                  <c:v>16</c:v>
                </c:pt>
                <c:pt idx="2">
                  <c:v>8</c:v>
                </c:pt>
                <c:pt idx="3">
                  <c:v>9</c:v>
                </c:pt>
                <c:pt idx="4">
                  <c:v>3</c:v>
                </c:pt>
                <c:pt idx="5">
                  <c:v>3</c:v>
                </c:pt>
              </c:numCache>
            </c:numRef>
          </c:val>
          <c:extLst xmlns:c16r2="http://schemas.microsoft.com/office/drawing/2015/06/chart">
            <c:ext xmlns:c16="http://schemas.microsoft.com/office/drawing/2014/chart" uri="{C3380CC4-5D6E-409C-BE32-E72D297353CC}">
              <c16:uniqueId val="{00000001-2291-47CE-A51B-7B0CA5A8DD8C}"/>
            </c:ext>
          </c:extLst>
        </c:ser>
        <c:ser>
          <c:idx val="2"/>
          <c:order val="2"/>
          <c:tx>
            <c:strRef>
              <c:f>Sheet1!$D$1</c:f>
              <c:strCache>
                <c:ptCount val="1"/>
                <c:pt idx="0">
                  <c:v>Gang (17)</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Sheet1!$A$2:$A$7</c:f>
              <c:strCache>
                <c:ptCount val="6"/>
                <c:pt idx="0">
                  <c:v>Stolen from Parent</c:v>
                </c:pt>
                <c:pt idx="1">
                  <c:v>Gift From Friend/Parent</c:v>
                </c:pt>
                <c:pt idx="2">
                  <c:v>Stolen from Relative/Stranger</c:v>
                </c:pt>
                <c:pt idx="3">
                  <c:v>Purchased Legally/From Friend</c:v>
                </c:pt>
                <c:pt idx="4">
                  <c:v>Purchased Illegally</c:v>
                </c:pt>
                <c:pt idx="5">
                  <c:v>Various Locations/Multiple Weapons</c:v>
                </c:pt>
              </c:strCache>
            </c:strRef>
          </c:cat>
          <c:val>
            <c:numRef>
              <c:f>Sheet1!$D$2:$D$7</c:f>
              <c:numCache>
                <c:formatCode>General</c:formatCode>
                <c:ptCount val="6"/>
                <c:pt idx="0">
                  <c:v>12</c:v>
                </c:pt>
                <c:pt idx="1">
                  <c:v>41</c:v>
                </c:pt>
                <c:pt idx="2">
                  <c:v>0</c:v>
                </c:pt>
                <c:pt idx="3">
                  <c:v>0</c:v>
                </c:pt>
                <c:pt idx="4">
                  <c:v>6</c:v>
                </c:pt>
                <c:pt idx="5">
                  <c:v>0</c:v>
                </c:pt>
              </c:numCache>
            </c:numRef>
          </c:val>
          <c:extLst xmlns:c16r2="http://schemas.microsoft.com/office/drawing/2015/06/chart">
            <c:ext xmlns:c16="http://schemas.microsoft.com/office/drawing/2014/chart" uri="{C3380CC4-5D6E-409C-BE32-E72D297353CC}">
              <c16:uniqueId val="{00000002-2291-47CE-A51B-7B0CA5A8DD8C}"/>
            </c:ext>
          </c:extLst>
        </c:ser>
        <c:ser>
          <c:idx val="3"/>
          <c:order val="3"/>
          <c:tx>
            <c:strRef>
              <c:f>Sheet1!$E$1</c:f>
              <c:strCache>
                <c:ptCount val="1"/>
                <c:pt idx="0">
                  <c:v>A/MI (7)</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Sheet1!$A$2:$A$7</c:f>
              <c:strCache>
                <c:ptCount val="6"/>
                <c:pt idx="0">
                  <c:v>Stolen from Parent</c:v>
                </c:pt>
                <c:pt idx="1">
                  <c:v>Gift From Friend/Parent</c:v>
                </c:pt>
                <c:pt idx="2">
                  <c:v>Stolen from Relative/Stranger</c:v>
                </c:pt>
                <c:pt idx="3">
                  <c:v>Purchased Legally/From Friend</c:v>
                </c:pt>
                <c:pt idx="4">
                  <c:v>Purchased Illegally</c:v>
                </c:pt>
                <c:pt idx="5">
                  <c:v>Various Locations/Multiple Weapons</c:v>
                </c:pt>
              </c:strCache>
            </c:strRef>
          </c:cat>
          <c:val>
            <c:numRef>
              <c:f>Sheet1!$E$2:$E$7</c:f>
              <c:numCache>
                <c:formatCode>General</c:formatCode>
                <c:ptCount val="6"/>
                <c:pt idx="0">
                  <c:v>14</c:v>
                </c:pt>
                <c:pt idx="1">
                  <c:v>28</c:v>
                </c:pt>
                <c:pt idx="2">
                  <c:v>3</c:v>
                </c:pt>
                <c:pt idx="3">
                  <c:v>6</c:v>
                </c:pt>
                <c:pt idx="4">
                  <c:v>14</c:v>
                </c:pt>
                <c:pt idx="5">
                  <c:v>0</c:v>
                </c:pt>
              </c:numCache>
            </c:numRef>
          </c:val>
          <c:extLst xmlns:c16r2="http://schemas.microsoft.com/office/drawing/2015/06/chart">
            <c:ext xmlns:c16="http://schemas.microsoft.com/office/drawing/2014/chart" uri="{C3380CC4-5D6E-409C-BE32-E72D297353CC}">
              <c16:uniqueId val="{00000003-2291-47CE-A51B-7B0CA5A8DD8C}"/>
            </c:ext>
          </c:extLst>
        </c:ser>
        <c:ser>
          <c:idx val="4"/>
          <c:order val="4"/>
          <c:tx>
            <c:strRef>
              <c:f>Sheet1!$F$1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Sheet1!$A$2:$A$7</c:f>
              <c:strCache>
                <c:ptCount val="6"/>
                <c:pt idx="0">
                  <c:v>Stolen from Parent</c:v>
                </c:pt>
                <c:pt idx="1">
                  <c:v>Gift From Friend/Parent</c:v>
                </c:pt>
                <c:pt idx="2">
                  <c:v>Stolen from Relative/Stranger</c:v>
                </c:pt>
                <c:pt idx="3">
                  <c:v>Purchased Legally/From Friend</c:v>
                </c:pt>
                <c:pt idx="4">
                  <c:v>Purchased Illegally</c:v>
                </c:pt>
                <c:pt idx="5">
                  <c:v>Various Locations/Multiple Weapons</c:v>
                </c:pt>
              </c:strCache>
            </c:strRef>
          </c:cat>
          <c:val>
            <c:numRef>
              <c:f>Sheet1!$F$2:$F$7</c:f>
              <c:numCache>
                <c:formatCode>General</c:formatCode>
                <c:ptCount val="6"/>
                <c:pt idx="0">
                  <c:v>0</c:v>
                </c:pt>
                <c:pt idx="1">
                  <c:v>20</c:v>
                </c:pt>
                <c:pt idx="2">
                  <c:v>3</c:v>
                </c:pt>
                <c:pt idx="3">
                  <c:v>0</c:v>
                </c:pt>
                <c:pt idx="4">
                  <c:v>0</c:v>
                </c:pt>
                <c:pt idx="5">
                  <c:v>0</c:v>
                </c:pt>
              </c:numCache>
            </c:numRef>
          </c:val>
          <c:extLst xmlns:c16r2="http://schemas.microsoft.com/office/drawing/2015/06/chart">
            <c:ext xmlns:c16="http://schemas.microsoft.com/office/drawing/2014/chart" uri="{C3380CC4-5D6E-409C-BE32-E72D297353CC}">
              <c16:uniqueId val="{00000004-2291-47CE-A51B-7B0CA5A8DD8C}"/>
            </c:ext>
          </c:extLst>
        </c:ser>
        <c:dLbls>
          <c:dLblPos val="outEnd"/>
          <c:showLegendKey val="0"/>
          <c:showVal val="1"/>
          <c:showCatName val="0"/>
          <c:showSerName val="0"/>
          <c:showPercent val="0"/>
          <c:showBubbleSize val="0"/>
        </c:dLbls>
        <c:gapWidth val="150"/>
        <c:axId val="-1580000640"/>
        <c:axId val="-1580013152"/>
      </c:barChart>
      <c:catAx>
        <c:axId val="-1580000640"/>
        <c:scaling>
          <c:orientation val="minMax"/>
        </c:scaling>
        <c:delete val="0"/>
        <c:axPos val="b"/>
        <c:numFmt formatCode="General" sourceLinked="1"/>
        <c:majorTickMark val="none"/>
        <c:minorTickMark val="none"/>
        <c:tickLblPos val="nextTo"/>
        <c:crossAx val="-1580013152"/>
        <c:crosses val="autoZero"/>
        <c:auto val="1"/>
        <c:lblAlgn val="ctr"/>
        <c:lblOffset val="100"/>
        <c:noMultiLvlLbl val="0"/>
      </c:catAx>
      <c:valAx>
        <c:axId val="-1580013152"/>
        <c:scaling>
          <c:orientation val="minMax"/>
        </c:scaling>
        <c:delete val="0"/>
        <c:axPos val="l"/>
        <c:majorGridlines/>
        <c:numFmt formatCode="General" sourceLinked="1"/>
        <c:majorTickMark val="none"/>
        <c:minorTickMark val="none"/>
        <c:tickLblPos val="nextTo"/>
        <c:crossAx val="-1580000640"/>
        <c:crosses val="autoZero"/>
        <c:crossBetween val="between"/>
      </c:valAx>
    </c:plotArea>
    <c:legend>
      <c:legendPos val="r"/>
      <c:layout/>
      <c:overlay val="0"/>
    </c:legend>
    <c:plotVisOnly val="1"/>
    <c:dispBlanksAs val="gap"/>
    <c:showDLblsOverMax val="0"/>
  </c:chart>
  <c:spPr>
    <a:solidFill>
      <a:schemeClr val="lt1"/>
    </a:solidFill>
    <a:ln w="25400" cap="flat" cmpd="sng" algn="ctr">
      <a:solidFill>
        <a:schemeClr val="accent6"/>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Over All (78)</c:v>
                </c:pt>
              </c:strCache>
            </c:strRef>
          </c:tx>
          <c:spPr>
            <a:solidFill>
              <a:schemeClr val="bg1"/>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Sheet1!$A$2:$A$6</c:f>
              <c:numCache>
                <c:formatCode>General</c:formatCode>
                <c:ptCount val="5"/>
                <c:pt idx="0">
                  <c:v>1</c:v>
                </c:pt>
                <c:pt idx="1">
                  <c:v>2</c:v>
                </c:pt>
                <c:pt idx="2">
                  <c:v>3</c:v>
                </c:pt>
                <c:pt idx="3">
                  <c:v>5</c:v>
                </c:pt>
                <c:pt idx="4">
                  <c:v>6</c:v>
                </c:pt>
              </c:numCache>
            </c:numRef>
          </c:cat>
          <c:val>
            <c:numRef>
              <c:f>Sheet1!$B$2:$B$6</c:f>
              <c:numCache>
                <c:formatCode>General</c:formatCode>
                <c:ptCount val="5"/>
                <c:pt idx="0">
                  <c:v>85</c:v>
                </c:pt>
                <c:pt idx="1">
                  <c:v>9</c:v>
                </c:pt>
                <c:pt idx="2">
                  <c:v>3</c:v>
                </c:pt>
                <c:pt idx="3">
                  <c:v>3</c:v>
                </c:pt>
                <c:pt idx="4">
                  <c:v>1</c:v>
                </c:pt>
              </c:numCache>
            </c:numRef>
          </c:val>
          <c:extLst xmlns:c16r2="http://schemas.microsoft.com/office/drawing/2015/06/chart">
            <c:ext xmlns:c16="http://schemas.microsoft.com/office/drawing/2014/chart" uri="{C3380CC4-5D6E-409C-BE32-E72D297353CC}">
              <c16:uniqueId val="{00000000-CA70-4218-B5C7-7034E06BE10F}"/>
            </c:ext>
          </c:extLst>
        </c:ser>
        <c:ser>
          <c:idx val="1"/>
          <c:order val="1"/>
          <c:tx>
            <c:strRef>
              <c:f>Sheet1!$C$1</c:f>
              <c:strCache>
                <c:ptCount val="1"/>
                <c:pt idx="0">
                  <c:v>Traditional (42)</c:v>
                </c:pt>
              </c:strCache>
            </c:strRef>
          </c:tx>
          <c:spPr>
            <a:solidFill>
              <a:srgbClr val="00B0F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Sheet1!$A$2:$A$6</c:f>
              <c:numCache>
                <c:formatCode>General</c:formatCode>
                <c:ptCount val="5"/>
                <c:pt idx="0">
                  <c:v>1</c:v>
                </c:pt>
                <c:pt idx="1">
                  <c:v>2</c:v>
                </c:pt>
                <c:pt idx="2">
                  <c:v>3</c:v>
                </c:pt>
                <c:pt idx="3">
                  <c:v>5</c:v>
                </c:pt>
                <c:pt idx="4">
                  <c:v>6</c:v>
                </c:pt>
              </c:numCache>
            </c:numRef>
          </c:cat>
          <c:val>
            <c:numRef>
              <c:f>Sheet1!$C$2:$C$6</c:f>
              <c:numCache>
                <c:formatCode>General</c:formatCode>
                <c:ptCount val="5"/>
                <c:pt idx="0">
                  <c:v>88</c:v>
                </c:pt>
                <c:pt idx="1">
                  <c:v>5</c:v>
                </c:pt>
                <c:pt idx="2">
                  <c:v>2</c:v>
                </c:pt>
                <c:pt idx="3">
                  <c:v>5</c:v>
                </c:pt>
                <c:pt idx="4">
                  <c:v>0</c:v>
                </c:pt>
              </c:numCache>
            </c:numRef>
          </c:val>
          <c:extLst xmlns:c16r2="http://schemas.microsoft.com/office/drawing/2015/06/chart">
            <c:ext xmlns:c16="http://schemas.microsoft.com/office/drawing/2014/chart" uri="{C3380CC4-5D6E-409C-BE32-E72D297353CC}">
              <c16:uniqueId val="{00000001-CA70-4218-B5C7-7034E06BE10F}"/>
            </c:ext>
          </c:extLst>
        </c:ser>
        <c:ser>
          <c:idx val="2"/>
          <c:order val="2"/>
          <c:tx>
            <c:strRef>
              <c:f>Sheet1!$D$1</c:f>
              <c:strCache>
                <c:ptCount val="1"/>
                <c:pt idx="0">
                  <c:v>Gang (24)</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Sheet1!$A$2:$A$6</c:f>
              <c:numCache>
                <c:formatCode>General</c:formatCode>
                <c:ptCount val="5"/>
                <c:pt idx="0">
                  <c:v>1</c:v>
                </c:pt>
                <c:pt idx="1">
                  <c:v>2</c:v>
                </c:pt>
                <c:pt idx="2">
                  <c:v>3</c:v>
                </c:pt>
                <c:pt idx="3">
                  <c:v>5</c:v>
                </c:pt>
                <c:pt idx="4">
                  <c:v>6</c:v>
                </c:pt>
              </c:numCache>
            </c:numRef>
          </c:cat>
          <c:val>
            <c:numRef>
              <c:f>Sheet1!$D$2:$D$6</c:f>
              <c:numCache>
                <c:formatCode>General</c:formatCode>
                <c:ptCount val="5"/>
                <c:pt idx="0">
                  <c:v>88</c:v>
                </c:pt>
                <c:pt idx="1">
                  <c:v>8</c:v>
                </c:pt>
                <c:pt idx="2">
                  <c:v>4</c:v>
                </c:pt>
                <c:pt idx="3">
                  <c:v>0</c:v>
                </c:pt>
                <c:pt idx="4">
                  <c:v>0</c:v>
                </c:pt>
              </c:numCache>
            </c:numRef>
          </c:val>
          <c:extLst xmlns:c16r2="http://schemas.microsoft.com/office/drawing/2015/06/chart">
            <c:ext xmlns:c16="http://schemas.microsoft.com/office/drawing/2014/chart" uri="{C3380CC4-5D6E-409C-BE32-E72D297353CC}">
              <c16:uniqueId val="{00000002-CA70-4218-B5C7-7034E06BE10F}"/>
            </c:ext>
          </c:extLst>
        </c:ser>
        <c:ser>
          <c:idx val="3"/>
          <c:order val="3"/>
          <c:tx>
            <c:strRef>
              <c:f>Sheet1!$E$1</c:f>
              <c:strCache>
                <c:ptCount val="1"/>
                <c:pt idx="0">
                  <c:v>A/MI (7)</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Sheet1!$A$2:$A$6</c:f>
              <c:numCache>
                <c:formatCode>General</c:formatCode>
                <c:ptCount val="5"/>
                <c:pt idx="0">
                  <c:v>1</c:v>
                </c:pt>
                <c:pt idx="1">
                  <c:v>2</c:v>
                </c:pt>
                <c:pt idx="2">
                  <c:v>3</c:v>
                </c:pt>
                <c:pt idx="3">
                  <c:v>5</c:v>
                </c:pt>
                <c:pt idx="4">
                  <c:v>6</c:v>
                </c:pt>
              </c:numCache>
            </c:numRef>
          </c:cat>
          <c:val>
            <c:numRef>
              <c:f>Sheet1!$E$2:$E$6</c:f>
              <c:numCache>
                <c:formatCode>General</c:formatCode>
                <c:ptCount val="5"/>
                <c:pt idx="0">
                  <c:v>57</c:v>
                </c:pt>
                <c:pt idx="1">
                  <c:v>29</c:v>
                </c:pt>
                <c:pt idx="2">
                  <c:v>0</c:v>
                </c:pt>
                <c:pt idx="3">
                  <c:v>0</c:v>
                </c:pt>
                <c:pt idx="4">
                  <c:v>14</c:v>
                </c:pt>
              </c:numCache>
            </c:numRef>
          </c:val>
          <c:extLst xmlns:c16r2="http://schemas.microsoft.com/office/drawing/2015/06/chart">
            <c:ext xmlns:c16="http://schemas.microsoft.com/office/drawing/2014/chart" uri="{C3380CC4-5D6E-409C-BE32-E72D297353CC}">
              <c16:uniqueId val="{00000003-CA70-4218-B5C7-7034E06BE10F}"/>
            </c:ext>
          </c:extLst>
        </c:ser>
        <c:ser>
          <c:idx val="4"/>
          <c:order val="4"/>
          <c:tx>
            <c:strRef>
              <c:f>Sheet1!$F$1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Sheet1!$A$2:$A$6</c:f>
              <c:numCache>
                <c:formatCode>General</c:formatCode>
                <c:ptCount val="5"/>
                <c:pt idx="0">
                  <c:v>1</c:v>
                </c:pt>
                <c:pt idx="1">
                  <c:v>2</c:v>
                </c:pt>
                <c:pt idx="2">
                  <c:v>3</c:v>
                </c:pt>
                <c:pt idx="3">
                  <c:v>5</c:v>
                </c:pt>
                <c:pt idx="4">
                  <c:v>6</c:v>
                </c:pt>
              </c:numCache>
            </c:numRef>
          </c:cat>
          <c:val>
            <c:numRef>
              <c:f>Sheet1!$F$2:$F$6</c:f>
              <c:numCache>
                <c:formatCode>General</c:formatCode>
                <c:ptCount val="5"/>
                <c:pt idx="0">
                  <c:v>80</c:v>
                </c:pt>
                <c:pt idx="1">
                  <c:v>20</c:v>
                </c:pt>
                <c:pt idx="2">
                  <c:v>0</c:v>
                </c:pt>
                <c:pt idx="3">
                  <c:v>0</c:v>
                </c:pt>
                <c:pt idx="4">
                  <c:v>0</c:v>
                </c:pt>
              </c:numCache>
            </c:numRef>
          </c:val>
          <c:extLst xmlns:c16r2="http://schemas.microsoft.com/office/drawing/2015/06/chart">
            <c:ext xmlns:c16="http://schemas.microsoft.com/office/drawing/2014/chart" uri="{C3380CC4-5D6E-409C-BE32-E72D297353CC}">
              <c16:uniqueId val="{00000004-CA70-4218-B5C7-7034E06BE10F}"/>
            </c:ext>
          </c:extLst>
        </c:ser>
        <c:dLbls>
          <c:dLblPos val="outEnd"/>
          <c:showLegendKey val="0"/>
          <c:showVal val="1"/>
          <c:showCatName val="0"/>
          <c:showSerName val="0"/>
          <c:showPercent val="0"/>
          <c:showBubbleSize val="0"/>
        </c:dLbls>
        <c:gapWidth val="150"/>
        <c:axId val="-1580004448"/>
        <c:axId val="-1580010976"/>
      </c:barChart>
      <c:catAx>
        <c:axId val="-1580004448"/>
        <c:scaling>
          <c:orientation val="minMax"/>
        </c:scaling>
        <c:delete val="0"/>
        <c:axPos val="b"/>
        <c:numFmt formatCode="General" sourceLinked="1"/>
        <c:majorTickMark val="none"/>
        <c:minorTickMark val="none"/>
        <c:tickLblPos val="nextTo"/>
        <c:crossAx val="-1580010976"/>
        <c:crosses val="autoZero"/>
        <c:auto val="1"/>
        <c:lblAlgn val="ctr"/>
        <c:lblOffset val="100"/>
        <c:noMultiLvlLbl val="0"/>
      </c:catAx>
      <c:valAx>
        <c:axId val="-1580010976"/>
        <c:scaling>
          <c:orientation val="minMax"/>
        </c:scaling>
        <c:delete val="0"/>
        <c:axPos val="l"/>
        <c:majorGridlines/>
        <c:numFmt formatCode="General" sourceLinked="1"/>
        <c:majorTickMark val="none"/>
        <c:minorTickMark val="none"/>
        <c:tickLblPos val="nextTo"/>
        <c:crossAx val="-1580004448"/>
        <c:crosses val="autoZero"/>
        <c:crossBetween val="between"/>
      </c:valAx>
    </c:plotArea>
    <c:legend>
      <c:legendPos val="r"/>
      <c:layout/>
      <c:overlay val="0"/>
    </c:legend>
    <c:plotVisOnly val="1"/>
    <c:dispBlanksAs val="gap"/>
    <c:showDLblsOverMax val="0"/>
  </c:chart>
  <c:spPr>
    <a:solidFill>
      <a:schemeClr val="lt1"/>
    </a:solidFill>
    <a:ln w="25400" cap="flat" cmpd="sng" algn="ctr">
      <a:solidFill>
        <a:schemeClr val="accent6"/>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Over All (50)</c:v>
                </c:pt>
              </c:strCache>
            </c:strRef>
          </c:tx>
          <c:spPr>
            <a:solidFill>
              <a:schemeClr val="bg1"/>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1 to 10</c:v>
                </c:pt>
                <c:pt idx="1">
                  <c:v>21 to 40</c:v>
                </c:pt>
                <c:pt idx="2">
                  <c:v>200+</c:v>
                </c:pt>
                <c:pt idx="3">
                  <c:v>11 to 20</c:v>
                </c:pt>
                <c:pt idx="4">
                  <c:v>41 to 78</c:v>
                </c:pt>
              </c:strCache>
            </c:strRef>
          </c:cat>
          <c:val>
            <c:numRef>
              <c:f>Sheet1!$B$2:$B$6</c:f>
              <c:numCache>
                <c:formatCode>General</c:formatCode>
                <c:ptCount val="5"/>
                <c:pt idx="0">
                  <c:v>39</c:v>
                </c:pt>
                <c:pt idx="1">
                  <c:v>8</c:v>
                </c:pt>
                <c:pt idx="2">
                  <c:v>7</c:v>
                </c:pt>
                <c:pt idx="3">
                  <c:v>4</c:v>
                </c:pt>
                <c:pt idx="4">
                  <c:v>2</c:v>
                </c:pt>
              </c:numCache>
            </c:numRef>
          </c:val>
          <c:extLst xmlns:c16r2="http://schemas.microsoft.com/office/drawing/2015/06/chart">
            <c:ext xmlns:c16="http://schemas.microsoft.com/office/drawing/2014/chart" uri="{C3380CC4-5D6E-409C-BE32-E72D297353CC}">
              <c16:uniqueId val="{00000000-0258-429C-B7E4-38AEF78DF934}"/>
            </c:ext>
          </c:extLst>
        </c:ser>
        <c:ser>
          <c:idx val="1"/>
          <c:order val="1"/>
          <c:tx>
            <c:strRef>
              <c:f>Sheet1!$C$1</c:f>
              <c:strCache>
                <c:ptCount val="1"/>
                <c:pt idx="0">
                  <c:v>Traditional (24)</c:v>
                </c:pt>
              </c:strCache>
            </c:strRef>
          </c:tx>
          <c:spPr>
            <a:solidFill>
              <a:srgbClr val="00B0F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1 to 10</c:v>
                </c:pt>
                <c:pt idx="1">
                  <c:v>21 to 40</c:v>
                </c:pt>
                <c:pt idx="2">
                  <c:v>200+</c:v>
                </c:pt>
                <c:pt idx="3">
                  <c:v>11 to 20</c:v>
                </c:pt>
                <c:pt idx="4">
                  <c:v>41 to 78</c:v>
                </c:pt>
              </c:strCache>
            </c:strRef>
          </c:cat>
          <c:val>
            <c:numRef>
              <c:f>Sheet1!$C$2:$C$6</c:f>
              <c:numCache>
                <c:formatCode>General</c:formatCode>
                <c:ptCount val="5"/>
                <c:pt idx="0">
                  <c:v>54</c:v>
                </c:pt>
                <c:pt idx="1">
                  <c:v>13</c:v>
                </c:pt>
                <c:pt idx="2">
                  <c:v>38</c:v>
                </c:pt>
                <c:pt idx="3">
                  <c:v>13</c:v>
                </c:pt>
                <c:pt idx="4">
                  <c:v>8</c:v>
                </c:pt>
              </c:numCache>
            </c:numRef>
          </c:val>
          <c:extLst xmlns:c16r2="http://schemas.microsoft.com/office/drawing/2015/06/chart">
            <c:ext xmlns:c16="http://schemas.microsoft.com/office/drawing/2014/chart" uri="{C3380CC4-5D6E-409C-BE32-E72D297353CC}">
              <c16:uniqueId val="{00000001-0258-429C-B7E4-38AEF78DF934}"/>
            </c:ext>
          </c:extLst>
        </c:ser>
        <c:ser>
          <c:idx val="2"/>
          <c:order val="2"/>
          <c:tx>
            <c:strRef>
              <c:f>Sheet1!$D$1</c:f>
              <c:strCache>
                <c:ptCount val="1"/>
                <c:pt idx="0">
                  <c:v>Gang (17)</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1 to 10</c:v>
                </c:pt>
                <c:pt idx="1">
                  <c:v>21 to 40</c:v>
                </c:pt>
                <c:pt idx="2">
                  <c:v>200+</c:v>
                </c:pt>
                <c:pt idx="3">
                  <c:v>11 to 20</c:v>
                </c:pt>
                <c:pt idx="4">
                  <c:v>41 to 78</c:v>
                </c:pt>
              </c:strCache>
            </c:strRef>
          </c:cat>
          <c:val>
            <c:numRef>
              <c:f>Sheet1!$D$2:$D$6</c:f>
              <c:numCache>
                <c:formatCode>General</c:formatCode>
                <c:ptCount val="5"/>
                <c:pt idx="0">
                  <c:v>83</c:v>
                </c:pt>
                <c:pt idx="1">
                  <c:v>18</c:v>
                </c:pt>
                <c:pt idx="2">
                  <c:v>0</c:v>
                </c:pt>
                <c:pt idx="3">
                  <c:v>0</c:v>
                </c:pt>
                <c:pt idx="4">
                  <c:v>0</c:v>
                </c:pt>
              </c:numCache>
            </c:numRef>
          </c:val>
          <c:extLst xmlns:c16r2="http://schemas.microsoft.com/office/drawing/2015/06/chart">
            <c:ext xmlns:c16="http://schemas.microsoft.com/office/drawing/2014/chart" uri="{C3380CC4-5D6E-409C-BE32-E72D297353CC}">
              <c16:uniqueId val="{00000002-0258-429C-B7E4-38AEF78DF934}"/>
            </c:ext>
          </c:extLst>
        </c:ser>
        <c:ser>
          <c:idx val="3"/>
          <c:order val="3"/>
          <c:tx>
            <c:strRef>
              <c:f>Sheet1!$E$1</c:f>
              <c:strCache>
                <c:ptCount val="1"/>
                <c:pt idx="0">
                  <c:v>A/MI (6)</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1 to 10</c:v>
                </c:pt>
                <c:pt idx="1">
                  <c:v>21 to 40</c:v>
                </c:pt>
                <c:pt idx="2">
                  <c:v>200+</c:v>
                </c:pt>
                <c:pt idx="3">
                  <c:v>11 to 20</c:v>
                </c:pt>
                <c:pt idx="4">
                  <c:v>41 to 78</c:v>
                </c:pt>
              </c:strCache>
            </c:strRef>
          </c:cat>
          <c:val>
            <c:numRef>
              <c:f>Sheet1!$E$2:$E$6</c:f>
              <c:numCache>
                <c:formatCode>General</c:formatCode>
                <c:ptCount val="5"/>
                <c:pt idx="0">
                  <c:v>50</c:v>
                </c:pt>
                <c:pt idx="1">
                  <c:v>17</c:v>
                </c:pt>
                <c:pt idx="2">
                  <c:v>33</c:v>
                </c:pt>
                <c:pt idx="3">
                  <c:v>0</c:v>
                </c:pt>
                <c:pt idx="4">
                  <c:v>0</c:v>
                </c:pt>
              </c:numCache>
            </c:numRef>
          </c:val>
          <c:extLst xmlns:c16r2="http://schemas.microsoft.com/office/drawing/2015/06/chart">
            <c:ext xmlns:c16="http://schemas.microsoft.com/office/drawing/2014/chart" uri="{C3380CC4-5D6E-409C-BE32-E72D297353CC}">
              <c16:uniqueId val="{00000003-0258-429C-B7E4-38AEF78DF934}"/>
            </c:ext>
          </c:extLst>
        </c:ser>
        <c:ser>
          <c:idx val="4"/>
          <c:order val="4"/>
          <c:tx>
            <c:strRef>
              <c:f>Sheet1!$F$1</c:f>
              <c:strCache>
                <c:ptCount val="1"/>
                <c:pt idx="0">
                  <c:v>NA/MI (3)</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1 to 10</c:v>
                </c:pt>
                <c:pt idx="1">
                  <c:v>21 to 40</c:v>
                </c:pt>
                <c:pt idx="2">
                  <c:v>200+</c:v>
                </c:pt>
                <c:pt idx="3">
                  <c:v>11 to 20</c:v>
                </c:pt>
                <c:pt idx="4">
                  <c:v>41 to 78</c:v>
                </c:pt>
              </c:strCache>
            </c:strRef>
          </c:cat>
          <c:val>
            <c:numRef>
              <c:f>Sheet1!$F$2:$F$6</c:f>
              <c:numCache>
                <c:formatCode>General</c:formatCode>
                <c:ptCount val="5"/>
                <c:pt idx="0">
                  <c:v>33</c:v>
                </c:pt>
                <c:pt idx="1">
                  <c:v>0</c:v>
                </c:pt>
                <c:pt idx="2">
                  <c:v>33</c:v>
                </c:pt>
                <c:pt idx="3">
                  <c:v>33</c:v>
                </c:pt>
                <c:pt idx="4">
                  <c:v>0</c:v>
                </c:pt>
              </c:numCache>
            </c:numRef>
          </c:val>
          <c:extLst xmlns:c16r2="http://schemas.microsoft.com/office/drawing/2015/06/chart">
            <c:ext xmlns:c16="http://schemas.microsoft.com/office/drawing/2014/chart" uri="{C3380CC4-5D6E-409C-BE32-E72D297353CC}">
              <c16:uniqueId val="{00000004-0258-429C-B7E4-38AEF78DF934}"/>
            </c:ext>
          </c:extLst>
        </c:ser>
        <c:dLbls>
          <c:dLblPos val="outEnd"/>
          <c:showLegendKey val="0"/>
          <c:showVal val="1"/>
          <c:showCatName val="0"/>
          <c:showSerName val="0"/>
          <c:showPercent val="0"/>
          <c:showBubbleSize val="0"/>
        </c:dLbls>
        <c:gapWidth val="150"/>
        <c:axId val="-1580012608"/>
        <c:axId val="-1580001728"/>
      </c:barChart>
      <c:catAx>
        <c:axId val="-1580012608"/>
        <c:scaling>
          <c:orientation val="minMax"/>
        </c:scaling>
        <c:delete val="0"/>
        <c:axPos val="b"/>
        <c:numFmt formatCode="General" sourceLinked="0"/>
        <c:majorTickMark val="none"/>
        <c:minorTickMark val="none"/>
        <c:tickLblPos val="nextTo"/>
        <c:crossAx val="-1580001728"/>
        <c:crosses val="autoZero"/>
        <c:auto val="1"/>
        <c:lblAlgn val="ctr"/>
        <c:lblOffset val="100"/>
        <c:noMultiLvlLbl val="0"/>
      </c:catAx>
      <c:valAx>
        <c:axId val="-1580001728"/>
        <c:scaling>
          <c:orientation val="minMax"/>
        </c:scaling>
        <c:delete val="0"/>
        <c:axPos val="l"/>
        <c:majorGridlines/>
        <c:numFmt formatCode="General" sourceLinked="1"/>
        <c:majorTickMark val="none"/>
        <c:minorTickMark val="none"/>
        <c:tickLblPos val="nextTo"/>
        <c:crossAx val="-1580012608"/>
        <c:crosses val="autoZero"/>
        <c:crossBetween val="between"/>
      </c:valAx>
    </c:plotArea>
    <c:legend>
      <c:legendPos val="r"/>
      <c:layout/>
      <c:overlay val="0"/>
    </c:legend>
    <c:plotVisOnly val="1"/>
    <c:dispBlanksAs val="gap"/>
    <c:showDLblsOverMax val="0"/>
  </c:chart>
  <c:spPr>
    <a:solidFill>
      <a:schemeClr val="lt1"/>
    </a:solidFill>
    <a:ln w="25400" cap="flat" cmpd="sng" algn="ctr">
      <a:solidFill>
        <a:schemeClr val="accent6"/>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Over All (78)</c:v>
                </c:pt>
              </c:strCache>
            </c:strRef>
          </c:tx>
          <c:spPr>
            <a:solidFill>
              <a:schemeClr val="bg1"/>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Sheet1!$A$2:$A$3</c:f>
              <c:strCache>
                <c:ptCount val="2"/>
                <c:pt idx="0">
                  <c:v>No</c:v>
                </c:pt>
                <c:pt idx="1">
                  <c:v>Yes</c:v>
                </c:pt>
              </c:strCache>
            </c:strRef>
          </c:cat>
          <c:val>
            <c:numRef>
              <c:f>Sheet1!$B$2:$B$3</c:f>
              <c:numCache>
                <c:formatCode>General</c:formatCode>
                <c:ptCount val="2"/>
                <c:pt idx="0">
                  <c:v>78</c:v>
                </c:pt>
                <c:pt idx="1">
                  <c:v>22</c:v>
                </c:pt>
              </c:numCache>
            </c:numRef>
          </c:val>
          <c:extLst xmlns:c16r2="http://schemas.microsoft.com/office/drawing/2015/06/chart">
            <c:ext xmlns:c16="http://schemas.microsoft.com/office/drawing/2014/chart" uri="{C3380CC4-5D6E-409C-BE32-E72D297353CC}">
              <c16:uniqueId val="{00000000-2972-4240-AC3E-DC6EA1B33C14}"/>
            </c:ext>
          </c:extLst>
        </c:ser>
        <c:ser>
          <c:idx val="1"/>
          <c:order val="1"/>
          <c:tx>
            <c:strRef>
              <c:f>Sheet1!$C$1</c:f>
              <c:strCache>
                <c:ptCount val="1"/>
                <c:pt idx="0">
                  <c:v>Traditional (42)</c:v>
                </c:pt>
              </c:strCache>
            </c:strRef>
          </c:tx>
          <c:spPr>
            <a:solidFill>
              <a:srgbClr val="00B0F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Sheet1!$A$2:$A$3</c:f>
              <c:strCache>
                <c:ptCount val="2"/>
                <c:pt idx="0">
                  <c:v>No</c:v>
                </c:pt>
                <c:pt idx="1">
                  <c:v>Yes</c:v>
                </c:pt>
              </c:strCache>
            </c:strRef>
          </c:cat>
          <c:val>
            <c:numRef>
              <c:f>Sheet1!$C$2:$C$3</c:f>
              <c:numCache>
                <c:formatCode>General</c:formatCode>
                <c:ptCount val="2"/>
                <c:pt idx="0">
                  <c:v>81</c:v>
                </c:pt>
                <c:pt idx="1">
                  <c:v>19</c:v>
                </c:pt>
              </c:numCache>
            </c:numRef>
          </c:val>
          <c:extLst xmlns:c16r2="http://schemas.microsoft.com/office/drawing/2015/06/chart">
            <c:ext xmlns:c16="http://schemas.microsoft.com/office/drawing/2014/chart" uri="{C3380CC4-5D6E-409C-BE32-E72D297353CC}">
              <c16:uniqueId val="{00000001-2972-4240-AC3E-DC6EA1B33C14}"/>
            </c:ext>
          </c:extLst>
        </c:ser>
        <c:ser>
          <c:idx val="2"/>
          <c:order val="2"/>
          <c:tx>
            <c:strRef>
              <c:f>Sheet1!$D$1</c:f>
              <c:strCache>
                <c:ptCount val="1"/>
                <c:pt idx="0">
                  <c:v>Gang (24)</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Sheet1!$A$2:$A$3</c:f>
              <c:strCache>
                <c:ptCount val="2"/>
                <c:pt idx="0">
                  <c:v>No</c:v>
                </c:pt>
                <c:pt idx="1">
                  <c:v>Yes</c:v>
                </c:pt>
              </c:strCache>
            </c:strRef>
          </c:cat>
          <c:val>
            <c:numRef>
              <c:f>Sheet1!$D$2:$D$3</c:f>
              <c:numCache>
                <c:formatCode>General</c:formatCode>
                <c:ptCount val="2"/>
                <c:pt idx="0">
                  <c:v>63</c:v>
                </c:pt>
                <c:pt idx="1">
                  <c:v>38</c:v>
                </c:pt>
              </c:numCache>
            </c:numRef>
          </c:val>
          <c:extLst xmlns:c16r2="http://schemas.microsoft.com/office/drawing/2015/06/chart">
            <c:ext xmlns:c16="http://schemas.microsoft.com/office/drawing/2014/chart" uri="{C3380CC4-5D6E-409C-BE32-E72D297353CC}">
              <c16:uniqueId val="{00000002-2972-4240-AC3E-DC6EA1B33C14}"/>
            </c:ext>
          </c:extLst>
        </c:ser>
        <c:ser>
          <c:idx val="3"/>
          <c:order val="3"/>
          <c:tx>
            <c:strRef>
              <c:f>Sheet1!$E$1</c:f>
              <c:strCache>
                <c:ptCount val="1"/>
                <c:pt idx="0">
                  <c:v>A/MI (7)</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Sheet1!$A$2:$A$3</c:f>
              <c:strCache>
                <c:ptCount val="2"/>
                <c:pt idx="0">
                  <c:v>No</c:v>
                </c:pt>
                <c:pt idx="1">
                  <c:v>Yes</c:v>
                </c:pt>
              </c:strCache>
            </c:strRef>
          </c:cat>
          <c:val>
            <c:numRef>
              <c:f>Sheet1!$E$2:$E$3</c:f>
              <c:numCache>
                <c:formatCode>General</c:formatCode>
                <c:ptCount val="2"/>
                <c:pt idx="0">
                  <c:v>100</c:v>
                </c:pt>
                <c:pt idx="1">
                  <c:v>0</c:v>
                </c:pt>
              </c:numCache>
            </c:numRef>
          </c:val>
          <c:extLst xmlns:c16r2="http://schemas.microsoft.com/office/drawing/2015/06/chart">
            <c:ext xmlns:c16="http://schemas.microsoft.com/office/drawing/2014/chart" uri="{C3380CC4-5D6E-409C-BE32-E72D297353CC}">
              <c16:uniqueId val="{00000003-2972-4240-AC3E-DC6EA1B33C14}"/>
            </c:ext>
          </c:extLst>
        </c:ser>
        <c:ser>
          <c:idx val="4"/>
          <c:order val="4"/>
          <c:tx>
            <c:strRef>
              <c:f>Sheet1!$F$1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Sheet1!$A$2:$A$3</c:f>
              <c:strCache>
                <c:ptCount val="2"/>
                <c:pt idx="0">
                  <c:v>No</c:v>
                </c:pt>
                <c:pt idx="1">
                  <c:v>Yes</c:v>
                </c:pt>
              </c:strCache>
            </c:strRef>
          </c:cat>
          <c:val>
            <c:numRef>
              <c:f>Sheet1!$F$2:$F$3</c:f>
              <c:numCache>
                <c:formatCode>General</c:formatCode>
                <c:ptCount val="2"/>
                <c:pt idx="0">
                  <c:v>100</c:v>
                </c:pt>
                <c:pt idx="1">
                  <c:v>0</c:v>
                </c:pt>
              </c:numCache>
            </c:numRef>
          </c:val>
          <c:extLst xmlns:c16r2="http://schemas.microsoft.com/office/drawing/2015/06/chart">
            <c:ext xmlns:c16="http://schemas.microsoft.com/office/drawing/2014/chart" uri="{C3380CC4-5D6E-409C-BE32-E72D297353CC}">
              <c16:uniqueId val="{00000004-2972-4240-AC3E-DC6EA1B33C14}"/>
            </c:ext>
          </c:extLst>
        </c:ser>
        <c:dLbls>
          <c:dLblPos val="outEnd"/>
          <c:showLegendKey val="0"/>
          <c:showVal val="1"/>
          <c:showCatName val="0"/>
          <c:showSerName val="0"/>
          <c:showPercent val="0"/>
          <c:showBubbleSize val="0"/>
        </c:dLbls>
        <c:gapWidth val="219"/>
        <c:overlap val="-27"/>
        <c:axId val="-1580001184"/>
        <c:axId val="-1580014240"/>
      </c:barChart>
      <c:catAx>
        <c:axId val="-1580001184"/>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1580014240"/>
        <c:crosses val="autoZero"/>
        <c:auto val="1"/>
        <c:lblAlgn val="ctr"/>
        <c:lblOffset val="100"/>
        <c:noMultiLvlLbl val="0"/>
      </c:catAx>
      <c:valAx>
        <c:axId val="-1580014240"/>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1580001184"/>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lt1"/>
    </a:solidFill>
    <a:ln w="25400" cap="flat" cmpd="sng" algn="ctr">
      <a:solidFill>
        <a:schemeClr val="accent6"/>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bar"/>
        <c:grouping val="clustered"/>
        <c:varyColors val="0"/>
        <c:ser>
          <c:idx val="0"/>
          <c:order val="0"/>
          <c:tx>
            <c:strRef>
              <c:f>Sheet1!$B$1</c:f>
              <c:strCache>
                <c:ptCount val="1"/>
                <c:pt idx="0">
                  <c:v>Over All (34)</c:v>
                </c:pt>
              </c:strCache>
            </c:strRef>
          </c:tx>
          <c:spPr>
            <a:solidFill>
              <a:schemeClr val="bg1"/>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Sheet1!$A$2:$A$11</c:f>
              <c:strCache>
                <c:ptCount val="10"/>
                <c:pt idx="0">
                  <c:v>.22 cal Pistol</c:v>
                </c:pt>
                <c:pt idx="1">
                  <c:v>9mm Pistol</c:v>
                </c:pt>
                <c:pt idx="2">
                  <c:v>.38 cal Pistol</c:v>
                </c:pt>
                <c:pt idx="3">
                  <c:v>.25 cal Pistol</c:v>
                </c:pt>
                <c:pt idx="4">
                  <c:v>.357 cal Pistol</c:v>
                </c:pt>
                <c:pt idx="5">
                  <c:v>.45 cal Pistol</c:v>
                </c:pt>
                <c:pt idx="6">
                  <c:v>.32 cal pistol</c:v>
                </c:pt>
                <c:pt idx="7">
                  <c:v>.41 cal Pistol</c:v>
                </c:pt>
                <c:pt idx="8">
                  <c:v>10mm Pistol</c:v>
                </c:pt>
                <c:pt idx="9">
                  <c:v>M-11 Pistol</c:v>
                </c:pt>
              </c:strCache>
            </c:strRef>
          </c:cat>
          <c:val>
            <c:numRef>
              <c:f>Sheet1!$B$2:$B$11</c:f>
              <c:numCache>
                <c:formatCode>General</c:formatCode>
                <c:ptCount val="10"/>
                <c:pt idx="0">
                  <c:v>11</c:v>
                </c:pt>
                <c:pt idx="1">
                  <c:v>10</c:v>
                </c:pt>
                <c:pt idx="2">
                  <c:v>5</c:v>
                </c:pt>
                <c:pt idx="3">
                  <c:v>3</c:v>
                </c:pt>
                <c:pt idx="4">
                  <c:v>2</c:v>
                </c:pt>
                <c:pt idx="5">
                  <c:v>2</c:v>
                </c:pt>
                <c:pt idx="6">
                  <c:v>1</c:v>
                </c:pt>
                <c:pt idx="7">
                  <c:v>1</c:v>
                </c:pt>
                <c:pt idx="8">
                  <c:v>1</c:v>
                </c:pt>
                <c:pt idx="9">
                  <c:v>1</c:v>
                </c:pt>
              </c:numCache>
            </c:numRef>
          </c:val>
          <c:extLst xmlns:c16r2="http://schemas.microsoft.com/office/drawing/2015/06/chart">
            <c:ext xmlns:c16="http://schemas.microsoft.com/office/drawing/2014/chart" uri="{C3380CC4-5D6E-409C-BE32-E72D297353CC}">
              <c16:uniqueId val="{00000000-68BE-4372-BD95-6965E48F7D2B}"/>
            </c:ext>
          </c:extLst>
        </c:ser>
        <c:ser>
          <c:idx val="1"/>
          <c:order val="1"/>
          <c:tx>
            <c:strRef>
              <c:f>Sheet1!$C$1</c:f>
              <c:strCache>
                <c:ptCount val="1"/>
                <c:pt idx="0">
                  <c:v>Traditional 19)</c:v>
                </c:pt>
              </c:strCache>
            </c:strRef>
          </c:tx>
          <c:spPr>
            <a:solidFill>
              <a:srgbClr val="00B0F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Sheet1!$A$2:$A$11</c:f>
              <c:strCache>
                <c:ptCount val="10"/>
                <c:pt idx="0">
                  <c:v>.22 cal Pistol</c:v>
                </c:pt>
                <c:pt idx="1">
                  <c:v>9mm Pistol</c:v>
                </c:pt>
                <c:pt idx="2">
                  <c:v>.38 cal Pistol</c:v>
                </c:pt>
                <c:pt idx="3">
                  <c:v>.25 cal Pistol</c:v>
                </c:pt>
                <c:pt idx="4">
                  <c:v>.357 cal Pistol</c:v>
                </c:pt>
                <c:pt idx="5">
                  <c:v>.45 cal Pistol</c:v>
                </c:pt>
                <c:pt idx="6">
                  <c:v>.32 cal pistol</c:v>
                </c:pt>
                <c:pt idx="7">
                  <c:v>.41 cal Pistol</c:v>
                </c:pt>
                <c:pt idx="8">
                  <c:v>10mm Pistol</c:v>
                </c:pt>
                <c:pt idx="9">
                  <c:v>M-11 Pistol</c:v>
                </c:pt>
              </c:strCache>
            </c:strRef>
          </c:cat>
          <c:val>
            <c:numRef>
              <c:f>Sheet1!$C$2:$C$11</c:f>
              <c:numCache>
                <c:formatCode>General</c:formatCode>
                <c:ptCount val="10"/>
                <c:pt idx="0">
                  <c:v>15</c:v>
                </c:pt>
                <c:pt idx="1">
                  <c:v>7</c:v>
                </c:pt>
                <c:pt idx="2">
                  <c:v>7</c:v>
                </c:pt>
                <c:pt idx="3">
                  <c:v>7</c:v>
                </c:pt>
                <c:pt idx="4">
                  <c:v>0</c:v>
                </c:pt>
                <c:pt idx="5">
                  <c:v>0</c:v>
                </c:pt>
                <c:pt idx="6">
                  <c:v>0</c:v>
                </c:pt>
                <c:pt idx="7">
                  <c:v>2</c:v>
                </c:pt>
                <c:pt idx="8">
                  <c:v>0</c:v>
                </c:pt>
                <c:pt idx="9">
                  <c:v>2</c:v>
                </c:pt>
              </c:numCache>
            </c:numRef>
          </c:val>
          <c:extLst xmlns:c16r2="http://schemas.microsoft.com/office/drawing/2015/06/chart">
            <c:ext xmlns:c16="http://schemas.microsoft.com/office/drawing/2014/chart" uri="{C3380CC4-5D6E-409C-BE32-E72D297353CC}">
              <c16:uniqueId val="{00000001-68BE-4372-BD95-6965E48F7D2B}"/>
            </c:ext>
          </c:extLst>
        </c:ser>
        <c:ser>
          <c:idx val="2"/>
          <c:order val="2"/>
          <c:tx>
            <c:strRef>
              <c:f>Sheet1!$D$1</c:f>
              <c:strCache>
                <c:ptCount val="1"/>
                <c:pt idx="0">
                  <c:v>Gang (16)</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Sheet1!$A$2:$A$11</c:f>
              <c:strCache>
                <c:ptCount val="10"/>
                <c:pt idx="0">
                  <c:v>.22 cal Pistol</c:v>
                </c:pt>
                <c:pt idx="1">
                  <c:v>9mm Pistol</c:v>
                </c:pt>
                <c:pt idx="2">
                  <c:v>.38 cal Pistol</c:v>
                </c:pt>
                <c:pt idx="3">
                  <c:v>.25 cal Pistol</c:v>
                </c:pt>
                <c:pt idx="4">
                  <c:v>.357 cal Pistol</c:v>
                </c:pt>
                <c:pt idx="5">
                  <c:v>.45 cal Pistol</c:v>
                </c:pt>
                <c:pt idx="6">
                  <c:v>.32 cal pistol</c:v>
                </c:pt>
                <c:pt idx="7">
                  <c:v>.41 cal Pistol</c:v>
                </c:pt>
                <c:pt idx="8">
                  <c:v>10mm Pistol</c:v>
                </c:pt>
                <c:pt idx="9">
                  <c:v>M-11 Pistol</c:v>
                </c:pt>
              </c:strCache>
            </c:strRef>
          </c:cat>
          <c:val>
            <c:numRef>
              <c:f>Sheet1!$D$2:$D$11</c:f>
              <c:numCache>
                <c:formatCode>General</c:formatCode>
                <c:ptCount val="10"/>
                <c:pt idx="0">
                  <c:v>10</c:v>
                </c:pt>
                <c:pt idx="1">
                  <c:v>19</c:v>
                </c:pt>
                <c:pt idx="2">
                  <c:v>5</c:v>
                </c:pt>
                <c:pt idx="3">
                  <c:v>0</c:v>
                </c:pt>
                <c:pt idx="4">
                  <c:v>10</c:v>
                </c:pt>
                <c:pt idx="5">
                  <c:v>4</c:v>
                </c:pt>
                <c:pt idx="6">
                  <c:v>5</c:v>
                </c:pt>
                <c:pt idx="7">
                  <c:v>0</c:v>
                </c:pt>
                <c:pt idx="8">
                  <c:v>0</c:v>
                </c:pt>
                <c:pt idx="9">
                  <c:v>0</c:v>
                </c:pt>
              </c:numCache>
            </c:numRef>
          </c:val>
          <c:extLst xmlns:c16r2="http://schemas.microsoft.com/office/drawing/2015/06/chart">
            <c:ext xmlns:c16="http://schemas.microsoft.com/office/drawing/2014/chart" uri="{C3380CC4-5D6E-409C-BE32-E72D297353CC}">
              <c16:uniqueId val="{00000002-68BE-4372-BD95-6965E48F7D2B}"/>
            </c:ext>
          </c:extLst>
        </c:ser>
        <c:ser>
          <c:idx val="3"/>
          <c:order val="3"/>
          <c:tx>
            <c:strRef>
              <c:f>Sheet1!$E$1</c:f>
              <c:strCache>
                <c:ptCount val="1"/>
                <c:pt idx="0">
                  <c:v>A/MI (1)</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Sheet1!$A$2:$A$11</c:f>
              <c:strCache>
                <c:ptCount val="10"/>
                <c:pt idx="0">
                  <c:v>.22 cal Pistol</c:v>
                </c:pt>
                <c:pt idx="1">
                  <c:v>9mm Pistol</c:v>
                </c:pt>
                <c:pt idx="2">
                  <c:v>.38 cal Pistol</c:v>
                </c:pt>
                <c:pt idx="3">
                  <c:v>.25 cal Pistol</c:v>
                </c:pt>
                <c:pt idx="4">
                  <c:v>.357 cal Pistol</c:v>
                </c:pt>
                <c:pt idx="5">
                  <c:v>.45 cal Pistol</c:v>
                </c:pt>
                <c:pt idx="6">
                  <c:v>.32 cal pistol</c:v>
                </c:pt>
                <c:pt idx="7">
                  <c:v>.41 cal Pistol</c:v>
                </c:pt>
                <c:pt idx="8">
                  <c:v>10mm Pistol</c:v>
                </c:pt>
                <c:pt idx="9">
                  <c:v>M-11 Pistol</c:v>
                </c:pt>
              </c:strCache>
            </c:strRef>
          </c:cat>
          <c:val>
            <c:numRef>
              <c:f>Sheet1!$E$2:$E$11</c:f>
              <c:numCache>
                <c:formatCode>General</c:formatCode>
                <c:ptCount val="10"/>
                <c:pt idx="0">
                  <c:v>14</c:v>
                </c:pt>
                <c:pt idx="1">
                  <c:v>0</c:v>
                </c:pt>
                <c:pt idx="2">
                  <c:v>0</c:v>
                </c:pt>
                <c:pt idx="3">
                  <c:v>0</c:v>
                </c:pt>
                <c:pt idx="4">
                  <c:v>0</c:v>
                </c:pt>
                <c:pt idx="5">
                  <c:v>14</c:v>
                </c:pt>
                <c:pt idx="6">
                  <c:v>0</c:v>
                </c:pt>
                <c:pt idx="7">
                  <c:v>0</c:v>
                </c:pt>
                <c:pt idx="8">
                  <c:v>0</c:v>
                </c:pt>
                <c:pt idx="9">
                  <c:v>0</c:v>
                </c:pt>
              </c:numCache>
            </c:numRef>
          </c:val>
          <c:extLst xmlns:c16r2="http://schemas.microsoft.com/office/drawing/2015/06/chart">
            <c:ext xmlns:c16="http://schemas.microsoft.com/office/drawing/2014/chart" uri="{C3380CC4-5D6E-409C-BE32-E72D297353CC}">
              <c16:uniqueId val="{00000003-68BE-4372-BD95-6965E48F7D2B}"/>
            </c:ext>
          </c:extLst>
        </c:ser>
        <c:ser>
          <c:idx val="4"/>
          <c:order val="4"/>
          <c:tx>
            <c:strRef>
              <c:f>Sheet1!$F$1</c:f>
              <c:strCache>
                <c:ptCount val="1"/>
                <c:pt idx="0">
                  <c:v>NA/MI (1)</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Sheet1!$A$2:$A$11</c:f>
              <c:strCache>
                <c:ptCount val="10"/>
                <c:pt idx="0">
                  <c:v>.22 cal Pistol</c:v>
                </c:pt>
                <c:pt idx="1">
                  <c:v>9mm Pistol</c:v>
                </c:pt>
                <c:pt idx="2">
                  <c:v>.38 cal Pistol</c:v>
                </c:pt>
                <c:pt idx="3">
                  <c:v>.25 cal Pistol</c:v>
                </c:pt>
                <c:pt idx="4">
                  <c:v>.357 cal Pistol</c:v>
                </c:pt>
                <c:pt idx="5">
                  <c:v>.45 cal Pistol</c:v>
                </c:pt>
                <c:pt idx="6">
                  <c:v>.32 cal pistol</c:v>
                </c:pt>
                <c:pt idx="7">
                  <c:v>.41 cal Pistol</c:v>
                </c:pt>
                <c:pt idx="8">
                  <c:v>10mm Pistol</c:v>
                </c:pt>
                <c:pt idx="9">
                  <c:v>M-11 Pistol</c:v>
                </c:pt>
              </c:strCache>
            </c:strRef>
          </c:cat>
          <c:val>
            <c:numRef>
              <c:f>Sheet1!$F$2:$F$11</c:f>
              <c:numCache>
                <c:formatCode>General</c:formatCode>
                <c:ptCount val="10"/>
                <c:pt idx="0">
                  <c:v>20</c:v>
                </c:pt>
                <c:pt idx="1">
                  <c:v>0</c:v>
                </c:pt>
                <c:pt idx="2">
                  <c:v>0</c:v>
                </c:pt>
                <c:pt idx="3">
                  <c:v>0</c:v>
                </c:pt>
                <c:pt idx="4">
                  <c:v>0</c:v>
                </c:pt>
                <c:pt idx="5">
                  <c:v>0</c:v>
                </c:pt>
                <c:pt idx="6">
                  <c:v>0</c:v>
                </c:pt>
                <c:pt idx="7">
                  <c:v>0</c:v>
                </c:pt>
                <c:pt idx="8">
                  <c:v>20</c:v>
                </c:pt>
                <c:pt idx="9">
                  <c:v>0</c:v>
                </c:pt>
              </c:numCache>
            </c:numRef>
          </c:val>
          <c:extLst xmlns:c16r2="http://schemas.microsoft.com/office/drawing/2015/06/chart">
            <c:ext xmlns:c16="http://schemas.microsoft.com/office/drawing/2014/chart" uri="{C3380CC4-5D6E-409C-BE32-E72D297353CC}">
              <c16:uniqueId val="{00000004-68BE-4372-BD95-6965E48F7D2B}"/>
            </c:ext>
          </c:extLst>
        </c:ser>
        <c:dLbls>
          <c:dLblPos val="outEnd"/>
          <c:showLegendKey val="0"/>
          <c:showVal val="1"/>
          <c:showCatName val="0"/>
          <c:showSerName val="0"/>
          <c:showPercent val="0"/>
          <c:showBubbleSize val="0"/>
        </c:dLbls>
        <c:gapWidth val="150"/>
        <c:axId val="-1580008256"/>
        <c:axId val="-1580013696"/>
      </c:barChart>
      <c:catAx>
        <c:axId val="-1580008256"/>
        <c:scaling>
          <c:orientation val="minMax"/>
        </c:scaling>
        <c:delete val="0"/>
        <c:axPos val="l"/>
        <c:numFmt formatCode="General" sourceLinked="1"/>
        <c:majorTickMark val="none"/>
        <c:minorTickMark val="none"/>
        <c:tickLblPos val="nextTo"/>
        <c:crossAx val="-1580013696"/>
        <c:crosses val="autoZero"/>
        <c:auto val="1"/>
        <c:lblAlgn val="ctr"/>
        <c:lblOffset val="100"/>
        <c:noMultiLvlLbl val="0"/>
      </c:catAx>
      <c:valAx>
        <c:axId val="-1580013696"/>
        <c:scaling>
          <c:orientation val="minMax"/>
        </c:scaling>
        <c:delete val="0"/>
        <c:axPos val="b"/>
        <c:majorGridlines/>
        <c:numFmt formatCode="General" sourceLinked="1"/>
        <c:majorTickMark val="none"/>
        <c:minorTickMark val="none"/>
        <c:tickLblPos val="nextTo"/>
        <c:crossAx val="-1580008256"/>
        <c:crosses val="autoZero"/>
        <c:crossBetween val="between"/>
      </c:valAx>
    </c:plotArea>
    <c:legend>
      <c:legendPos val="r"/>
      <c:layout/>
      <c:overlay val="0"/>
    </c:legend>
    <c:plotVisOnly val="1"/>
    <c:dispBlanksAs val="gap"/>
    <c:showDLblsOverMax val="0"/>
  </c:chart>
  <c:spPr>
    <a:solidFill>
      <a:schemeClr val="lt1"/>
    </a:solidFill>
    <a:ln w="25400" cap="flat" cmpd="sng" algn="ctr">
      <a:solidFill>
        <a:schemeClr val="accent6"/>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bar"/>
        <c:grouping val="clustered"/>
        <c:varyColors val="0"/>
        <c:ser>
          <c:idx val="0"/>
          <c:order val="0"/>
          <c:tx>
            <c:strRef>
              <c:f>Sheet1!$B$1</c:f>
              <c:strCache>
                <c:ptCount val="1"/>
                <c:pt idx="0">
                  <c:v>Over All (9)</c:v>
                </c:pt>
              </c:strCache>
            </c:strRef>
          </c:tx>
          <c:spPr>
            <a:solidFill>
              <a:schemeClr val="bg1"/>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.22 Rifle </c:v>
                </c:pt>
                <c:pt idx="1">
                  <c:v>AK-47 Rifle</c:v>
                </c:pt>
                <c:pt idx="2">
                  <c:v>30-30 Rifle</c:v>
                </c:pt>
                <c:pt idx="3">
                  <c:v>12 ga Shotgun</c:v>
                </c:pt>
                <c:pt idx="4">
                  <c:v>.44 cal Rifle</c:v>
                </c:pt>
              </c:strCache>
            </c:strRef>
          </c:cat>
          <c:val>
            <c:numRef>
              <c:f>Sheet1!$B$2:$B$6</c:f>
              <c:numCache>
                <c:formatCode>General</c:formatCode>
                <c:ptCount val="5"/>
                <c:pt idx="0">
                  <c:v>5</c:v>
                </c:pt>
                <c:pt idx="1">
                  <c:v>3</c:v>
                </c:pt>
                <c:pt idx="2">
                  <c:v>2</c:v>
                </c:pt>
                <c:pt idx="3">
                  <c:v>1</c:v>
                </c:pt>
                <c:pt idx="4">
                  <c:v>1</c:v>
                </c:pt>
              </c:numCache>
            </c:numRef>
          </c:val>
          <c:extLst xmlns:c16r2="http://schemas.microsoft.com/office/drawing/2015/06/chart">
            <c:ext xmlns:c16="http://schemas.microsoft.com/office/drawing/2014/chart" uri="{C3380CC4-5D6E-409C-BE32-E72D297353CC}">
              <c16:uniqueId val="{00000000-36B8-46BE-84B3-331FE245140F}"/>
            </c:ext>
          </c:extLst>
        </c:ser>
        <c:ser>
          <c:idx val="1"/>
          <c:order val="1"/>
          <c:tx>
            <c:strRef>
              <c:f>Sheet1!$C$1</c:f>
              <c:strCache>
                <c:ptCount val="1"/>
                <c:pt idx="0">
                  <c:v>Traditional (4)</c:v>
                </c:pt>
              </c:strCache>
            </c:strRef>
          </c:tx>
          <c:spPr>
            <a:solidFill>
              <a:srgbClr val="00B0F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.22 Rifle </c:v>
                </c:pt>
                <c:pt idx="1">
                  <c:v>AK-47 Rifle</c:v>
                </c:pt>
                <c:pt idx="2">
                  <c:v>30-30 Rifle</c:v>
                </c:pt>
                <c:pt idx="3">
                  <c:v>12 ga Shotgun</c:v>
                </c:pt>
                <c:pt idx="4">
                  <c:v>.44 cal Rifle</c:v>
                </c:pt>
              </c:strCache>
            </c:strRef>
          </c:cat>
          <c:val>
            <c:numRef>
              <c:f>Sheet1!$C$2:$C$6</c:f>
              <c:numCache>
                <c:formatCode>General</c:formatCode>
                <c:ptCount val="5"/>
                <c:pt idx="0">
                  <c:v>7</c:v>
                </c:pt>
                <c:pt idx="1">
                  <c:v>0</c:v>
                </c:pt>
                <c:pt idx="2">
                  <c:v>5</c:v>
                </c:pt>
                <c:pt idx="3">
                  <c:v>5</c:v>
                </c:pt>
                <c:pt idx="4">
                  <c:v>0</c:v>
                </c:pt>
              </c:numCache>
            </c:numRef>
          </c:val>
          <c:extLst xmlns:c16r2="http://schemas.microsoft.com/office/drawing/2015/06/chart">
            <c:ext xmlns:c16="http://schemas.microsoft.com/office/drawing/2014/chart" uri="{C3380CC4-5D6E-409C-BE32-E72D297353CC}">
              <c16:uniqueId val="{00000001-36B8-46BE-84B3-331FE245140F}"/>
            </c:ext>
          </c:extLst>
        </c:ser>
        <c:ser>
          <c:idx val="2"/>
          <c:order val="2"/>
          <c:tx>
            <c:strRef>
              <c:f>Sheet1!$D$1</c:f>
              <c:strCache>
                <c:ptCount val="1"/>
                <c:pt idx="0">
                  <c:v>Gang (2)</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.22 Rifle </c:v>
                </c:pt>
                <c:pt idx="1">
                  <c:v>AK-47 Rifle</c:v>
                </c:pt>
                <c:pt idx="2">
                  <c:v>30-30 Rifle</c:v>
                </c:pt>
                <c:pt idx="3">
                  <c:v>12 ga Shotgun</c:v>
                </c:pt>
                <c:pt idx="4">
                  <c:v>.44 cal Rifle</c:v>
                </c:pt>
              </c:strCache>
            </c:strRef>
          </c:cat>
          <c:val>
            <c:numRef>
              <c:f>Sheet1!$D$2:$D$6</c:f>
              <c:numCache>
                <c:formatCode>General</c:formatCode>
                <c:ptCount val="5"/>
                <c:pt idx="0">
                  <c:v>0</c:v>
                </c:pt>
                <c:pt idx="1">
                  <c:v>14</c:v>
                </c:pt>
                <c:pt idx="2">
                  <c:v>0</c:v>
                </c:pt>
                <c:pt idx="3">
                  <c:v>0</c:v>
                </c:pt>
                <c:pt idx="4">
                  <c:v>0</c:v>
                </c:pt>
              </c:numCache>
            </c:numRef>
          </c:val>
          <c:extLst xmlns:c16r2="http://schemas.microsoft.com/office/drawing/2015/06/chart">
            <c:ext xmlns:c16="http://schemas.microsoft.com/office/drawing/2014/chart" uri="{C3380CC4-5D6E-409C-BE32-E72D297353CC}">
              <c16:uniqueId val="{00000002-36B8-46BE-84B3-331FE245140F}"/>
            </c:ext>
          </c:extLst>
        </c:ser>
        <c:ser>
          <c:idx val="3"/>
          <c:order val="3"/>
          <c:tx>
            <c:strRef>
              <c:f>Sheet1!$E$1</c:f>
              <c:strCache>
                <c:ptCount val="1"/>
                <c:pt idx="0">
                  <c:v>A/MI (3)</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.22 Rifle </c:v>
                </c:pt>
                <c:pt idx="1">
                  <c:v>AK-47 Rifle</c:v>
                </c:pt>
                <c:pt idx="2">
                  <c:v>30-30 Rifle</c:v>
                </c:pt>
                <c:pt idx="3">
                  <c:v>12 ga Shotgun</c:v>
                </c:pt>
                <c:pt idx="4">
                  <c:v>.44 cal Rifle</c:v>
                </c:pt>
              </c:strCache>
            </c:strRef>
          </c:cat>
          <c:val>
            <c:numRef>
              <c:f>Sheet1!$E$2:$E$6</c:f>
              <c:numCache>
                <c:formatCode>General</c:formatCode>
                <c:ptCount val="5"/>
                <c:pt idx="0">
                  <c:v>0</c:v>
                </c:pt>
                <c:pt idx="1">
                  <c:v>14</c:v>
                </c:pt>
                <c:pt idx="2">
                  <c:v>0</c:v>
                </c:pt>
                <c:pt idx="3">
                  <c:v>14</c:v>
                </c:pt>
                <c:pt idx="4">
                  <c:v>14</c:v>
                </c:pt>
              </c:numCache>
            </c:numRef>
          </c:val>
          <c:extLst xmlns:c16r2="http://schemas.microsoft.com/office/drawing/2015/06/chart">
            <c:ext xmlns:c16="http://schemas.microsoft.com/office/drawing/2014/chart" uri="{C3380CC4-5D6E-409C-BE32-E72D297353CC}">
              <c16:uniqueId val="{00000003-36B8-46BE-84B3-331FE245140F}"/>
            </c:ext>
          </c:extLst>
        </c:ser>
        <c:ser>
          <c:idx val="4"/>
          <c:order val="4"/>
          <c:tx>
            <c:strRef>
              <c:f>Sheet1!$F$1</c:f>
              <c:strCache>
                <c:ptCount val="1"/>
                <c:pt idx="0">
                  <c:v>NA/MI (0)</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.22 Rifle </c:v>
                </c:pt>
                <c:pt idx="1">
                  <c:v>AK-47 Rifle</c:v>
                </c:pt>
                <c:pt idx="2">
                  <c:v>30-30 Rifle</c:v>
                </c:pt>
                <c:pt idx="3">
                  <c:v>12 ga Shotgun</c:v>
                </c:pt>
                <c:pt idx="4">
                  <c:v>.44 cal Rifle</c:v>
                </c:pt>
              </c:strCache>
            </c:strRef>
          </c:cat>
          <c:val>
            <c:numRef>
              <c:f>Sheet1!$F$2:$F$6</c:f>
              <c:numCache>
                <c:formatCode>General</c:formatCode>
                <c:ptCount val="5"/>
                <c:pt idx="0">
                  <c:v>20</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4-36B8-46BE-84B3-331FE245140F}"/>
            </c:ext>
          </c:extLst>
        </c:ser>
        <c:dLbls>
          <c:dLblPos val="outEnd"/>
          <c:showLegendKey val="0"/>
          <c:showVal val="1"/>
          <c:showCatName val="0"/>
          <c:showSerName val="0"/>
          <c:showPercent val="0"/>
          <c:showBubbleSize val="0"/>
        </c:dLbls>
        <c:gapWidth val="150"/>
        <c:axId val="-1580015328"/>
        <c:axId val="-1580011520"/>
      </c:barChart>
      <c:catAx>
        <c:axId val="-1580015328"/>
        <c:scaling>
          <c:orientation val="minMax"/>
        </c:scaling>
        <c:delete val="0"/>
        <c:axPos val="l"/>
        <c:numFmt formatCode="General" sourceLinked="1"/>
        <c:majorTickMark val="none"/>
        <c:minorTickMark val="none"/>
        <c:tickLblPos val="nextTo"/>
        <c:crossAx val="-1580011520"/>
        <c:crosses val="autoZero"/>
        <c:auto val="1"/>
        <c:lblAlgn val="ctr"/>
        <c:lblOffset val="100"/>
        <c:noMultiLvlLbl val="0"/>
      </c:catAx>
      <c:valAx>
        <c:axId val="-1580011520"/>
        <c:scaling>
          <c:orientation val="minMax"/>
        </c:scaling>
        <c:delete val="0"/>
        <c:axPos val="b"/>
        <c:majorGridlines/>
        <c:numFmt formatCode="General" sourceLinked="1"/>
        <c:majorTickMark val="none"/>
        <c:minorTickMark val="none"/>
        <c:tickLblPos val="nextTo"/>
        <c:crossAx val="-1580015328"/>
        <c:crosses val="autoZero"/>
        <c:crossBetween val="between"/>
      </c:valAx>
      <c:spPr>
        <a:noFill/>
        <a:ln w="25400">
          <a:noFill/>
        </a:ln>
      </c:spPr>
    </c:plotArea>
    <c:legend>
      <c:legendPos val="r"/>
      <c:layout/>
      <c:overlay val="0"/>
    </c:legend>
    <c:plotVisOnly val="1"/>
    <c:dispBlanksAs val="gap"/>
    <c:showDLblsOverMax val="0"/>
  </c:chart>
  <c:spPr>
    <a:solidFill>
      <a:schemeClr val="lt1"/>
    </a:solidFill>
    <a:ln w="25400" cap="flat" cmpd="sng" algn="ctr">
      <a:solidFill>
        <a:schemeClr val="accent6"/>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bar"/>
        <c:grouping val="clustered"/>
        <c:varyColors val="0"/>
        <c:ser>
          <c:idx val="0"/>
          <c:order val="0"/>
          <c:tx>
            <c:strRef>
              <c:f>Sheet1!$B$1</c:f>
              <c:strCache>
                <c:ptCount val="1"/>
                <c:pt idx="0">
                  <c:v>Over All (12)</c:v>
                </c:pt>
              </c:strCache>
            </c:strRef>
          </c:tx>
          <c:spPr>
            <a:solidFill>
              <a:schemeClr val="bg1"/>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Other Knife</c:v>
                </c:pt>
                <c:pt idx="1">
                  <c:v>Butcher Knife</c:v>
                </c:pt>
                <c:pt idx="2">
                  <c:v>Car</c:v>
                </c:pt>
                <c:pt idx="3">
                  <c:v>Baseball Bat</c:v>
                </c:pt>
                <c:pt idx="4">
                  <c:v>Machetee/Baseball Bat</c:v>
                </c:pt>
              </c:strCache>
            </c:strRef>
          </c:cat>
          <c:val>
            <c:numRef>
              <c:f>Sheet1!$B$2:$B$6</c:f>
              <c:numCache>
                <c:formatCode>General</c:formatCode>
                <c:ptCount val="5"/>
                <c:pt idx="0">
                  <c:v>10</c:v>
                </c:pt>
                <c:pt idx="1">
                  <c:v>2</c:v>
                </c:pt>
                <c:pt idx="2">
                  <c:v>1</c:v>
                </c:pt>
                <c:pt idx="3">
                  <c:v>1</c:v>
                </c:pt>
                <c:pt idx="4">
                  <c:v>1</c:v>
                </c:pt>
              </c:numCache>
            </c:numRef>
          </c:val>
          <c:extLst xmlns:c16r2="http://schemas.microsoft.com/office/drawing/2015/06/chart">
            <c:ext xmlns:c16="http://schemas.microsoft.com/office/drawing/2014/chart" uri="{C3380CC4-5D6E-409C-BE32-E72D297353CC}">
              <c16:uniqueId val="{00000000-D444-4BDD-A77E-D039D4460CD7}"/>
            </c:ext>
          </c:extLst>
        </c:ser>
        <c:ser>
          <c:idx val="1"/>
          <c:order val="1"/>
          <c:tx>
            <c:strRef>
              <c:f>Sheet1!$C$1</c:f>
              <c:strCache>
                <c:ptCount val="1"/>
                <c:pt idx="0">
                  <c:v>Traditional (10)</c:v>
                </c:pt>
              </c:strCache>
            </c:strRef>
          </c:tx>
          <c:spPr>
            <a:solidFill>
              <a:srgbClr val="00B0F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Other Knife</c:v>
                </c:pt>
                <c:pt idx="1">
                  <c:v>Butcher Knife</c:v>
                </c:pt>
                <c:pt idx="2">
                  <c:v>Car</c:v>
                </c:pt>
                <c:pt idx="3">
                  <c:v>Baseball Bat</c:v>
                </c:pt>
                <c:pt idx="4">
                  <c:v>Machetee/Baseball Bat</c:v>
                </c:pt>
              </c:strCache>
            </c:strRef>
          </c:cat>
          <c:val>
            <c:numRef>
              <c:f>Sheet1!$C$2:$C$6</c:f>
              <c:numCache>
                <c:formatCode>General</c:formatCode>
                <c:ptCount val="5"/>
                <c:pt idx="0">
                  <c:v>17</c:v>
                </c:pt>
                <c:pt idx="1">
                  <c:v>5</c:v>
                </c:pt>
                <c:pt idx="2">
                  <c:v>0</c:v>
                </c:pt>
                <c:pt idx="3">
                  <c:v>2</c:v>
                </c:pt>
                <c:pt idx="4">
                  <c:v>0</c:v>
                </c:pt>
              </c:numCache>
            </c:numRef>
          </c:val>
          <c:extLst xmlns:c16r2="http://schemas.microsoft.com/office/drawing/2015/06/chart">
            <c:ext xmlns:c16="http://schemas.microsoft.com/office/drawing/2014/chart" uri="{C3380CC4-5D6E-409C-BE32-E72D297353CC}">
              <c16:uniqueId val="{00000001-D444-4BDD-A77E-D039D4460CD7}"/>
            </c:ext>
          </c:extLst>
        </c:ser>
        <c:ser>
          <c:idx val="2"/>
          <c:order val="2"/>
          <c:tx>
            <c:strRef>
              <c:f>Sheet1!$D$1</c:f>
              <c:strCache>
                <c:ptCount val="1"/>
                <c:pt idx="0">
                  <c:v>Gang (0)</c:v>
                </c:pt>
              </c:strCache>
            </c:strRef>
          </c:tx>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Other Knife</c:v>
                </c:pt>
                <c:pt idx="1">
                  <c:v>Butcher Knife</c:v>
                </c:pt>
                <c:pt idx="2">
                  <c:v>Car</c:v>
                </c:pt>
                <c:pt idx="3">
                  <c:v>Baseball Bat</c:v>
                </c:pt>
                <c:pt idx="4">
                  <c:v>Machetee/Baseball Bat</c:v>
                </c:pt>
              </c:strCache>
            </c:strRef>
          </c:cat>
          <c:val>
            <c:numRef>
              <c:f>Sheet1!$D$2:$D$6</c:f>
              <c:numCache>
                <c:formatCode>General</c:formatCode>
                <c:ptCount val="5"/>
                <c:pt idx="0">
                  <c:v>0</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2-D444-4BDD-A77E-D039D4460CD7}"/>
            </c:ext>
          </c:extLst>
        </c:ser>
        <c:ser>
          <c:idx val="3"/>
          <c:order val="3"/>
          <c:tx>
            <c:strRef>
              <c:f>Sheet1!$E$1</c:f>
              <c:strCache>
                <c:ptCount val="1"/>
                <c:pt idx="0">
                  <c:v>A/MI (0)</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Other Knife</c:v>
                </c:pt>
                <c:pt idx="1">
                  <c:v>Butcher Knife</c:v>
                </c:pt>
                <c:pt idx="2">
                  <c:v>Car</c:v>
                </c:pt>
                <c:pt idx="3">
                  <c:v>Baseball Bat</c:v>
                </c:pt>
                <c:pt idx="4">
                  <c:v>Machetee/Baseball Bat</c:v>
                </c:pt>
              </c:strCache>
            </c:strRef>
          </c:cat>
          <c:val>
            <c:numRef>
              <c:f>Sheet1!$E$2:$E$6</c:f>
              <c:numCache>
                <c:formatCode>General</c:formatCode>
                <c:ptCount val="5"/>
                <c:pt idx="0">
                  <c:v>0</c:v>
                </c:pt>
                <c:pt idx="1">
                  <c:v>0</c:v>
                </c:pt>
                <c:pt idx="2">
                  <c:v>0</c:v>
                </c:pt>
                <c:pt idx="3">
                  <c:v>0</c:v>
                </c:pt>
                <c:pt idx="4">
                  <c:v>14</c:v>
                </c:pt>
              </c:numCache>
            </c:numRef>
          </c:val>
          <c:extLst xmlns:c16r2="http://schemas.microsoft.com/office/drawing/2015/06/chart">
            <c:ext xmlns:c16="http://schemas.microsoft.com/office/drawing/2014/chart" uri="{C3380CC4-5D6E-409C-BE32-E72D297353CC}">
              <c16:uniqueId val="{00000003-D444-4BDD-A77E-D039D4460CD7}"/>
            </c:ext>
          </c:extLst>
        </c:ser>
        <c:ser>
          <c:idx val="4"/>
          <c:order val="4"/>
          <c:tx>
            <c:strRef>
              <c:f>Sheet1!$F$1</c:f>
              <c:strCache>
                <c:ptCount val="1"/>
                <c:pt idx="0">
                  <c:v>NA/MI (2)</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Other Knife</c:v>
                </c:pt>
                <c:pt idx="1">
                  <c:v>Butcher Knife</c:v>
                </c:pt>
                <c:pt idx="2">
                  <c:v>Car</c:v>
                </c:pt>
                <c:pt idx="3">
                  <c:v>Baseball Bat</c:v>
                </c:pt>
                <c:pt idx="4">
                  <c:v>Machetee/Baseball Bat</c:v>
                </c:pt>
              </c:strCache>
            </c:strRef>
          </c:cat>
          <c:val>
            <c:numRef>
              <c:f>Sheet1!$F$2:$F$6</c:f>
              <c:numCache>
                <c:formatCode>General</c:formatCode>
                <c:ptCount val="5"/>
                <c:pt idx="0">
                  <c:v>20</c:v>
                </c:pt>
                <c:pt idx="1">
                  <c:v>0</c:v>
                </c:pt>
                <c:pt idx="2">
                  <c:v>20</c:v>
                </c:pt>
                <c:pt idx="3">
                  <c:v>0</c:v>
                </c:pt>
                <c:pt idx="4">
                  <c:v>0</c:v>
                </c:pt>
              </c:numCache>
            </c:numRef>
          </c:val>
          <c:extLst xmlns:c16r2="http://schemas.microsoft.com/office/drawing/2015/06/chart">
            <c:ext xmlns:c16="http://schemas.microsoft.com/office/drawing/2014/chart" uri="{C3380CC4-5D6E-409C-BE32-E72D297353CC}">
              <c16:uniqueId val="{00000004-D444-4BDD-A77E-D039D4460CD7}"/>
            </c:ext>
          </c:extLst>
        </c:ser>
        <c:dLbls>
          <c:dLblPos val="outEnd"/>
          <c:showLegendKey val="0"/>
          <c:showVal val="1"/>
          <c:showCatName val="0"/>
          <c:showSerName val="0"/>
          <c:showPercent val="0"/>
          <c:showBubbleSize val="0"/>
        </c:dLbls>
        <c:gapWidth val="150"/>
        <c:axId val="-1580007168"/>
        <c:axId val="-1580006624"/>
      </c:barChart>
      <c:catAx>
        <c:axId val="-1580007168"/>
        <c:scaling>
          <c:orientation val="minMax"/>
        </c:scaling>
        <c:delete val="0"/>
        <c:axPos val="l"/>
        <c:numFmt formatCode="General" sourceLinked="1"/>
        <c:majorTickMark val="none"/>
        <c:minorTickMark val="none"/>
        <c:tickLblPos val="nextTo"/>
        <c:crossAx val="-1580006624"/>
        <c:crosses val="autoZero"/>
        <c:auto val="1"/>
        <c:lblAlgn val="ctr"/>
        <c:lblOffset val="100"/>
        <c:noMultiLvlLbl val="0"/>
      </c:catAx>
      <c:valAx>
        <c:axId val="-1580006624"/>
        <c:scaling>
          <c:orientation val="minMax"/>
        </c:scaling>
        <c:delete val="0"/>
        <c:axPos val="b"/>
        <c:majorGridlines/>
        <c:numFmt formatCode="General" sourceLinked="1"/>
        <c:majorTickMark val="none"/>
        <c:minorTickMark val="none"/>
        <c:tickLblPos val="nextTo"/>
        <c:crossAx val="-1580007168"/>
        <c:crosses val="autoZero"/>
        <c:crossBetween val="between"/>
      </c:valAx>
    </c:plotArea>
    <c:legend>
      <c:legendPos val="r"/>
      <c:layout/>
      <c:overlay val="0"/>
    </c:legend>
    <c:plotVisOnly val="1"/>
    <c:dispBlanksAs val="gap"/>
    <c:showDLblsOverMax val="0"/>
  </c:chart>
  <c:spPr>
    <a:solidFill>
      <a:schemeClr val="lt1"/>
    </a:solidFill>
    <a:ln w="25400" cap="flat" cmpd="sng" algn="ctr">
      <a:solidFill>
        <a:schemeClr val="accent6"/>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bar"/>
        <c:grouping val="clustered"/>
        <c:varyColors val="0"/>
        <c:ser>
          <c:idx val="0"/>
          <c:order val="0"/>
          <c:tx>
            <c:strRef>
              <c:f>Sheet1!$B$1</c:f>
              <c:strCache>
                <c:ptCount val="1"/>
                <c:pt idx="0">
                  <c:v>Over All (6)</c:v>
                </c:pt>
              </c:strCache>
            </c:strRef>
          </c:tx>
          <c:spPr>
            <a:solidFill>
              <a:schemeClr val="bg1"/>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.22 Pistol/20 ga </c:v>
                </c:pt>
                <c:pt idx="1">
                  <c:v>.22 Rifle/.357 Pistol</c:v>
                </c:pt>
                <c:pt idx="2">
                  <c:v>.357 cal Pistol/Propain Tank</c:v>
                </c:pt>
                <c:pt idx="3">
                  <c:v>.22 Pistol/12 ga</c:v>
                </c:pt>
                <c:pt idx="4">
                  <c:v>.22 Pistol/.22 Rifle/9mm Pistol</c:v>
                </c:pt>
              </c:strCache>
            </c:strRef>
          </c:cat>
          <c:val>
            <c:numRef>
              <c:f>Sheet1!$B$2:$B$6</c:f>
              <c:numCache>
                <c:formatCode>General</c:formatCode>
                <c:ptCount val="5"/>
                <c:pt idx="0">
                  <c:v>1</c:v>
                </c:pt>
                <c:pt idx="1">
                  <c:v>1</c:v>
                </c:pt>
                <c:pt idx="2">
                  <c:v>1</c:v>
                </c:pt>
                <c:pt idx="3">
                  <c:v>1</c:v>
                </c:pt>
                <c:pt idx="4">
                  <c:v>1</c:v>
                </c:pt>
              </c:numCache>
            </c:numRef>
          </c:val>
          <c:extLst xmlns:c16r2="http://schemas.microsoft.com/office/drawing/2015/06/chart">
            <c:ext xmlns:c16="http://schemas.microsoft.com/office/drawing/2014/chart" uri="{C3380CC4-5D6E-409C-BE32-E72D297353CC}">
              <c16:uniqueId val="{00000000-B90A-4DEE-BCCD-1EC07FD9809B}"/>
            </c:ext>
          </c:extLst>
        </c:ser>
        <c:ser>
          <c:idx val="1"/>
          <c:order val="1"/>
          <c:tx>
            <c:strRef>
              <c:f>Sheet1!$C$1</c:f>
              <c:strCache>
                <c:ptCount val="1"/>
                <c:pt idx="0">
                  <c:v>Traditional (2)</c:v>
                </c:pt>
              </c:strCache>
            </c:strRef>
          </c:tx>
          <c:spPr>
            <a:solidFill>
              <a:srgbClr val="00B0F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.22 Pistol/20 ga </c:v>
                </c:pt>
                <c:pt idx="1">
                  <c:v>.22 Rifle/.357 Pistol</c:v>
                </c:pt>
                <c:pt idx="2">
                  <c:v>.357 cal Pistol/Propain Tank</c:v>
                </c:pt>
                <c:pt idx="3">
                  <c:v>.22 Pistol/12 ga</c:v>
                </c:pt>
                <c:pt idx="4">
                  <c:v>.22 Pistol/.22 Rifle/9mm Pistol</c:v>
                </c:pt>
              </c:strCache>
            </c:strRef>
          </c:cat>
          <c:val>
            <c:numRef>
              <c:f>Sheet1!$C$2:$C$6</c:f>
              <c:numCache>
                <c:formatCode>General</c:formatCode>
                <c:ptCount val="5"/>
                <c:pt idx="0">
                  <c:v>2</c:v>
                </c:pt>
                <c:pt idx="1">
                  <c:v>2</c:v>
                </c:pt>
                <c:pt idx="2">
                  <c:v>0</c:v>
                </c:pt>
                <c:pt idx="3">
                  <c:v>0</c:v>
                </c:pt>
                <c:pt idx="4">
                  <c:v>2</c:v>
                </c:pt>
              </c:numCache>
            </c:numRef>
          </c:val>
          <c:extLst xmlns:c16r2="http://schemas.microsoft.com/office/drawing/2015/06/chart">
            <c:ext xmlns:c16="http://schemas.microsoft.com/office/drawing/2014/chart" uri="{C3380CC4-5D6E-409C-BE32-E72D297353CC}">
              <c16:uniqueId val="{00000001-B90A-4DEE-BCCD-1EC07FD9809B}"/>
            </c:ext>
          </c:extLst>
        </c:ser>
        <c:ser>
          <c:idx val="2"/>
          <c:order val="2"/>
          <c:tx>
            <c:strRef>
              <c:f>Sheet1!$D$1</c:f>
              <c:strCache>
                <c:ptCount val="1"/>
                <c:pt idx="0">
                  <c:v>Gang (1)</c:v>
                </c:pt>
              </c:strCache>
            </c:strRef>
          </c:tx>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.22 Pistol/20 ga </c:v>
                </c:pt>
                <c:pt idx="1">
                  <c:v>.22 Rifle/.357 Pistol</c:v>
                </c:pt>
                <c:pt idx="2">
                  <c:v>.357 cal Pistol/Propain Tank</c:v>
                </c:pt>
                <c:pt idx="3">
                  <c:v>.22 Pistol/12 ga</c:v>
                </c:pt>
                <c:pt idx="4">
                  <c:v>.22 Pistol/.22 Rifle/9mm Pistol</c:v>
                </c:pt>
              </c:strCache>
            </c:strRef>
          </c:cat>
          <c:val>
            <c:numRef>
              <c:f>Sheet1!$D$2:$D$6</c:f>
              <c:numCache>
                <c:formatCode>General</c:formatCode>
                <c:ptCount val="5"/>
                <c:pt idx="0">
                  <c:v>0</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2-B90A-4DEE-BCCD-1EC07FD9809B}"/>
            </c:ext>
          </c:extLst>
        </c:ser>
        <c:ser>
          <c:idx val="3"/>
          <c:order val="3"/>
          <c:tx>
            <c:strRef>
              <c:f>Sheet1!$E$1</c:f>
              <c:strCache>
                <c:ptCount val="1"/>
                <c:pt idx="0">
                  <c:v>A/MI (2)</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.22 Pistol/20 ga </c:v>
                </c:pt>
                <c:pt idx="1">
                  <c:v>.22 Rifle/.357 Pistol</c:v>
                </c:pt>
                <c:pt idx="2">
                  <c:v>.357 cal Pistol/Propain Tank</c:v>
                </c:pt>
                <c:pt idx="3">
                  <c:v>.22 Pistol/12 ga</c:v>
                </c:pt>
                <c:pt idx="4">
                  <c:v>.22 Pistol/.22 Rifle/9mm Pistol</c:v>
                </c:pt>
              </c:strCache>
            </c:strRef>
          </c:cat>
          <c:val>
            <c:numRef>
              <c:f>Sheet1!$E$2:$E$6</c:f>
              <c:numCache>
                <c:formatCode>General</c:formatCode>
                <c:ptCount val="5"/>
                <c:pt idx="0">
                  <c:v>0</c:v>
                </c:pt>
                <c:pt idx="1">
                  <c:v>0</c:v>
                </c:pt>
                <c:pt idx="2">
                  <c:v>0</c:v>
                </c:pt>
                <c:pt idx="3">
                  <c:v>14</c:v>
                </c:pt>
                <c:pt idx="4">
                  <c:v>0</c:v>
                </c:pt>
              </c:numCache>
            </c:numRef>
          </c:val>
          <c:extLst xmlns:c16r2="http://schemas.microsoft.com/office/drawing/2015/06/chart">
            <c:ext xmlns:c16="http://schemas.microsoft.com/office/drawing/2014/chart" uri="{C3380CC4-5D6E-409C-BE32-E72D297353CC}">
              <c16:uniqueId val="{00000003-B90A-4DEE-BCCD-1EC07FD9809B}"/>
            </c:ext>
          </c:extLst>
        </c:ser>
        <c:ser>
          <c:idx val="4"/>
          <c:order val="4"/>
          <c:tx>
            <c:strRef>
              <c:f>Sheet1!$F$1</c:f>
              <c:strCache>
                <c:ptCount val="1"/>
                <c:pt idx="0">
                  <c:v>NA/MI (1)</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Sheet1!$A$2:$A$6</c:f>
              <c:strCache>
                <c:ptCount val="5"/>
                <c:pt idx="0">
                  <c:v>.22 Pistol/20 ga </c:v>
                </c:pt>
                <c:pt idx="1">
                  <c:v>.22 Rifle/.357 Pistol</c:v>
                </c:pt>
                <c:pt idx="2">
                  <c:v>.357 cal Pistol/Propain Tank</c:v>
                </c:pt>
                <c:pt idx="3">
                  <c:v>.22 Pistol/12 ga</c:v>
                </c:pt>
                <c:pt idx="4">
                  <c:v>.22 Pistol/.22 Rifle/9mm Pistol</c:v>
                </c:pt>
              </c:strCache>
            </c:strRef>
          </c:cat>
          <c:val>
            <c:numRef>
              <c:f>Sheet1!$F$2:$F$6</c:f>
              <c:numCache>
                <c:formatCode>General</c:formatCode>
                <c:ptCount val="5"/>
                <c:pt idx="0">
                  <c:v>0</c:v>
                </c:pt>
                <c:pt idx="1">
                  <c:v>0</c:v>
                </c:pt>
                <c:pt idx="2">
                  <c:v>20</c:v>
                </c:pt>
                <c:pt idx="3">
                  <c:v>0</c:v>
                </c:pt>
                <c:pt idx="4">
                  <c:v>0</c:v>
                </c:pt>
              </c:numCache>
            </c:numRef>
          </c:val>
          <c:extLst xmlns:c16r2="http://schemas.microsoft.com/office/drawing/2015/06/chart">
            <c:ext xmlns:c16="http://schemas.microsoft.com/office/drawing/2014/chart" uri="{C3380CC4-5D6E-409C-BE32-E72D297353CC}">
              <c16:uniqueId val="{00000004-B90A-4DEE-BCCD-1EC07FD9809B}"/>
            </c:ext>
          </c:extLst>
        </c:ser>
        <c:dLbls>
          <c:dLblPos val="outEnd"/>
          <c:showLegendKey val="0"/>
          <c:showVal val="1"/>
          <c:showCatName val="0"/>
          <c:showSerName val="0"/>
          <c:showPercent val="0"/>
          <c:showBubbleSize val="0"/>
        </c:dLbls>
        <c:gapWidth val="150"/>
        <c:axId val="-1577580016"/>
        <c:axId val="-1577591984"/>
      </c:barChart>
      <c:catAx>
        <c:axId val="-1577580016"/>
        <c:scaling>
          <c:orientation val="minMax"/>
        </c:scaling>
        <c:delete val="0"/>
        <c:axPos val="l"/>
        <c:numFmt formatCode="General" sourceLinked="1"/>
        <c:majorTickMark val="none"/>
        <c:minorTickMark val="none"/>
        <c:tickLblPos val="nextTo"/>
        <c:crossAx val="-1577591984"/>
        <c:crosses val="autoZero"/>
        <c:auto val="1"/>
        <c:lblAlgn val="ctr"/>
        <c:lblOffset val="100"/>
        <c:noMultiLvlLbl val="0"/>
      </c:catAx>
      <c:valAx>
        <c:axId val="-1577591984"/>
        <c:scaling>
          <c:orientation val="minMax"/>
        </c:scaling>
        <c:delete val="0"/>
        <c:axPos val="b"/>
        <c:majorGridlines/>
        <c:numFmt formatCode="General" sourceLinked="1"/>
        <c:majorTickMark val="none"/>
        <c:minorTickMark val="none"/>
        <c:tickLblPos val="nextTo"/>
        <c:crossAx val="-1577580016"/>
        <c:crosses val="autoZero"/>
        <c:crossBetween val="between"/>
      </c:valAx>
      <c:spPr>
        <a:noFill/>
        <a:ln w="25400">
          <a:noFill/>
        </a:ln>
      </c:spPr>
    </c:plotArea>
    <c:legend>
      <c:legendPos val="r"/>
      <c:layout/>
      <c:overlay val="0"/>
    </c:legend>
    <c:plotVisOnly val="1"/>
    <c:dispBlanksAs val="gap"/>
    <c:showDLblsOverMax val="0"/>
  </c:chart>
  <c:spPr>
    <a:solidFill>
      <a:schemeClr val="lt1"/>
    </a:solidFill>
    <a:ln w="25400" cap="flat" cmpd="sng" algn="ctr">
      <a:solidFill>
        <a:schemeClr val="accent6"/>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A4F345-B33B-4291-881D-696B5668D843}"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A05AB13A-6670-4D7E-BB54-4D9F91D3A6DA}">
      <dgm:prSet phldrT="[Text]"/>
      <dgm:spPr>
        <a:solidFill>
          <a:srgbClr val="7030A0"/>
        </a:solidFill>
        <a:ln>
          <a:solidFill>
            <a:srgbClr val="FF0000"/>
          </a:solidFill>
        </a:ln>
        <a:effectLst>
          <a:glow rad="228600">
            <a:schemeClr val="accent2">
              <a:satMod val="175000"/>
              <a:alpha val="40000"/>
            </a:schemeClr>
          </a:glow>
        </a:effectLst>
      </dgm:spPr>
      <dgm:t>
        <a:bodyPr/>
        <a:lstStyle/>
        <a:p>
          <a:r>
            <a:rPr lang="en-US" b="1" dirty="0">
              <a:solidFill>
                <a:schemeClr val="bg1"/>
              </a:solidFill>
            </a:rPr>
            <a:t>Combing All Events</a:t>
          </a:r>
        </a:p>
      </dgm:t>
    </dgm:pt>
    <dgm:pt modelId="{1774998D-C64F-4932-9039-0AB9ACAAAD0C}" type="parTrans" cxnId="{3417D637-200C-47C8-AC4F-4B860575E8AB}">
      <dgm:prSet/>
      <dgm:spPr/>
      <dgm:t>
        <a:bodyPr/>
        <a:lstStyle/>
        <a:p>
          <a:endParaRPr lang="en-US"/>
        </a:p>
      </dgm:t>
    </dgm:pt>
    <dgm:pt modelId="{BB56CD67-BACC-4734-B2AA-9134A5CCB275}" type="sibTrans" cxnId="{3417D637-200C-47C8-AC4F-4B860575E8AB}">
      <dgm:prSet/>
      <dgm:spPr>
        <a:solidFill>
          <a:srgbClr val="FF0000"/>
        </a:solidFill>
      </dgm:spPr>
      <dgm:t>
        <a:bodyPr/>
        <a:lstStyle/>
        <a:p>
          <a:endParaRPr lang="en-US" dirty="0">
            <a:solidFill>
              <a:schemeClr val="tx1"/>
            </a:solidFill>
          </a:endParaRPr>
        </a:p>
      </dgm:t>
    </dgm:pt>
    <dgm:pt modelId="{BB2E17D8-B07D-4321-947E-08CA0F57EA3D}">
      <dgm:prSet phldrT="[Text]"/>
      <dgm:spPr>
        <a:ln>
          <a:solidFill>
            <a:srgbClr val="FF0000"/>
          </a:solidFill>
        </a:ln>
        <a:effectLst>
          <a:glow rad="228600">
            <a:schemeClr val="accent2">
              <a:satMod val="175000"/>
              <a:alpha val="40000"/>
            </a:schemeClr>
          </a:glow>
        </a:effectLst>
      </dgm:spPr>
      <dgm:t>
        <a:bodyPr/>
        <a:lstStyle/>
        <a:p>
          <a:r>
            <a:rPr lang="en-US" b="1" dirty="0">
              <a:solidFill>
                <a:schemeClr val="bg1"/>
              </a:solidFill>
            </a:rPr>
            <a:t>1 type of event</a:t>
          </a:r>
        </a:p>
      </dgm:t>
    </dgm:pt>
    <dgm:pt modelId="{56AE5A20-BE35-4FBC-8DC2-161A9B11CB8B}" type="parTrans" cxnId="{9E472EC5-202D-459D-833F-FF6E2DF8BAD5}">
      <dgm:prSet/>
      <dgm:spPr/>
      <dgm:t>
        <a:bodyPr/>
        <a:lstStyle/>
        <a:p>
          <a:endParaRPr lang="en-US"/>
        </a:p>
      </dgm:t>
    </dgm:pt>
    <dgm:pt modelId="{8DD019E6-7C82-40F1-BB91-B4A6507D6C8B}" type="sibTrans" cxnId="{9E472EC5-202D-459D-833F-FF6E2DF8BAD5}">
      <dgm:prSet/>
      <dgm:spPr>
        <a:solidFill>
          <a:srgbClr val="FF0000"/>
        </a:solidFill>
      </dgm:spPr>
      <dgm:t>
        <a:bodyPr/>
        <a:lstStyle/>
        <a:p>
          <a:endParaRPr lang="en-US" dirty="0">
            <a:solidFill>
              <a:schemeClr val="tx1"/>
            </a:solidFill>
          </a:endParaRPr>
        </a:p>
      </dgm:t>
    </dgm:pt>
    <dgm:pt modelId="{63EE1EBB-D318-46B2-8461-B657340D08CA}">
      <dgm:prSet phldrT="[Text]"/>
      <dgm:spPr>
        <a:solidFill>
          <a:srgbClr val="FFFF00"/>
        </a:solidFill>
        <a:ln>
          <a:solidFill>
            <a:srgbClr val="FF0000"/>
          </a:solidFill>
        </a:ln>
        <a:effectLst>
          <a:glow rad="228600">
            <a:schemeClr val="accent2">
              <a:satMod val="175000"/>
              <a:alpha val="40000"/>
            </a:schemeClr>
          </a:glow>
        </a:effectLst>
      </dgm:spPr>
      <dgm:t>
        <a:bodyPr/>
        <a:lstStyle/>
        <a:p>
          <a:r>
            <a:rPr lang="en-US" b="1" dirty="0">
              <a:solidFill>
                <a:schemeClr val="bg1"/>
              </a:solidFill>
            </a:rPr>
            <a:t>1 type of act</a:t>
          </a:r>
        </a:p>
      </dgm:t>
    </dgm:pt>
    <dgm:pt modelId="{1D443727-1270-4D8A-B5B7-9AB3EC8958B6}" type="parTrans" cxnId="{4B2C76DD-6492-43D7-85D3-829BAF2C0E69}">
      <dgm:prSet/>
      <dgm:spPr/>
      <dgm:t>
        <a:bodyPr/>
        <a:lstStyle/>
        <a:p>
          <a:endParaRPr lang="en-US"/>
        </a:p>
      </dgm:t>
    </dgm:pt>
    <dgm:pt modelId="{1FD94687-8D34-4438-BD98-0DD476CA2BD9}" type="sibTrans" cxnId="{4B2C76DD-6492-43D7-85D3-829BAF2C0E69}">
      <dgm:prSet/>
      <dgm:spPr>
        <a:solidFill>
          <a:srgbClr val="FF0000"/>
        </a:solidFill>
      </dgm:spPr>
      <dgm:t>
        <a:bodyPr/>
        <a:lstStyle/>
        <a:p>
          <a:endParaRPr lang="en-US" dirty="0">
            <a:solidFill>
              <a:schemeClr val="tx1"/>
            </a:solidFill>
          </a:endParaRPr>
        </a:p>
      </dgm:t>
    </dgm:pt>
    <dgm:pt modelId="{07E8F058-A097-4918-94AA-0F97FDC2F1E7}">
      <dgm:prSet phldrT="[Text]"/>
      <dgm:spPr>
        <a:solidFill>
          <a:srgbClr val="92D050"/>
        </a:solidFill>
        <a:ln>
          <a:solidFill>
            <a:srgbClr val="FF0000"/>
          </a:solidFill>
        </a:ln>
        <a:effectLst>
          <a:glow rad="228600">
            <a:schemeClr val="accent2">
              <a:satMod val="175000"/>
              <a:alpha val="40000"/>
            </a:schemeClr>
          </a:glow>
        </a:effectLst>
      </dgm:spPr>
      <dgm:t>
        <a:bodyPr/>
        <a:lstStyle/>
        <a:p>
          <a:r>
            <a:rPr lang="en-US" b="1" dirty="0">
              <a:solidFill>
                <a:schemeClr val="bg1"/>
              </a:solidFill>
            </a:rPr>
            <a:t>1 type of perpetrator</a:t>
          </a:r>
        </a:p>
      </dgm:t>
    </dgm:pt>
    <dgm:pt modelId="{46493DBC-9519-4C74-BA7B-0949F9990C60}" type="parTrans" cxnId="{86B97AD9-9366-4EF6-A2D1-CFB19B506656}">
      <dgm:prSet/>
      <dgm:spPr/>
      <dgm:t>
        <a:bodyPr/>
        <a:lstStyle/>
        <a:p>
          <a:endParaRPr lang="en-US"/>
        </a:p>
      </dgm:t>
    </dgm:pt>
    <dgm:pt modelId="{08EAC936-18EB-4964-8636-85FA1D988476}" type="sibTrans" cxnId="{86B97AD9-9366-4EF6-A2D1-CFB19B506656}">
      <dgm:prSet/>
      <dgm:spPr>
        <a:solidFill>
          <a:srgbClr val="FF0000"/>
        </a:solidFill>
      </dgm:spPr>
      <dgm:t>
        <a:bodyPr/>
        <a:lstStyle/>
        <a:p>
          <a:endParaRPr lang="en-US" dirty="0">
            <a:solidFill>
              <a:schemeClr val="tx1"/>
            </a:solidFill>
          </a:endParaRPr>
        </a:p>
      </dgm:t>
    </dgm:pt>
    <dgm:pt modelId="{D54D6FD7-8820-4F5B-A239-781CA6C1DCFC}">
      <dgm:prSet phldrT="[Text]"/>
      <dgm:spPr>
        <a:solidFill>
          <a:srgbClr val="FFC000"/>
        </a:solidFill>
        <a:ln>
          <a:solidFill>
            <a:srgbClr val="FF0000"/>
          </a:solidFill>
        </a:ln>
        <a:effectLst>
          <a:glow rad="228600">
            <a:schemeClr val="accent2">
              <a:satMod val="175000"/>
              <a:alpha val="40000"/>
            </a:schemeClr>
          </a:glow>
        </a:effectLst>
      </dgm:spPr>
      <dgm:t>
        <a:bodyPr/>
        <a:lstStyle/>
        <a:p>
          <a:r>
            <a:rPr lang="en-US" b="1" dirty="0">
              <a:solidFill>
                <a:schemeClr val="bg1"/>
              </a:solidFill>
            </a:rPr>
            <a:t>1 type of threat</a:t>
          </a:r>
        </a:p>
      </dgm:t>
    </dgm:pt>
    <dgm:pt modelId="{DB243DC4-45E5-4AFE-B755-408D472132C8}" type="parTrans" cxnId="{7DE9AFF5-9E6D-4E7B-87CA-196DD86C903E}">
      <dgm:prSet/>
      <dgm:spPr/>
      <dgm:t>
        <a:bodyPr/>
        <a:lstStyle/>
        <a:p>
          <a:endParaRPr lang="en-US"/>
        </a:p>
      </dgm:t>
    </dgm:pt>
    <dgm:pt modelId="{AC1F4AC3-7511-4C0D-A297-93AF724072B7}" type="sibTrans" cxnId="{7DE9AFF5-9E6D-4E7B-87CA-196DD86C903E}">
      <dgm:prSet/>
      <dgm:spPr>
        <a:solidFill>
          <a:srgbClr val="FF0000"/>
        </a:solidFill>
      </dgm:spPr>
      <dgm:t>
        <a:bodyPr/>
        <a:lstStyle/>
        <a:p>
          <a:endParaRPr lang="en-US" dirty="0">
            <a:solidFill>
              <a:schemeClr val="tx1"/>
            </a:solidFill>
          </a:endParaRPr>
        </a:p>
      </dgm:t>
    </dgm:pt>
    <dgm:pt modelId="{CAF5E663-C5B6-4177-AF68-85133C288734}">
      <dgm:prSet phldrT="[Text]"/>
      <dgm:spPr>
        <a:solidFill>
          <a:srgbClr val="00B0F0"/>
        </a:solidFill>
        <a:ln>
          <a:solidFill>
            <a:srgbClr val="FF0000"/>
          </a:solidFill>
        </a:ln>
        <a:effectLst>
          <a:glow rad="228600">
            <a:schemeClr val="accent2">
              <a:satMod val="175000"/>
              <a:alpha val="40000"/>
            </a:schemeClr>
          </a:glow>
        </a:effectLst>
      </dgm:spPr>
      <dgm:t>
        <a:bodyPr/>
        <a:lstStyle/>
        <a:p>
          <a:r>
            <a:rPr lang="en-US" b="1" dirty="0">
              <a:solidFill>
                <a:schemeClr val="bg1"/>
              </a:solidFill>
            </a:rPr>
            <a:t>1 type of prevention</a:t>
          </a:r>
        </a:p>
      </dgm:t>
    </dgm:pt>
    <dgm:pt modelId="{3B594006-1A59-4062-9653-BB24AB176DDF}" type="parTrans" cxnId="{5C3D2ED7-13A8-4A91-8872-42AD5F39A714}">
      <dgm:prSet/>
      <dgm:spPr/>
      <dgm:t>
        <a:bodyPr/>
        <a:lstStyle/>
        <a:p>
          <a:endParaRPr lang="en-US"/>
        </a:p>
      </dgm:t>
    </dgm:pt>
    <dgm:pt modelId="{7CE3E9EE-8FA1-4EB4-9F45-ECF82AF602B8}" type="sibTrans" cxnId="{5C3D2ED7-13A8-4A91-8872-42AD5F39A714}">
      <dgm:prSet/>
      <dgm:spPr>
        <a:solidFill>
          <a:srgbClr val="FF0000"/>
        </a:solidFill>
      </dgm:spPr>
      <dgm:t>
        <a:bodyPr/>
        <a:lstStyle/>
        <a:p>
          <a:endParaRPr lang="en-US" dirty="0">
            <a:solidFill>
              <a:schemeClr val="tx1"/>
            </a:solidFill>
          </a:endParaRPr>
        </a:p>
      </dgm:t>
    </dgm:pt>
    <dgm:pt modelId="{85D72460-5DB4-4288-907C-211F41C454E6}">
      <dgm:prSet phldrT="[Text]"/>
      <dgm:spPr>
        <a:solidFill>
          <a:schemeClr val="bg1">
            <a:lumMod val="75000"/>
          </a:schemeClr>
        </a:solidFill>
        <a:ln>
          <a:solidFill>
            <a:srgbClr val="FF0000"/>
          </a:solidFill>
        </a:ln>
        <a:effectLst>
          <a:glow rad="228600">
            <a:schemeClr val="accent2">
              <a:satMod val="175000"/>
              <a:alpha val="40000"/>
            </a:schemeClr>
          </a:glow>
        </a:effectLst>
      </dgm:spPr>
      <dgm:t>
        <a:bodyPr/>
        <a:lstStyle/>
        <a:p>
          <a:r>
            <a:rPr lang="en-US" b="1" dirty="0">
              <a:solidFill>
                <a:schemeClr val="tx1"/>
              </a:solidFill>
            </a:rPr>
            <a:t>1 type of solution</a:t>
          </a:r>
        </a:p>
      </dgm:t>
    </dgm:pt>
    <dgm:pt modelId="{EBEC4AF2-CF7C-4A7A-9CCC-0AED571B672F}" type="parTrans" cxnId="{0228105C-83F7-4CD3-A1C1-ADBA52C70F38}">
      <dgm:prSet/>
      <dgm:spPr/>
      <dgm:t>
        <a:bodyPr/>
        <a:lstStyle/>
        <a:p>
          <a:endParaRPr lang="en-US"/>
        </a:p>
      </dgm:t>
    </dgm:pt>
    <dgm:pt modelId="{46FB5F7B-6B10-4A55-8304-D6D964331CBF}" type="sibTrans" cxnId="{0228105C-83F7-4CD3-A1C1-ADBA52C70F38}">
      <dgm:prSet/>
      <dgm:spPr/>
      <dgm:t>
        <a:bodyPr/>
        <a:lstStyle/>
        <a:p>
          <a:endParaRPr lang="en-US"/>
        </a:p>
      </dgm:t>
    </dgm:pt>
    <dgm:pt modelId="{10A22A87-AA9D-4467-9DD8-93493973E78D}" type="pres">
      <dgm:prSet presAssocID="{50A4F345-B33B-4291-881D-696B5668D843}" presName="linearFlow" presStyleCnt="0">
        <dgm:presLayoutVars>
          <dgm:dir/>
          <dgm:resizeHandles val="exact"/>
        </dgm:presLayoutVars>
      </dgm:prSet>
      <dgm:spPr/>
    </dgm:pt>
    <dgm:pt modelId="{E6F6C32A-A044-4BED-ACE9-CE936DAFBE71}" type="pres">
      <dgm:prSet presAssocID="{A05AB13A-6670-4D7E-BB54-4D9F91D3A6DA}" presName="node" presStyleLbl="node1" presStyleIdx="0" presStyleCnt="7">
        <dgm:presLayoutVars>
          <dgm:bulletEnabled val="1"/>
        </dgm:presLayoutVars>
      </dgm:prSet>
      <dgm:spPr/>
      <dgm:t>
        <a:bodyPr/>
        <a:lstStyle/>
        <a:p>
          <a:endParaRPr lang="en-US"/>
        </a:p>
      </dgm:t>
    </dgm:pt>
    <dgm:pt modelId="{155FFCBB-0CE9-48F3-9A71-EE7FC24DE417}" type="pres">
      <dgm:prSet presAssocID="{BB56CD67-BACC-4734-B2AA-9134A5CCB275}" presName="spacerL" presStyleCnt="0"/>
      <dgm:spPr/>
    </dgm:pt>
    <dgm:pt modelId="{E599775C-931A-411F-B0ED-1F92489630A3}" type="pres">
      <dgm:prSet presAssocID="{BB56CD67-BACC-4734-B2AA-9134A5CCB275}" presName="sibTrans" presStyleLbl="sibTrans2D1" presStyleIdx="0" presStyleCnt="6" custLinFactX="1314655" custLinFactNeighborX="1400000" custLinFactNeighborY="5548"/>
      <dgm:spPr/>
      <dgm:t>
        <a:bodyPr/>
        <a:lstStyle/>
        <a:p>
          <a:endParaRPr lang="en-US"/>
        </a:p>
      </dgm:t>
    </dgm:pt>
    <dgm:pt modelId="{D5E7ACDD-8D37-488F-8BD7-4EB277A949C2}" type="pres">
      <dgm:prSet presAssocID="{BB56CD67-BACC-4734-B2AA-9134A5CCB275}" presName="spacerR" presStyleCnt="0"/>
      <dgm:spPr/>
    </dgm:pt>
    <dgm:pt modelId="{E70C4A2C-5C0D-4F31-A19D-7FE335C02D83}" type="pres">
      <dgm:prSet presAssocID="{BB2E17D8-B07D-4321-947E-08CA0F57EA3D}" presName="node" presStyleLbl="node1" presStyleIdx="1" presStyleCnt="7">
        <dgm:presLayoutVars>
          <dgm:bulletEnabled val="1"/>
        </dgm:presLayoutVars>
      </dgm:prSet>
      <dgm:spPr/>
      <dgm:t>
        <a:bodyPr/>
        <a:lstStyle/>
        <a:p>
          <a:endParaRPr lang="en-US"/>
        </a:p>
      </dgm:t>
    </dgm:pt>
    <dgm:pt modelId="{DC60349D-6F7C-498C-90B6-453467644708}" type="pres">
      <dgm:prSet presAssocID="{8DD019E6-7C82-40F1-BB91-B4A6507D6C8B}" presName="spacerL" presStyleCnt="0"/>
      <dgm:spPr/>
    </dgm:pt>
    <dgm:pt modelId="{8015C3D6-343F-4FD7-B6D0-B4BC478BFE98}" type="pres">
      <dgm:prSet presAssocID="{8DD019E6-7C82-40F1-BB91-B4A6507D6C8B}" presName="sibTrans" presStyleLbl="sibTrans2D1" presStyleIdx="1" presStyleCnt="6"/>
      <dgm:spPr/>
      <dgm:t>
        <a:bodyPr/>
        <a:lstStyle/>
        <a:p>
          <a:endParaRPr lang="en-US"/>
        </a:p>
      </dgm:t>
    </dgm:pt>
    <dgm:pt modelId="{519501BF-C40B-4F16-BD87-72BA48365F72}" type="pres">
      <dgm:prSet presAssocID="{8DD019E6-7C82-40F1-BB91-B4A6507D6C8B}" presName="spacerR" presStyleCnt="0"/>
      <dgm:spPr/>
    </dgm:pt>
    <dgm:pt modelId="{E125AE4E-A295-4CA3-AB6F-5EFB172E4890}" type="pres">
      <dgm:prSet presAssocID="{63EE1EBB-D318-46B2-8461-B657340D08CA}" presName="node" presStyleLbl="node1" presStyleIdx="2" presStyleCnt="7">
        <dgm:presLayoutVars>
          <dgm:bulletEnabled val="1"/>
        </dgm:presLayoutVars>
      </dgm:prSet>
      <dgm:spPr/>
      <dgm:t>
        <a:bodyPr/>
        <a:lstStyle/>
        <a:p>
          <a:endParaRPr lang="en-US"/>
        </a:p>
      </dgm:t>
    </dgm:pt>
    <dgm:pt modelId="{C683846B-4BF3-496C-9AC8-826B31A20E21}" type="pres">
      <dgm:prSet presAssocID="{1FD94687-8D34-4438-BD98-0DD476CA2BD9}" presName="spacerL" presStyleCnt="0"/>
      <dgm:spPr/>
    </dgm:pt>
    <dgm:pt modelId="{8655DEBC-DDD5-4ADA-B291-45D269E4B84F}" type="pres">
      <dgm:prSet presAssocID="{1FD94687-8D34-4438-BD98-0DD476CA2BD9}" presName="sibTrans" presStyleLbl="sibTrans2D1" presStyleIdx="2" presStyleCnt="6"/>
      <dgm:spPr/>
      <dgm:t>
        <a:bodyPr/>
        <a:lstStyle/>
        <a:p>
          <a:endParaRPr lang="en-US"/>
        </a:p>
      </dgm:t>
    </dgm:pt>
    <dgm:pt modelId="{5C3B4592-E205-4DA8-BA38-0A53D0312566}" type="pres">
      <dgm:prSet presAssocID="{1FD94687-8D34-4438-BD98-0DD476CA2BD9}" presName="spacerR" presStyleCnt="0"/>
      <dgm:spPr/>
    </dgm:pt>
    <dgm:pt modelId="{43FAE63A-D678-4D08-9ADD-BFC34361233D}" type="pres">
      <dgm:prSet presAssocID="{07E8F058-A097-4918-94AA-0F97FDC2F1E7}" presName="node" presStyleLbl="node1" presStyleIdx="3" presStyleCnt="7">
        <dgm:presLayoutVars>
          <dgm:bulletEnabled val="1"/>
        </dgm:presLayoutVars>
      </dgm:prSet>
      <dgm:spPr/>
      <dgm:t>
        <a:bodyPr/>
        <a:lstStyle/>
        <a:p>
          <a:endParaRPr lang="en-US"/>
        </a:p>
      </dgm:t>
    </dgm:pt>
    <dgm:pt modelId="{554536C3-66F4-49F9-8014-9C8BE34EF4F0}" type="pres">
      <dgm:prSet presAssocID="{08EAC936-18EB-4964-8636-85FA1D988476}" presName="spacerL" presStyleCnt="0"/>
      <dgm:spPr/>
    </dgm:pt>
    <dgm:pt modelId="{3DBA1C47-738A-48A8-A673-A398606E892A}" type="pres">
      <dgm:prSet presAssocID="{08EAC936-18EB-4964-8636-85FA1D988476}" presName="sibTrans" presStyleLbl="sibTrans2D1" presStyleIdx="3" presStyleCnt="6"/>
      <dgm:spPr/>
      <dgm:t>
        <a:bodyPr/>
        <a:lstStyle/>
        <a:p>
          <a:endParaRPr lang="en-US"/>
        </a:p>
      </dgm:t>
    </dgm:pt>
    <dgm:pt modelId="{9A5908FA-32A0-4FD9-B9FF-08EF04C4BBC2}" type="pres">
      <dgm:prSet presAssocID="{08EAC936-18EB-4964-8636-85FA1D988476}" presName="spacerR" presStyleCnt="0"/>
      <dgm:spPr/>
    </dgm:pt>
    <dgm:pt modelId="{120EE804-47CA-4E45-AAAD-0590C89C1527}" type="pres">
      <dgm:prSet presAssocID="{D54D6FD7-8820-4F5B-A239-781CA6C1DCFC}" presName="node" presStyleLbl="node1" presStyleIdx="4" presStyleCnt="7">
        <dgm:presLayoutVars>
          <dgm:bulletEnabled val="1"/>
        </dgm:presLayoutVars>
      </dgm:prSet>
      <dgm:spPr/>
      <dgm:t>
        <a:bodyPr/>
        <a:lstStyle/>
        <a:p>
          <a:endParaRPr lang="en-US"/>
        </a:p>
      </dgm:t>
    </dgm:pt>
    <dgm:pt modelId="{DED46628-4153-4532-9CC2-C94C8CC43B15}" type="pres">
      <dgm:prSet presAssocID="{AC1F4AC3-7511-4C0D-A297-93AF724072B7}" presName="spacerL" presStyleCnt="0"/>
      <dgm:spPr/>
    </dgm:pt>
    <dgm:pt modelId="{A735E8F0-1A6C-4234-8704-B5991F610D28}" type="pres">
      <dgm:prSet presAssocID="{AC1F4AC3-7511-4C0D-A297-93AF724072B7}" presName="sibTrans" presStyleLbl="sibTrans2D1" presStyleIdx="4" presStyleCnt="6"/>
      <dgm:spPr/>
      <dgm:t>
        <a:bodyPr/>
        <a:lstStyle/>
        <a:p>
          <a:endParaRPr lang="en-US"/>
        </a:p>
      </dgm:t>
    </dgm:pt>
    <dgm:pt modelId="{09A03A0A-D01D-4092-873F-9C27A58DF158}" type="pres">
      <dgm:prSet presAssocID="{AC1F4AC3-7511-4C0D-A297-93AF724072B7}" presName="spacerR" presStyleCnt="0"/>
      <dgm:spPr/>
    </dgm:pt>
    <dgm:pt modelId="{D2BBB748-B7CE-4840-A007-AC50D64F111C}" type="pres">
      <dgm:prSet presAssocID="{CAF5E663-C5B6-4177-AF68-85133C288734}" presName="node" presStyleLbl="node1" presStyleIdx="5" presStyleCnt="7">
        <dgm:presLayoutVars>
          <dgm:bulletEnabled val="1"/>
        </dgm:presLayoutVars>
      </dgm:prSet>
      <dgm:spPr/>
      <dgm:t>
        <a:bodyPr/>
        <a:lstStyle/>
        <a:p>
          <a:endParaRPr lang="en-US"/>
        </a:p>
      </dgm:t>
    </dgm:pt>
    <dgm:pt modelId="{D50F4843-3A58-43B1-AF43-63431B9418AF}" type="pres">
      <dgm:prSet presAssocID="{7CE3E9EE-8FA1-4EB4-9F45-ECF82AF602B8}" presName="spacerL" presStyleCnt="0"/>
      <dgm:spPr/>
    </dgm:pt>
    <dgm:pt modelId="{B3C2CF30-6964-4848-9CF8-737527CC9F66}" type="pres">
      <dgm:prSet presAssocID="{7CE3E9EE-8FA1-4EB4-9F45-ECF82AF602B8}" presName="sibTrans" presStyleLbl="sibTrans2D1" presStyleIdx="5" presStyleCnt="6" custLinFactX="-1312721" custLinFactNeighborX="-1400000" custLinFactNeighborY="-5916"/>
      <dgm:spPr/>
      <dgm:t>
        <a:bodyPr/>
        <a:lstStyle/>
        <a:p>
          <a:endParaRPr lang="en-US"/>
        </a:p>
      </dgm:t>
    </dgm:pt>
    <dgm:pt modelId="{99B3821F-7967-4B72-915A-1DCC5810D7F6}" type="pres">
      <dgm:prSet presAssocID="{7CE3E9EE-8FA1-4EB4-9F45-ECF82AF602B8}" presName="spacerR" presStyleCnt="0"/>
      <dgm:spPr/>
    </dgm:pt>
    <dgm:pt modelId="{790A7F9B-FC91-4CB6-B208-9B49BEFC002D}" type="pres">
      <dgm:prSet presAssocID="{85D72460-5DB4-4288-907C-211F41C454E6}" presName="node" presStyleLbl="node1" presStyleIdx="6" presStyleCnt="7">
        <dgm:presLayoutVars>
          <dgm:bulletEnabled val="1"/>
        </dgm:presLayoutVars>
      </dgm:prSet>
      <dgm:spPr/>
      <dgm:t>
        <a:bodyPr/>
        <a:lstStyle/>
        <a:p>
          <a:endParaRPr lang="en-US"/>
        </a:p>
      </dgm:t>
    </dgm:pt>
  </dgm:ptLst>
  <dgm:cxnLst>
    <dgm:cxn modelId="{1D237F41-3034-413A-9DE7-561AB80566DC}" type="presOf" srcId="{D54D6FD7-8820-4F5B-A239-781CA6C1DCFC}" destId="{120EE804-47CA-4E45-AAAD-0590C89C1527}" srcOrd="0" destOrd="0" presId="urn:microsoft.com/office/officeart/2005/8/layout/equation1"/>
    <dgm:cxn modelId="{6B260619-860E-48BB-B096-22B8CAB1D4D4}" type="presOf" srcId="{85D72460-5DB4-4288-907C-211F41C454E6}" destId="{790A7F9B-FC91-4CB6-B208-9B49BEFC002D}" srcOrd="0" destOrd="0" presId="urn:microsoft.com/office/officeart/2005/8/layout/equation1"/>
    <dgm:cxn modelId="{9279ABDF-498F-4D88-9B5D-4F88B9A07658}" type="presOf" srcId="{8DD019E6-7C82-40F1-BB91-B4A6507D6C8B}" destId="{8015C3D6-343F-4FD7-B6D0-B4BC478BFE98}" srcOrd="0" destOrd="0" presId="urn:microsoft.com/office/officeart/2005/8/layout/equation1"/>
    <dgm:cxn modelId="{26D1074B-AEB9-40DB-B2F8-AB775ECFE5F0}" type="presOf" srcId="{BB56CD67-BACC-4734-B2AA-9134A5CCB275}" destId="{E599775C-931A-411F-B0ED-1F92489630A3}" srcOrd="0" destOrd="0" presId="urn:microsoft.com/office/officeart/2005/8/layout/equation1"/>
    <dgm:cxn modelId="{86B97AD9-9366-4EF6-A2D1-CFB19B506656}" srcId="{50A4F345-B33B-4291-881D-696B5668D843}" destId="{07E8F058-A097-4918-94AA-0F97FDC2F1E7}" srcOrd="3" destOrd="0" parTransId="{46493DBC-9519-4C74-BA7B-0949F9990C60}" sibTransId="{08EAC936-18EB-4964-8636-85FA1D988476}"/>
    <dgm:cxn modelId="{0228105C-83F7-4CD3-A1C1-ADBA52C70F38}" srcId="{50A4F345-B33B-4291-881D-696B5668D843}" destId="{85D72460-5DB4-4288-907C-211F41C454E6}" srcOrd="6" destOrd="0" parTransId="{EBEC4AF2-CF7C-4A7A-9CCC-0AED571B672F}" sibTransId="{46FB5F7B-6B10-4A55-8304-D6D964331CBF}"/>
    <dgm:cxn modelId="{7DE9AFF5-9E6D-4E7B-87CA-196DD86C903E}" srcId="{50A4F345-B33B-4291-881D-696B5668D843}" destId="{D54D6FD7-8820-4F5B-A239-781CA6C1DCFC}" srcOrd="4" destOrd="0" parTransId="{DB243DC4-45E5-4AFE-B755-408D472132C8}" sibTransId="{AC1F4AC3-7511-4C0D-A297-93AF724072B7}"/>
    <dgm:cxn modelId="{7B14361D-15BD-41F0-B97F-7CDE020BC344}" type="presOf" srcId="{08EAC936-18EB-4964-8636-85FA1D988476}" destId="{3DBA1C47-738A-48A8-A673-A398606E892A}" srcOrd="0" destOrd="0" presId="urn:microsoft.com/office/officeart/2005/8/layout/equation1"/>
    <dgm:cxn modelId="{4AC9D68C-27B6-42C4-8C40-5AAC0854D139}" type="presOf" srcId="{BB2E17D8-B07D-4321-947E-08CA0F57EA3D}" destId="{E70C4A2C-5C0D-4F31-A19D-7FE335C02D83}" srcOrd="0" destOrd="0" presId="urn:microsoft.com/office/officeart/2005/8/layout/equation1"/>
    <dgm:cxn modelId="{BBAA5438-D76B-4822-8A22-F06D66F21639}" type="presOf" srcId="{07E8F058-A097-4918-94AA-0F97FDC2F1E7}" destId="{43FAE63A-D678-4D08-9ADD-BFC34361233D}" srcOrd="0" destOrd="0" presId="urn:microsoft.com/office/officeart/2005/8/layout/equation1"/>
    <dgm:cxn modelId="{5C3D2ED7-13A8-4A91-8872-42AD5F39A714}" srcId="{50A4F345-B33B-4291-881D-696B5668D843}" destId="{CAF5E663-C5B6-4177-AF68-85133C288734}" srcOrd="5" destOrd="0" parTransId="{3B594006-1A59-4062-9653-BB24AB176DDF}" sibTransId="{7CE3E9EE-8FA1-4EB4-9F45-ECF82AF602B8}"/>
    <dgm:cxn modelId="{9E472EC5-202D-459D-833F-FF6E2DF8BAD5}" srcId="{50A4F345-B33B-4291-881D-696B5668D843}" destId="{BB2E17D8-B07D-4321-947E-08CA0F57EA3D}" srcOrd="1" destOrd="0" parTransId="{56AE5A20-BE35-4FBC-8DC2-161A9B11CB8B}" sibTransId="{8DD019E6-7C82-40F1-BB91-B4A6507D6C8B}"/>
    <dgm:cxn modelId="{4B2C76DD-6492-43D7-85D3-829BAF2C0E69}" srcId="{50A4F345-B33B-4291-881D-696B5668D843}" destId="{63EE1EBB-D318-46B2-8461-B657340D08CA}" srcOrd="2" destOrd="0" parTransId="{1D443727-1270-4D8A-B5B7-9AB3EC8958B6}" sibTransId="{1FD94687-8D34-4438-BD98-0DD476CA2BD9}"/>
    <dgm:cxn modelId="{46BB321B-1533-44B5-9CE6-2D26F40995B4}" type="presOf" srcId="{63EE1EBB-D318-46B2-8461-B657340D08CA}" destId="{E125AE4E-A295-4CA3-AB6F-5EFB172E4890}" srcOrd="0" destOrd="0" presId="urn:microsoft.com/office/officeart/2005/8/layout/equation1"/>
    <dgm:cxn modelId="{2821EC37-1AA2-4796-B1D6-91CE7A0FF546}" type="presOf" srcId="{AC1F4AC3-7511-4C0D-A297-93AF724072B7}" destId="{A735E8F0-1A6C-4234-8704-B5991F610D28}" srcOrd="0" destOrd="0" presId="urn:microsoft.com/office/officeart/2005/8/layout/equation1"/>
    <dgm:cxn modelId="{6EFDB075-A102-4E1B-B807-BFBB0E5DC8F1}" type="presOf" srcId="{CAF5E663-C5B6-4177-AF68-85133C288734}" destId="{D2BBB748-B7CE-4840-A007-AC50D64F111C}" srcOrd="0" destOrd="0" presId="urn:microsoft.com/office/officeart/2005/8/layout/equation1"/>
    <dgm:cxn modelId="{8457BABC-6BCE-435B-AA4C-550FBC130206}" type="presOf" srcId="{50A4F345-B33B-4291-881D-696B5668D843}" destId="{10A22A87-AA9D-4467-9DD8-93493973E78D}" srcOrd="0" destOrd="0" presId="urn:microsoft.com/office/officeart/2005/8/layout/equation1"/>
    <dgm:cxn modelId="{3417D637-200C-47C8-AC4F-4B860575E8AB}" srcId="{50A4F345-B33B-4291-881D-696B5668D843}" destId="{A05AB13A-6670-4D7E-BB54-4D9F91D3A6DA}" srcOrd="0" destOrd="0" parTransId="{1774998D-C64F-4932-9039-0AB9ACAAAD0C}" sibTransId="{BB56CD67-BACC-4734-B2AA-9134A5CCB275}"/>
    <dgm:cxn modelId="{3B2CBDED-9395-4052-B999-B0EEAB1682BE}" type="presOf" srcId="{1FD94687-8D34-4438-BD98-0DD476CA2BD9}" destId="{8655DEBC-DDD5-4ADA-B291-45D269E4B84F}" srcOrd="0" destOrd="0" presId="urn:microsoft.com/office/officeart/2005/8/layout/equation1"/>
    <dgm:cxn modelId="{27A40315-D74C-42C6-9CC6-39A75B31A703}" type="presOf" srcId="{A05AB13A-6670-4D7E-BB54-4D9F91D3A6DA}" destId="{E6F6C32A-A044-4BED-ACE9-CE936DAFBE71}" srcOrd="0" destOrd="0" presId="urn:microsoft.com/office/officeart/2005/8/layout/equation1"/>
    <dgm:cxn modelId="{6AE27CBE-EED5-43B6-8FF2-132608FB61B1}" type="presOf" srcId="{7CE3E9EE-8FA1-4EB4-9F45-ECF82AF602B8}" destId="{B3C2CF30-6964-4848-9CF8-737527CC9F66}" srcOrd="0" destOrd="0" presId="urn:microsoft.com/office/officeart/2005/8/layout/equation1"/>
    <dgm:cxn modelId="{122FFA1E-14D6-46F3-AF5A-680102676AF2}" type="presParOf" srcId="{10A22A87-AA9D-4467-9DD8-93493973E78D}" destId="{E6F6C32A-A044-4BED-ACE9-CE936DAFBE71}" srcOrd="0" destOrd="0" presId="urn:microsoft.com/office/officeart/2005/8/layout/equation1"/>
    <dgm:cxn modelId="{1A193CA7-6E56-4B2A-8CD4-03BF18791806}" type="presParOf" srcId="{10A22A87-AA9D-4467-9DD8-93493973E78D}" destId="{155FFCBB-0CE9-48F3-9A71-EE7FC24DE417}" srcOrd="1" destOrd="0" presId="urn:microsoft.com/office/officeart/2005/8/layout/equation1"/>
    <dgm:cxn modelId="{5261BC00-79E0-4733-9B63-B9BFD313EE73}" type="presParOf" srcId="{10A22A87-AA9D-4467-9DD8-93493973E78D}" destId="{E599775C-931A-411F-B0ED-1F92489630A3}" srcOrd="2" destOrd="0" presId="urn:microsoft.com/office/officeart/2005/8/layout/equation1"/>
    <dgm:cxn modelId="{FF6C0BB2-D4D7-40D9-96C6-7F3C1D99B4F8}" type="presParOf" srcId="{10A22A87-AA9D-4467-9DD8-93493973E78D}" destId="{D5E7ACDD-8D37-488F-8BD7-4EB277A949C2}" srcOrd="3" destOrd="0" presId="urn:microsoft.com/office/officeart/2005/8/layout/equation1"/>
    <dgm:cxn modelId="{1785DBB7-3DD4-48A1-98E9-4B8E1EEA059C}" type="presParOf" srcId="{10A22A87-AA9D-4467-9DD8-93493973E78D}" destId="{E70C4A2C-5C0D-4F31-A19D-7FE335C02D83}" srcOrd="4" destOrd="0" presId="urn:microsoft.com/office/officeart/2005/8/layout/equation1"/>
    <dgm:cxn modelId="{037BE41B-E988-4914-A474-DD2E5CEBEB79}" type="presParOf" srcId="{10A22A87-AA9D-4467-9DD8-93493973E78D}" destId="{DC60349D-6F7C-498C-90B6-453467644708}" srcOrd="5" destOrd="0" presId="urn:microsoft.com/office/officeart/2005/8/layout/equation1"/>
    <dgm:cxn modelId="{D5E4D5E1-FEEC-450B-B4FF-A5F0CE0CB47D}" type="presParOf" srcId="{10A22A87-AA9D-4467-9DD8-93493973E78D}" destId="{8015C3D6-343F-4FD7-B6D0-B4BC478BFE98}" srcOrd="6" destOrd="0" presId="urn:microsoft.com/office/officeart/2005/8/layout/equation1"/>
    <dgm:cxn modelId="{0FFA8B68-130D-4355-85E0-33FC044DEEE5}" type="presParOf" srcId="{10A22A87-AA9D-4467-9DD8-93493973E78D}" destId="{519501BF-C40B-4F16-BD87-72BA48365F72}" srcOrd="7" destOrd="0" presId="urn:microsoft.com/office/officeart/2005/8/layout/equation1"/>
    <dgm:cxn modelId="{B684EEF4-F2D0-4246-8D29-CA5EB0EE524C}" type="presParOf" srcId="{10A22A87-AA9D-4467-9DD8-93493973E78D}" destId="{E125AE4E-A295-4CA3-AB6F-5EFB172E4890}" srcOrd="8" destOrd="0" presId="urn:microsoft.com/office/officeart/2005/8/layout/equation1"/>
    <dgm:cxn modelId="{265F8D22-F35D-432A-A160-FC3E807B4884}" type="presParOf" srcId="{10A22A87-AA9D-4467-9DD8-93493973E78D}" destId="{C683846B-4BF3-496C-9AC8-826B31A20E21}" srcOrd="9" destOrd="0" presId="urn:microsoft.com/office/officeart/2005/8/layout/equation1"/>
    <dgm:cxn modelId="{30E4FFA4-EF64-459C-9A68-A9C359E79695}" type="presParOf" srcId="{10A22A87-AA9D-4467-9DD8-93493973E78D}" destId="{8655DEBC-DDD5-4ADA-B291-45D269E4B84F}" srcOrd="10" destOrd="0" presId="urn:microsoft.com/office/officeart/2005/8/layout/equation1"/>
    <dgm:cxn modelId="{0375C2B8-FF97-436A-8E2D-46053228AC27}" type="presParOf" srcId="{10A22A87-AA9D-4467-9DD8-93493973E78D}" destId="{5C3B4592-E205-4DA8-BA38-0A53D0312566}" srcOrd="11" destOrd="0" presId="urn:microsoft.com/office/officeart/2005/8/layout/equation1"/>
    <dgm:cxn modelId="{64C68F58-0E7A-44E7-A24E-D0AF9DC2F454}" type="presParOf" srcId="{10A22A87-AA9D-4467-9DD8-93493973E78D}" destId="{43FAE63A-D678-4D08-9ADD-BFC34361233D}" srcOrd="12" destOrd="0" presId="urn:microsoft.com/office/officeart/2005/8/layout/equation1"/>
    <dgm:cxn modelId="{25F2484A-4DE9-4A01-B41F-CE9B87330ADD}" type="presParOf" srcId="{10A22A87-AA9D-4467-9DD8-93493973E78D}" destId="{554536C3-66F4-49F9-8014-9C8BE34EF4F0}" srcOrd="13" destOrd="0" presId="urn:microsoft.com/office/officeart/2005/8/layout/equation1"/>
    <dgm:cxn modelId="{C3EAC480-E895-4382-9A78-E29989FD0F6A}" type="presParOf" srcId="{10A22A87-AA9D-4467-9DD8-93493973E78D}" destId="{3DBA1C47-738A-48A8-A673-A398606E892A}" srcOrd="14" destOrd="0" presId="urn:microsoft.com/office/officeart/2005/8/layout/equation1"/>
    <dgm:cxn modelId="{34D98632-E8E3-4E3C-9943-092F1718BF4F}" type="presParOf" srcId="{10A22A87-AA9D-4467-9DD8-93493973E78D}" destId="{9A5908FA-32A0-4FD9-B9FF-08EF04C4BBC2}" srcOrd="15" destOrd="0" presId="urn:microsoft.com/office/officeart/2005/8/layout/equation1"/>
    <dgm:cxn modelId="{E8F0F621-EE2A-4864-AA6A-D27800867424}" type="presParOf" srcId="{10A22A87-AA9D-4467-9DD8-93493973E78D}" destId="{120EE804-47CA-4E45-AAAD-0590C89C1527}" srcOrd="16" destOrd="0" presId="urn:microsoft.com/office/officeart/2005/8/layout/equation1"/>
    <dgm:cxn modelId="{06D2A8E8-D346-4939-A7B8-04C59E1E9D16}" type="presParOf" srcId="{10A22A87-AA9D-4467-9DD8-93493973E78D}" destId="{DED46628-4153-4532-9CC2-C94C8CC43B15}" srcOrd="17" destOrd="0" presId="urn:microsoft.com/office/officeart/2005/8/layout/equation1"/>
    <dgm:cxn modelId="{8746E85B-55DC-41F5-AAE1-1EE432BC5843}" type="presParOf" srcId="{10A22A87-AA9D-4467-9DD8-93493973E78D}" destId="{A735E8F0-1A6C-4234-8704-B5991F610D28}" srcOrd="18" destOrd="0" presId="urn:microsoft.com/office/officeart/2005/8/layout/equation1"/>
    <dgm:cxn modelId="{4EA8F467-8A67-486A-95EA-0F86E6199446}" type="presParOf" srcId="{10A22A87-AA9D-4467-9DD8-93493973E78D}" destId="{09A03A0A-D01D-4092-873F-9C27A58DF158}" srcOrd="19" destOrd="0" presId="urn:microsoft.com/office/officeart/2005/8/layout/equation1"/>
    <dgm:cxn modelId="{32532535-C102-4E1A-8A69-2E6DC768AAB2}" type="presParOf" srcId="{10A22A87-AA9D-4467-9DD8-93493973E78D}" destId="{D2BBB748-B7CE-4840-A007-AC50D64F111C}" srcOrd="20" destOrd="0" presId="urn:microsoft.com/office/officeart/2005/8/layout/equation1"/>
    <dgm:cxn modelId="{A62176C7-D31B-4670-AC2C-5BA5C2DAA43E}" type="presParOf" srcId="{10A22A87-AA9D-4467-9DD8-93493973E78D}" destId="{D50F4843-3A58-43B1-AF43-63431B9418AF}" srcOrd="21" destOrd="0" presId="urn:microsoft.com/office/officeart/2005/8/layout/equation1"/>
    <dgm:cxn modelId="{8870FFB8-1909-45BC-BF2D-DB89A5439404}" type="presParOf" srcId="{10A22A87-AA9D-4467-9DD8-93493973E78D}" destId="{B3C2CF30-6964-4848-9CF8-737527CC9F66}" srcOrd="22" destOrd="0" presId="urn:microsoft.com/office/officeart/2005/8/layout/equation1"/>
    <dgm:cxn modelId="{01235CBD-AA46-4C10-AC76-19A18CCD1608}" type="presParOf" srcId="{10A22A87-AA9D-4467-9DD8-93493973E78D}" destId="{99B3821F-7967-4B72-915A-1DCC5810D7F6}" srcOrd="23" destOrd="0" presId="urn:microsoft.com/office/officeart/2005/8/layout/equation1"/>
    <dgm:cxn modelId="{FE004C4D-D17E-488C-A3B3-46D73FC1036F}" type="presParOf" srcId="{10A22A87-AA9D-4467-9DD8-93493973E78D}" destId="{790A7F9B-FC91-4CB6-B208-9B49BEFC002D}" srcOrd="24"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6C32A-A044-4BED-ACE9-CE936DAFBE71}">
      <dsp:nvSpPr>
        <dsp:cNvPr id="0" name=""/>
        <dsp:cNvSpPr/>
      </dsp:nvSpPr>
      <dsp:spPr>
        <a:xfrm>
          <a:off x="1504" y="501316"/>
          <a:ext cx="1022608" cy="1022608"/>
        </a:xfrm>
        <a:prstGeom prst="ellipse">
          <a:avLst/>
        </a:prstGeom>
        <a:solidFill>
          <a:srgbClr val="7030A0"/>
        </a:solidFill>
        <a:ln w="12700" cap="flat" cmpd="sng" algn="ctr">
          <a:solidFill>
            <a:srgbClr val="FF0000"/>
          </a:solidFill>
          <a:prstDash val="solid"/>
          <a:miter lim="800000"/>
        </a:ln>
        <a:effectLst>
          <a:glow rad="2286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a:solidFill>
                <a:schemeClr val="bg1"/>
              </a:solidFill>
            </a:rPr>
            <a:t>Combing All Events</a:t>
          </a:r>
        </a:p>
      </dsp:txBody>
      <dsp:txXfrm>
        <a:off x="151261" y="651073"/>
        <a:ext cx="723094" cy="723094"/>
      </dsp:txXfrm>
    </dsp:sp>
    <dsp:sp modelId="{E599775C-931A-411F-B0ED-1F92489630A3}">
      <dsp:nvSpPr>
        <dsp:cNvPr id="0" name=""/>
        <dsp:cNvSpPr/>
      </dsp:nvSpPr>
      <dsp:spPr>
        <a:xfrm>
          <a:off x="10067040" y="748969"/>
          <a:ext cx="593113" cy="593113"/>
        </a:xfrm>
        <a:prstGeom prst="mathPlus">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dsp:txBody>
      <dsp:txXfrm>
        <a:off x="10145657" y="975775"/>
        <a:ext cx="435879" cy="139501"/>
      </dsp:txXfrm>
    </dsp:sp>
    <dsp:sp modelId="{E70C4A2C-5C0D-4F31-A19D-7FE335C02D83}">
      <dsp:nvSpPr>
        <dsp:cNvPr id="0" name=""/>
        <dsp:cNvSpPr/>
      </dsp:nvSpPr>
      <dsp:spPr>
        <a:xfrm>
          <a:off x="1783297" y="501316"/>
          <a:ext cx="1022608" cy="1022608"/>
        </a:xfrm>
        <a:prstGeom prst="ellipse">
          <a:avLst/>
        </a:prstGeom>
        <a:solidFill>
          <a:schemeClr val="accent1">
            <a:hueOff val="0"/>
            <a:satOff val="0"/>
            <a:lumOff val="0"/>
            <a:alphaOff val="0"/>
          </a:schemeClr>
        </a:solidFill>
        <a:ln w="12700" cap="flat" cmpd="sng" algn="ctr">
          <a:solidFill>
            <a:srgbClr val="FF0000"/>
          </a:solidFill>
          <a:prstDash val="solid"/>
          <a:miter lim="800000"/>
        </a:ln>
        <a:effectLst>
          <a:glow rad="2286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a:solidFill>
                <a:schemeClr val="bg1"/>
              </a:solidFill>
            </a:rPr>
            <a:t>1 type of event</a:t>
          </a:r>
        </a:p>
      </dsp:txBody>
      <dsp:txXfrm>
        <a:off x="1933054" y="651073"/>
        <a:ext cx="723094" cy="723094"/>
      </dsp:txXfrm>
    </dsp:sp>
    <dsp:sp modelId="{8015C3D6-343F-4FD7-B6D0-B4BC478BFE98}">
      <dsp:nvSpPr>
        <dsp:cNvPr id="0" name=""/>
        <dsp:cNvSpPr/>
      </dsp:nvSpPr>
      <dsp:spPr>
        <a:xfrm>
          <a:off x="2888942" y="716063"/>
          <a:ext cx="593113" cy="593113"/>
        </a:xfrm>
        <a:prstGeom prst="mathPlus">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dsp:txBody>
      <dsp:txXfrm>
        <a:off x="2967559" y="942869"/>
        <a:ext cx="435879" cy="139501"/>
      </dsp:txXfrm>
    </dsp:sp>
    <dsp:sp modelId="{E125AE4E-A295-4CA3-AB6F-5EFB172E4890}">
      <dsp:nvSpPr>
        <dsp:cNvPr id="0" name=""/>
        <dsp:cNvSpPr/>
      </dsp:nvSpPr>
      <dsp:spPr>
        <a:xfrm>
          <a:off x="3565091" y="501316"/>
          <a:ext cx="1022608" cy="1022608"/>
        </a:xfrm>
        <a:prstGeom prst="ellipse">
          <a:avLst/>
        </a:prstGeom>
        <a:solidFill>
          <a:srgbClr val="FFFF00"/>
        </a:solidFill>
        <a:ln w="12700" cap="flat" cmpd="sng" algn="ctr">
          <a:solidFill>
            <a:srgbClr val="FF0000"/>
          </a:solidFill>
          <a:prstDash val="solid"/>
          <a:miter lim="800000"/>
        </a:ln>
        <a:effectLst>
          <a:glow rad="2286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a:solidFill>
                <a:schemeClr val="bg1"/>
              </a:solidFill>
            </a:rPr>
            <a:t>1 type of act</a:t>
          </a:r>
        </a:p>
      </dsp:txBody>
      <dsp:txXfrm>
        <a:off x="3714848" y="651073"/>
        <a:ext cx="723094" cy="723094"/>
      </dsp:txXfrm>
    </dsp:sp>
    <dsp:sp modelId="{8655DEBC-DDD5-4ADA-B291-45D269E4B84F}">
      <dsp:nvSpPr>
        <dsp:cNvPr id="0" name=""/>
        <dsp:cNvSpPr/>
      </dsp:nvSpPr>
      <dsp:spPr>
        <a:xfrm>
          <a:off x="4670735" y="716063"/>
          <a:ext cx="593113" cy="593113"/>
        </a:xfrm>
        <a:prstGeom prst="mathPlus">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dsp:txBody>
      <dsp:txXfrm>
        <a:off x="4749352" y="942869"/>
        <a:ext cx="435879" cy="139501"/>
      </dsp:txXfrm>
    </dsp:sp>
    <dsp:sp modelId="{43FAE63A-D678-4D08-9ADD-BFC34361233D}">
      <dsp:nvSpPr>
        <dsp:cNvPr id="0" name=""/>
        <dsp:cNvSpPr/>
      </dsp:nvSpPr>
      <dsp:spPr>
        <a:xfrm>
          <a:off x="5346884" y="501316"/>
          <a:ext cx="1022608" cy="1022608"/>
        </a:xfrm>
        <a:prstGeom prst="ellipse">
          <a:avLst/>
        </a:prstGeom>
        <a:solidFill>
          <a:srgbClr val="92D050"/>
        </a:solidFill>
        <a:ln w="12700" cap="flat" cmpd="sng" algn="ctr">
          <a:solidFill>
            <a:srgbClr val="FF0000"/>
          </a:solidFill>
          <a:prstDash val="solid"/>
          <a:miter lim="800000"/>
        </a:ln>
        <a:effectLst>
          <a:glow rad="2286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a:solidFill>
                <a:schemeClr val="bg1"/>
              </a:solidFill>
            </a:rPr>
            <a:t>1 type of perpetrator</a:t>
          </a:r>
        </a:p>
      </dsp:txBody>
      <dsp:txXfrm>
        <a:off x="5496641" y="651073"/>
        <a:ext cx="723094" cy="723094"/>
      </dsp:txXfrm>
    </dsp:sp>
    <dsp:sp modelId="{3DBA1C47-738A-48A8-A673-A398606E892A}">
      <dsp:nvSpPr>
        <dsp:cNvPr id="0" name=""/>
        <dsp:cNvSpPr/>
      </dsp:nvSpPr>
      <dsp:spPr>
        <a:xfrm>
          <a:off x="6452529" y="716063"/>
          <a:ext cx="593113" cy="593113"/>
        </a:xfrm>
        <a:prstGeom prst="mathPlus">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dsp:txBody>
      <dsp:txXfrm>
        <a:off x="6531146" y="942869"/>
        <a:ext cx="435879" cy="139501"/>
      </dsp:txXfrm>
    </dsp:sp>
    <dsp:sp modelId="{120EE804-47CA-4E45-AAAD-0590C89C1527}">
      <dsp:nvSpPr>
        <dsp:cNvPr id="0" name=""/>
        <dsp:cNvSpPr/>
      </dsp:nvSpPr>
      <dsp:spPr>
        <a:xfrm>
          <a:off x="7128678" y="501316"/>
          <a:ext cx="1022608" cy="1022608"/>
        </a:xfrm>
        <a:prstGeom prst="ellipse">
          <a:avLst/>
        </a:prstGeom>
        <a:solidFill>
          <a:srgbClr val="FFC000"/>
        </a:solidFill>
        <a:ln w="12700" cap="flat" cmpd="sng" algn="ctr">
          <a:solidFill>
            <a:srgbClr val="FF0000"/>
          </a:solidFill>
          <a:prstDash val="solid"/>
          <a:miter lim="800000"/>
        </a:ln>
        <a:effectLst>
          <a:glow rad="2286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a:solidFill>
                <a:schemeClr val="bg1"/>
              </a:solidFill>
            </a:rPr>
            <a:t>1 type of threat</a:t>
          </a:r>
        </a:p>
      </dsp:txBody>
      <dsp:txXfrm>
        <a:off x="7278435" y="651073"/>
        <a:ext cx="723094" cy="723094"/>
      </dsp:txXfrm>
    </dsp:sp>
    <dsp:sp modelId="{A735E8F0-1A6C-4234-8704-B5991F610D28}">
      <dsp:nvSpPr>
        <dsp:cNvPr id="0" name=""/>
        <dsp:cNvSpPr/>
      </dsp:nvSpPr>
      <dsp:spPr>
        <a:xfrm>
          <a:off x="8234322" y="716063"/>
          <a:ext cx="593113" cy="593113"/>
        </a:xfrm>
        <a:prstGeom prst="mathPlus">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dsp:txBody>
      <dsp:txXfrm>
        <a:off x="8312939" y="942869"/>
        <a:ext cx="435879" cy="139501"/>
      </dsp:txXfrm>
    </dsp:sp>
    <dsp:sp modelId="{D2BBB748-B7CE-4840-A007-AC50D64F111C}">
      <dsp:nvSpPr>
        <dsp:cNvPr id="0" name=""/>
        <dsp:cNvSpPr/>
      </dsp:nvSpPr>
      <dsp:spPr>
        <a:xfrm>
          <a:off x="8910471" y="501316"/>
          <a:ext cx="1022608" cy="1022608"/>
        </a:xfrm>
        <a:prstGeom prst="ellipse">
          <a:avLst/>
        </a:prstGeom>
        <a:solidFill>
          <a:srgbClr val="00B0F0"/>
        </a:solidFill>
        <a:ln w="12700" cap="flat" cmpd="sng" algn="ctr">
          <a:solidFill>
            <a:srgbClr val="FF0000"/>
          </a:solidFill>
          <a:prstDash val="solid"/>
          <a:miter lim="800000"/>
        </a:ln>
        <a:effectLst>
          <a:glow rad="2286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a:solidFill>
                <a:schemeClr val="bg1"/>
              </a:solidFill>
            </a:rPr>
            <a:t>1 type of prevention</a:t>
          </a:r>
        </a:p>
      </dsp:txBody>
      <dsp:txXfrm>
        <a:off x="9060228" y="651073"/>
        <a:ext cx="723094" cy="723094"/>
      </dsp:txXfrm>
    </dsp:sp>
    <dsp:sp modelId="{B3C2CF30-6964-4848-9CF8-737527CC9F66}">
      <dsp:nvSpPr>
        <dsp:cNvPr id="0" name=""/>
        <dsp:cNvSpPr/>
      </dsp:nvSpPr>
      <dsp:spPr>
        <a:xfrm>
          <a:off x="1067695" y="680975"/>
          <a:ext cx="593113" cy="593113"/>
        </a:xfrm>
        <a:prstGeom prst="mathEqual">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dsp:txBody>
      <dsp:txXfrm>
        <a:off x="1146312" y="803156"/>
        <a:ext cx="435879" cy="348751"/>
      </dsp:txXfrm>
    </dsp:sp>
    <dsp:sp modelId="{790A7F9B-FC91-4CB6-B208-9B49BEFC002D}">
      <dsp:nvSpPr>
        <dsp:cNvPr id="0" name=""/>
        <dsp:cNvSpPr/>
      </dsp:nvSpPr>
      <dsp:spPr>
        <a:xfrm>
          <a:off x="10692264" y="501316"/>
          <a:ext cx="1022608" cy="1022608"/>
        </a:xfrm>
        <a:prstGeom prst="ellipse">
          <a:avLst/>
        </a:prstGeom>
        <a:solidFill>
          <a:schemeClr val="bg1">
            <a:lumMod val="75000"/>
          </a:schemeClr>
        </a:solidFill>
        <a:ln w="12700" cap="flat" cmpd="sng" algn="ctr">
          <a:solidFill>
            <a:srgbClr val="FF0000"/>
          </a:solidFill>
          <a:prstDash val="solid"/>
          <a:miter lim="800000"/>
        </a:ln>
        <a:effectLst>
          <a:glow rad="2286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a:solidFill>
                <a:schemeClr val="tx1"/>
              </a:solidFill>
            </a:rPr>
            <a:t>1 type of solution</a:t>
          </a:r>
        </a:p>
      </dsp:txBody>
      <dsp:txXfrm>
        <a:off x="10842021" y="651073"/>
        <a:ext cx="723094" cy="72309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r>
              <a:rPr lang="en-US" dirty="0"/>
              <a:t>Understanding Our Gun Culture, Ashland Center for Non-Violence 2017 </a:t>
            </a:r>
          </a:p>
          <a:p>
            <a:endParaRPr lang="en-US" dirty="0"/>
          </a:p>
        </p:txBody>
      </p:sp>
      <p:sp>
        <p:nvSpPr>
          <p:cNvPr id="3" name="Date Placeholder 2"/>
          <p:cNvSpPr>
            <a:spLocks noGrp="1"/>
          </p:cNvSpPr>
          <p:nvPr>
            <p:ph type="dt" sz="quarter" idx="1"/>
          </p:nvPr>
        </p:nvSpPr>
        <p:spPr>
          <a:xfrm>
            <a:off x="4479174" y="1"/>
            <a:ext cx="4815075" cy="351737"/>
          </a:xfrm>
          <a:prstGeom prst="rect">
            <a:avLst/>
          </a:prstGeom>
        </p:spPr>
        <p:txBody>
          <a:bodyPr vert="horz" lIns="93177" tIns="46589" rIns="93177" bIns="46589" rtlCol="0"/>
          <a:lstStyle>
            <a:lvl1pPr algn="r">
              <a:defRPr sz="1200"/>
            </a:lvl1pPr>
          </a:lstStyle>
          <a:p>
            <a:r>
              <a:rPr lang="en-US" i="1" dirty="0"/>
              <a:t>The American Gun Culture</a:t>
            </a:r>
            <a:r>
              <a:rPr lang="en-US" dirty="0"/>
              <a:t>:  Potential Impact on K-12 School Violence</a:t>
            </a:r>
          </a:p>
          <a:p>
            <a:r>
              <a:rPr lang="en-US" dirty="0"/>
              <a:t>By Gordon A. Crews, Ph.D.</a:t>
            </a:r>
          </a:p>
        </p:txBody>
      </p:sp>
      <p:sp>
        <p:nvSpPr>
          <p:cNvPr id="4" name="Footer Placeholder 3"/>
          <p:cNvSpPr>
            <a:spLocks noGrp="1"/>
          </p:cNvSpPr>
          <p:nvPr>
            <p:ph type="ftr" sz="quarter" idx="2"/>
          </p:nvPr>
        </p:nvSpPr>
        <p:spPr>
          <a:xfrm>
            <a:off x="147635" y="6503897"/>
            <a:ext cx="4940031" cy="351736"/>
          </a:xfrm>
          <a:prstGeom prst="rect">
            <a:avLst/>
          </a:prstGeom>
        </p:spPr>
        <p:txBody>
          <a:bodyPr vert="horz" lIns="93177" tIns="46589" rIns="93177" bIns="46589" rtlCol="0" anchor="b"/>
          <a:lstStyle>
            <a:lvl1pPr algn="l">
              <a:defRPr sz="1200"/>
            </a:lvl1pPr>
          </a:lstStyle>
          <a:p>
            <a:r>
              <a:rPr lang="en-US" dirty="0"/>
              <a:t>(All material ©copyrighted by Gordon A. Crews, Ph.D. Tiffin University, OH)</a:t>
            </a:r>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4A688159-AC53-4F29-9355-2B2B1AA5AD30}" type="slidenum">
              <a:rPr lang="en-US" smtClean="0"/>
              <a:t>‹#›</a:t>
            </a:fld>
            <a:endParaRPr lang="en-US"/>
          </a:p>
        </p:txBody>
      </p:sp>
      <p:sp>
        <p:nvSpPr>
          <p:cNvPr id="6" name="Footer Placeholder 3"/>
          <p:cNvSpPr txBox="1">
            <a:spLocks/>
          </p:cNvSpPr>
          <p:nvPr/>
        </p:nvSpPr>
        <p:spPr>
          <a:xfrm>
            <a:off x="147636" y="4843104"/>
            <a:ext cx="9651543" cy="296294"/>
          </a:xfrm>
          <a:prstGeom prst="rect">
            <a:avLst/>
          </a:prstGeom>
        </p:spPr>
        <p:txBody>
          <a:bodyPr vert="horz" lIns="93177" tIns="46589" rIns="93177" bIns="46589"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00" dirty="0"/>
          </a:p>
        </p:txBody>
      </p:sp>
    </p:spTree>
    <p:extLst>
      <p:ext uri="{BB962C8B-B14F-4D97-AF65-F5344CB8AC3E}">
        <p14:creationId xmlns:p14="http://schemas.microsoft.com/office/powerpoint/2010/main" val="4140971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4C6D4FB0-5312-426C-B167-A3D7AC93E041}" type="datetimeFigureOut">
              <a:rPr lang="en-US" smtClean="0"/>
              <a:t>3/31/2017</a:t>
            </a:fld>
            <a:endParaRPr lang="en-US" dirty="0"/>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20C3B7A7-7291-498C-A7A1-FF6E6B6868E7}" type="slidenum">
              <a:rPr lang="en-US" smtClean="0"/>
              <a:t>‹#›</a:t>
            </a:fld>
            <a:endParaRPr lang="en-US" dirty="0"/>
          </a:p>
        </p:txBody>
      </p:sp>
    </p:spTree>
    <p:extLst>
      <p:ext uri="{BB962C8B-B14F-4D97-AF65-F5344CB8AC3E}">
        <p14:creationId xmlns:p14="http://schemas.microsoft.com/office/powerpoint/2010/main" val="2503469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AD429-72DB-4ED4-B228-447B0A383359}" type="slidenum">
              <a:rPr lang="en-US" smtClean="0"/>
              <a:t>2</a:t>
            </a:fld>
            <a:endParaRPr lang="en-US" dirty="0"/>
          </a:p>
        </p:txBody>
      </p:sp>
    </p:spTree>
    <p:extLst>
      <p:ext uri="{BB962C8B-B14F-4D97-AF65-F5344CB8AC3E}">
        <p14:creationId xmlns:p14="http://schemas.microsoft.com/office/powerpoint/2010/main" val="2030781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AD429-72DB-4ED4-B228-447B0A383359}" type="slidenum">
              <a:rPr lang="en-US" smtClean="0"/>
              <a:t>5</a:t>
            </a:fld>
            <a:endParaRPr lang="en-US" dirty="0"/>
          </a:p>
        </p:txBody>
      </p:sp>
    </p:spTree>
    <p:extLst>
      <p:ext uri="{BB962C8B-B14F-4D97-AF65-F5344CB8AC3E}">
        <p14:creationId xmlns:p14="http://schemas.microsoft.com/office/powerpoint/2010/main" val="1153619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2757815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857096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372558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C000"/>
                </a:solidFill>
              </a:defRPr>
            </a:lvl1pPr>
          </a:lstStyle>
          <a:p>
            <a:r>
              <a:rPr lang="en-US"/>
              <a:t>Click to edit Master title style</a:t>
            </a:r>
          </a:p>
        </p:txBody>
      </p:sp>
      <p:sp>
        <p:nvSpPr>
          <p:cNvPr id="3" name="Content Placeholder 2"/>
          <p:cNvSpPr>
            <a:spLocks noGrp="1"/>
          </p:cNvSpPr>
          <p:nvPr>
            <p:ph idx="1"/>
          </p:nvPr>
        </p:nvSpPr>
        <p:spPr>
          <a:ln>
            <a:solidFill>
              <a:srgbClr val="00B0F0"/>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3126230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102706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353802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606227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141522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201532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12518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1522695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023671" y="0"/>
            <a:ext cx="51435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a:ln>
            <a:solidFill>
              <a:srgbClr val="00B0F0"/>
            </a:solidFill>
          </a:ln>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102741" y="6431622"/>
            <a:ext cx="9493321" cy="289853"/>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880332" y="6356350"/>
            <a:ext cx="473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1A249-17BD-4AC1-8E4B-4002AC12A86C}" type="slidenum">
              <a:rPr lang="en-US" smtClean="0"/>
              <a:t>‹#›</a:t>
            </a:fld>
            <a:endParaRPr lang="en-US" dirty="0"/>
          </a:p>
        </p:txBody>
      </p:sp>
    </p:spTree>
    <p:extLst>
      <p:ext uri="{BB962C8B-B14F-4D97-AF65-F5344CB8AC3E}">
        <p14:creationId xmlns:p14="http://schemas.microsoft.com/office/powerpoint/2010/main" val="70945595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rgbClr val="FFC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mailto:crewsga@tiffin.ed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7350" y="2456217"/>
            <a:ext cx="11532093" cy="2080274"/>
          </a:xfrm>
          <a:solidFill>
            <a:schemeClr val="bg1"/>
          </a:solidFill>
          <a:ln>
            <a:solidFill>
              <a:schemeClr val="tx1"/>
            </a:solidFill>
          </a:ln>
          <a:effectLst>
            <a:glow rad="228600">
              <a:schemeClr val="accent5">
                <a:satMod val="175000"/>
                <a:alpha val="40000"/>
              </a:schemeClr>
            </a:glow>
          </a:effectLst>
        </p:spPr>
        <p:txBody>
          <a:bodyPr>
            <a:normAutofit/>
          </a:bodyPr>
          <a:lstStyle/>
          <a:p>
            <a:r>
              <a:rPr lang="en-US" i="1" dirty="0"/>
              <a:t>The American Gun Culture</a:t>
            </a:r>
            <a:r>
              <a:rPr lang="en-US" dirty="0"/>
              <a:t>:  Potential Impact on K-12 School Violence</a:t>
            </a:r>
            <a:endParaRPr lang="en-US" dirty="0">
              <a:effectLst/>
            </a:endParaRPr>
          </a:p>
        </p:txBody>
      </p:sp>
      <p:pic>
        <p:nvPicPr>
          <p:cNvPr id="1026" name="Picture 2" descr="Image result for tiffin universi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13270" y="5471888"/>
            <a:ext cx="2856173" cy="112151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4" name="AutoShape 4" descr="Image result for anderson university sc"/>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6" descr="Image result for anderson university sc"/>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Image result for anderson university sc"/>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9" descr="https://lh6.googleusercontent.com/8S5QERFywBCnrjv88o-fyGYxLS9EEMK4JNixpqFZjNSIGljuU7W2xIK4Tqiyr-0f1KQcn7e4gQ=w557"/>
          <p:cNvPicPr/>
          <p:nvPr/>
        </p:nvPicPr>
        <p:blipFill>
          <a:blip r:embed="rId3">
            <a:extLst>
              <a:ext uri="{28A0092B-C50C-407E-A947-70E740481C1C}">
                <a14:useLocalDpi xmlns:a14="http://schemas.microsoft.com/office/drawing/2010/main" val="0"/>
              </a:ext>
            </a:extLst>
          </a:blip>
          <a:srcRect/>
          <a:stretch>
            <a:fillRect/>
          </a:stretch>
        </p:blipFill>
        <p:spPr bwMode="auto">
          <a:xfrm>
            <a:off x="309551" y="234560"/>
            <a:ext cx="3959248" cy="1842633"/>
          </a:xfrm>
          <a:prstGeom prst="rect">
            <a:avLst/>
          </a:prstGeom>
          <a:noFill/>
          <a:ln>
            <a:noFill/>
          </a:ln>
        </p:spPr>
      </p:pic>
      <p:sp>
        <p:nvSpPr>
          <p:cNvPr id="8" name="Rectangle 7"/>
          <p:cNvSpPr/>
          <p:nvPr/>
        </p:nvSpPr>
        <p:spPr>
          <a:xfrm>
            <a:off x="3296575" y="5471888"/>
            <a:ext cx="5716695" cy="1077218"/>
          </a:xfrm>
          <a:prstGeom prst="rect">
            <a:avLst/>
          </a:prstGeom>
          <a:solidFill>
            <a:schemeClr val="bg1"/>
          </a:solidFill>
        </p:spPr>
        <p:txBody>
          <a:bodyPr wrap="square">
            <a:spAutoFit/>
          </a:bodyPr>
          <a:lstStyle/>
          <a:p>
            <a:pPr algn="r"/>
            <a:r>
              <a:rPr lang="en-US" sz="2400" dirty="0">
                <a:latin typeface="Arial" panose="020B0604020202020204" pitchFamily="34" charset="0"/>
              </a:rPr>
              <a:t>Dr. Gordon A. Crews</a:t>
            </a:r>
            <a:endParaRPr lang="en-US" sz="2400" dirty="0"/>
          </a:p>
          <a:p>
            <a:pPr algn="r"/>
            <a:r>
              <a:rPr lang="en-US" sz="2000" i="1" dirty="0">
                <a:latin typeface="Arial" panose="020B0604020202020204" pitchFamily="34" charset="0"/>
              </a:rPr>
              <a:t>Professor of Criminal Justice &amp; Criminology</a:t>
            </a:r>
            <a:endParaRPr lang="en-US" sz="2000" i="1" dirty="0"/>
          </a:p>
          <a:p>
            <a:pPr algn="r"/>
            <a:r>
              <a:rPr lang="en-US" sz="2000" dirty="0">
                <a:latin typeface="Arial" panose="020B0604020202020204" pitchFamily="34" charset="0"/>
              </a:rPr>
              <a:t>Tiffin University (OH)</a:t>
            </a:r>
            <a:endParaRPr lang="en-US" sz="2000" dirty="0">
              <a:effectLst/>
            </a:endParaRPr>
          </a:p>
        </p:txBody>
      </p:sp>
    </p:spTree>
    <p:extLst>
      <p:ext uri="{BB962C8B-B14F-4D97-AF65-F5344CB8AC3E}">
        <p14:creationId xmlns:p14="http://schemas.microsoft.com/office/powerpoint/2010/main" val="3439796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31A249-17BD-4AC1-8E4B-4002AC12A86C}" type="slidenum">
              <a:rPr lang="en-US" smtClean="0"/>
              <a:t>10</a:t>
            </a:fld>
            <a:endParaRPr lang="en-US" dirty="0"/>
          </a:p>
        </p:txBody>
      </p:sp>
      <p:sp>
        <p:nvSpPr>
          <p:cNvPr id="7" name="12-Point Star 6"/>
          <p:cNvSpPr/>
          <p:nvPr/>
        </p:nvSpPr>
        <p:spPr>
          <a:xfrm>
            <a:off x="248998" y="0"/>
            <a:ext cx="7950926" cy="6611348"/>
          </a:xfrm>
          <a:prstGeom prst="star12">
            <a:avLst/>
          </a:prstGeom>
          <a:solidFill>
            <a:srgbClr val="FF0000"/>
          </a:solidFill>
          <a:ln w="76200">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9" name="Rectangle 8"/>
          <p:cNvSpPr/>
          <p:nvPr/>
        </p:nvSpPr>
        <p:spPr>
          <a:xfrm>
            <a:off x="1811773" y="2076866"/>
            <a:ext cx="5134340" cy="1569660"/>
          </a:xfrm>
          <a:prstGeom prst="rect">
            <a:avLst/>
          </a:prstGeom>
          <a:noFill/>
        </p:spPr>
        <p:txBody>
          <a:bodyPr wrap="squar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FINDINGS</a:t>
            </a:r>
          </a:p>
        </p:txBody>
      </p:sp>
      <p:sp>
        <p:nvSpPr>
          <p:cNvPr id="5"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
        <p:nvSpPr>
          <p:cNvPr id="2" name="Rectangle 1"/>
          <p:cNvSpPr/>
          <p:nvPr/>
        </p:nvSpPr>
        <p:spPr>
          <a:xfrm>
            <a:off x="4378943" y="4055107"/>
            <a:ext cx="7641962" cy="2492990"/>
          </a:xfrm>
          <a:prstGeom prst="rect">
            <a:avLst/>
          </a:prstGeom>
          <a:solidFill>
            <a:schemeClr val="bg1"/>
          </a:solidFill>
          <a:ln w="57150">
            <a:solidFill>
              <a:schemeClr val="tx1"/>
            </a:solidFill>
          </a:ln>
          <a:effectLst>
            <a:glow rad="228600">
              <a:schemeClr val="accent5">
                <a:satMod val="175000"/>
                <a:alpha val="40000"/>
              </a:schemeClr>
            </a:glow>
          </a:effectLst>
        </p:spPr>
        <p:txBody>
          <a:bodyPr wrap="square">
            <a:spAutoFit/>
          </a:bodyPr>
          <a:lstStyle/>
          <a:p>
            <a:pPr marL="731520" lvl="1" indent="-457200"/>
            <a:r>
              <a:rPr lang="en-US" sz="2600" i="1" dirty="0">
                <a:solidFill>
                  <a:srgbClr val="00B0F0"/>
                </a:solidFill>
              </a:rPr>
              <a:t>Traditional </a:t>
            </a:r>
            <a:r>
              <a:rPr lang="en-US" sz="2600" dirty="0">
                <a:solidFill>
                  <a:srgbClr val="00B0F0"/>
                </a:solidFill>
              </a:rPr>
              <a:t>School Violence Perpetrators  </a:t>
            </a:r>
            <a:r>
              <a:rPr lang="en-US" sz="2600" dirty="0"/>
              <a:t>(33/78)</a:t>
            </a:r>
          </a:p>
          <a:p>
            <a:pPr marL="731520" lvl="1" indent="-457200"/>
            <a:r>
              <a:rPr lang="en-US" sz="2600" i="1" dirty="0">
                <a:solidFill>
                  <a:srgbClr val="7030A0"/>
                </a:solidFill>
              </a:rPr>
              <a:t>Gang Related </a:t>
            </a:r>
            <a:r>
              <a:rPr lang="en-US" sz="2600" dirty="0">
                <a:solidFill>
                  <a:srgbClr val="7030A0"/>
                </a:solidFill>
              </a:rPr>
              <a:t>School Violence Perpetrators  </a:t>
            </a:r>
            <a:r>
              <a:rPr lang="en-US" sz="2600" dirty="0"/>
              <a:t>(24/78)</a:t>
            </a:r>
          </a:p>
          <a:p>
            <a:pPr marL="731520" lvl="1" indent="-457200"/>
            <a:r>
              <a:rPr lang="en-US" sz="2600" i="1" dirty="0">
                <a:solidFill>
                  <a:srgbClr val="FF0000"/>
                </a:solidFill>
              </a:rPr>
              <a:t>Associated School and/or Mentally Ill </a:t>
            </a:r>
            <a:r>
              <a:rPr lang="en-US" sz="2600" dirty="0">
                <a:solidFill>
                  <a:srgbClr val="FF0000"/>
                </a:solidFill>
              </a:rPr>
              <a:t>School Violence Perpetrators </a:t>
            </a:r>
            <a:r>
              <a:rPr lang="en-US" sz="2600" dirty="0"/>
              <a:t>(5/78)</a:t>
            </a:r>
          </a:p>
          <a:p>
            <a:pPr marL="731520" lvl="1" indent="-457200"/>
            <a:r>
              <a:rPr lang="en-US" sz="2600" i="1" dirty="0">
                <a:solidFill>
                  <a:srgbClr val="FFC000"/>
                </a:solidFill>
              </a:rPr>
              <a:t>Non-Associated and/or Mentally Ill </a:t>
            </a:r>
            <a:r>
              <a:rPr lang="en-US" sz="2600" dirty="0">
                <a:solidFill>
                  <a:srgbClr val="FFC000"/>
                </a:solidFill>
              </a:rPr>
              <a:t>School Violence Perpetrators </a:t>
            </a:r>
            <a:r>
              <a:rPr lang="en-US" sz="2600" dirty="0"/>
              <a:t>(3/78)</a:t>
            </a:r>
          </a:p>
        </p:txBody>
      </p:sp>
    </p:spTree>
    <p:extLst>
      <p:ext uri="{BB962C8B-B14F-4D97-AF65-F5344CB8AC3E}">
        <p14:creationId xmlns:p14="http://schemas.microsoft.com/office/powerpoint/2010/main" val="1119554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97" y="365126"/>
            <a:ext cx="11153503" cy="479606"/>
          </a:xfrm>
        </p:spPr>
        <p:txBody>
          <a:bodyPr>
            <a:normAutofit fontScale="90000"/>
          </a:bodyPr>
          <a:lstStyle/>
          <a:p>
            <a:r>
              <a:rPr lang="en-US" i="1" dirty="0"/>
              <a:t>Were Weapons Readily Available to Shooter?</a:t>
            </a:r>
            <a:endParaRPr lang="en-US" dirty="0"/>
          </a:p>
        </p:txBody>
      </p:sp>
      <p:sp>
        <p:nvSpPr>
          <p:cNvPr id="4" name="Slide Number Placeholder 3"/>
          <p:cNvSpPr>
            <a:spLocks noGrp="1"/>
          </p:cNvSpPr>
          <p:nvPr>
            <p:ph type="sldNum" sz="quarter" idx="12"/>
          </p:nvPr>
        </p:nvSpPr>
        <p:spPr/>
        <p:txBody>
          <a:bodyPr/>
          <a:lstStyle/>
          <a:p>
            <a:fld id="{4831A249-17BD-4AC1-8E4B-4002AC12A86C}" type="slidenum">
              <a:rPr lang="en-US" smtClean="0"/>
              <a:t>11</a:t>
            </a:fld>
            <a:endParaRPr lang="en-US" dirty="0"/>
          </a:p>
        </p:txBody>
      </p:sp>
      <p:graphicFrame>
        <p:nvGraphicFramePr>
          <p:cNvPr id="5" name="Chart 4"/>
          <p:cNvGraphicFramePr/>
          <p:nvPr>
            <p:extLst>
              <p:ext uri="{D42A27DB-BD31-4B8C-83A1-F6EECF244321}">
                <p14:modId xmlns:p14="http://schemas.microsoft.com/office/powerpoint/2010/main" val="1462389710"/>
              </p:ext>
            </p:extLst>
          </p:nvPr>
        </p:nvGraphicFramePr>
        <p:xfrm>
          <a:off x="6418555" y="1576567"/>
          <a:ext cx="5564438" cy="3892415"/>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3"/>
          <p:cNvSpPr txBox="1">
            <a:spLocks/>
          </p:cNvSpPr>
          <p:nvPr/>
        </p:nvSpPr>
        <p:spPr>
          <a:xfrm>
            <a:off x="136903" y="6450807"/>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
        <p:nvSpPr>
          <p:cNvPr id="3" name="Content Placeholder 2"/>
          <p:cNvSpPr>
            <a:spLocks noGrp="1"/>
          </p:cNvSpPr>
          <p:nvPr>
            <p:ph idx="1"/>
          </p:nvPr>
        </p:nvSpPr>
        <p:spPr>
          <a:xfrm>
            <a:off x="200297" y="949911"/>
            <a:ext cx="6040705" cy="5663953"/>
          </a:xfrm>
          <a:solidFill>
            <a:schemeClr val="bg1"/>
          </a:solidFill>
        </p:spPr>
        <p:txBody>
          <a:bodyPr>
            <a:noAutofit/>
          </a:bodyPr>
          <a:lstStyle/>
          <a:p>
            <a:r>
              <a:rPr lang="en-US" sz="1600" b="1" dirty="0"/>
              <a:t>Overall</a:t>
            </a:r>
          </a:p>
          <a:p>
            <a:pPr lvl="1"/>
            <a:r>
              <a:rPr lang="en-US" sz="1400" dirty="0"/>
              <a:t>91%  reported that weapons were readily available to them </a:t>
            </a:r>
          </a:p>
          <a:p>
            <a:r>
              <a:rPr lang="en-US" sz="1600" b="1" i="1" dirty="0">
                <a:solidFill>
                  <a:srgbClr val="00B0F0"/>
                </a:solidFill>
              </a:rPr>
              <a:t>Traditional</a:t>
            </a:r>
            <a:r>
              <a:rPr lang="en-US" sz="1600" b="1" dirty="0">
                <a:solidFill>
                  <a:srgbClr val="00B0F0"/>
                </a:solidFill>
              </a:rPr>
              <a:t> School Violence Perpetrators</a:t>
            </a:r>
          </a:p>
          <a:p>
            <a:pPr lvl="1"/>
            <a:r>
              <a:rPr lang="en-US" sz="1400" dirty="0"/>
              <a:t>(98%) reported that they were able to obtain the weapon very easily </a:t>
            </a:r>
          </a:p>
          <a:p>
            <a:pPr lvl="1"/>
            <a:r>
              <a:rPr lang="en-US" sz="1400" dirty="0"/>
              <a:t>Most often the weapons they used were found in their own home, simply using a weapon which was a gift to them or stealing one or more from their parents </a:t>
            </a:r>
          </a:p>
          <a:p>
            <a:pPr lvl="1"/>
            <a:r>
              <a:rPr lang="en-US" sz="1400" dirty="0"/>
              <a:t>Significant percentage had been given a handgun/rifle as a present by their parents in order to give them a “hobby” (such as target shooting or hunting)</a:t>
            </a:r>
          </a:p>
          <a:p>
            <a:pPr lvl="1"/>
            <a:r>
              <a:rPr lang="en-US" sz="1400" dirty="0"/>
              <a:t>Some parents had been advised to choose a hobby that they could do together with their troubled child—some chose sharing firearms</a:t>
            </a:r>
          </a:p>
          <a:p>
            <a:r>
              <a:rPr lang="en-US" sz="1600" b="1" i="1" dirty="0">
                <a:solidFill>
                  <a:srgbClr val="7030A0"/>
                </a:solidFill>
              </a:rPr>
              <a:t>Gang-related</a:t>
            </a:r>
            <a:r>
              <a:rPr lang="en-US" sz="1600" b="1" dirty="0">
                <a:solidFill>
                  <a:srgbClr val="7030A0"/>
                </a:solidFill>
              </a:rPr>
              <a:t> School Violence Perpetrators</a:t>
            </a:r>
          </a:p>
          <a:p>
            <a:pPr lvl="1"/>
            <a:r>
              <a:rPr lang="en-US" sz="1400" dirty="0"/>
              <a:t>Most often reported that they had obtained their weapons from prior thefts (21%) or from friends (41%) </a:t>
            </a:r>
          </a:p>
          <a:p>
            <a:r>
              <a:rPr lang="en-US" sz="1600" b="1" i="1" dirty="0">
                <a:solidFill>
                  <a:srgbClr val="FF0000"/>
                </a:solidFill>
              </a:rPr>
              <a:t>Associated</a:t>
            </a:r>
            <a:r>
              <a:rPr lang="en-US" sz="1600" b="1" dirty="0">
                <a:solidFill>
                  <a:srgbClr val="FF0000"/>
                </a:solidFill>
              </a:rPr>
              <a:t> and/or Mentally Ill School Violence Perpetrators</a:t>
            </a:r>
          </a:p>
          <a:p>
            <a:pPr lvl="1"/>
            <a:r>
              <a:rPr lang="en-US" sz="1400" dirty="0"/>
              <a:t>Being generally older many </a:t>
            </a:r>
            <a:r>
              <a:rPr lang="en-US" sz="1400" i="1" dirty="0"/>
              <a:t>Associated</a:t>
            </a:r>
            <a:r>
              <a:rPr lang="en-US" sz="1400" dirty="0"/>
              <a:t> and/or mentally ill school violence perpetrators reported that they simply used weapons that they legally owned (6%) </a:t>
            </a:r>
          </a:p>
          <a:p>
            <a:r>
              <a:rPr lang="en-US" sz="1600" b="1" i="1" dirty="0">
                <a:solidFill>
                  <a:srgbClr val="FFC000"/>
                </a:solidFill>
              </a:rPr>
              <a:t>Non-associated</a:t>
            </a:r>
            <a:r>
              <a:rPr lang="en-US" sz="1600" b="1" dirty="0">
                <a:solidFill>
                  <a:srgbClr val="FFC000"/>
                </a:solidFill>
              </a:rPr>
              <a:t> and/or Mentally Ill School Violence Perpetrators</a:t>
            </a:r>
          </a:p>
          <a:p>
            <a:pPr lvl="1"/>
            <a:r>
              <a:rPr lang="en-US" sz="1400" dirty="0"/>
              <a:t>While </a:t>
            </a:r>
            <a:r>
              <a:rPr lang="en-US" sz="1400" i="1" dirty="0"/>
              <a:t>Non-Associated</a:t>
            </a:r>
            <a:r>
              <a:rPr lang="en-US" sz="1400" dirty="0"/>
              <a:t> and/or mentally ill school violence perpetrators also owned the weapons used, but these weapons were most items such as vehicles, propane tanks, and machetes</a:t>
            </a:r>
          </a:p>
        </p:txBody>
      </p:sp>
    </p:spTree>
    <p:extLst>
      <p:ext uri="{BB962C8B-B14F-4D97-AF65-F5344CB8AC3E}">
        <p14:creationId xmlns:p14="http://schemas.microsoft.com/office/powerpoint/2010/main" val="3092493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83" y="243023"/>
            <a:ext cx="10515600" cy="732155"/>
          </a:xfrm>
        </p:spPr>
        <p:txBody>
          <a:bodyPr>
            <a:normAutofit/>
          </a:bodyPr>
          <a:lstStyle/>
          <a:p>
            <a:r>
              <a:rPr lang="en-US" i="1" dirty="0"/>
              <a:t>Where Was Gun/Weapon Obtained?</a:t>
            </a:r>
            <a:endParaRPr lang="en-US" dirty="0"/>
          </a:p>
        </p:txBody>
      </p:sp>
      <p:sp>
        <p:nvSpPr>
          <p:cNvPr id="3" name="Content Placeholder 2"/>
          <p:cNvSpPr>
            <a:spLocks noGrp="1"/>
          </p:cNvSpPr>
          <p:nvPr>
            <p:ph idx="1"/>
          </p:nvPr>
        </p:nvSpPr>
        <p:spPr>
          <a:xfrm>
            <a:off x="324396" y="1076688"/>
            <a:ext cx="5536474" cy="5419906"/>
          </a:xfrm>
        </p:spPr>
        <p:txBody>
          <a:bodyPr>
            <a:normAutofit fontScale="77500" lnSpcReduction="20000"/>
          </a:bodyPr>
          <a:lstStyle/>
          <a:p>
            <a:r>
              <a:rPr lang="en-US" b="1" dirty="0"/>
              <a:t>Overall</a:t>
            </a:r>
          </a:p>
          <a:p>
            <a:pPr lvl="1"/>
            <a:r>
              <a:rPr lang="en-US" dirty="0"/>
              <a:t>Most weapons (27%) were stolen from parents, but many (17%) were reported to be provided by friends </a:t>
            </a:r>
          </a:p>
          <a:p>
            <a:r>
              <a:rPr lang="en-US" b="1" i="1" dirty="0">
                <a:solidFill>
                  <a:srgbClr val="00B0F0"/>
                </a:solidFill>
              </a:rPr>
              <a:t>Traditional</a:t>
            </a:r>
            <a:r>
              <a:rPr lang="en-US" b="1" dirty="0">
                <a:solidFill>
                  <a:srgbClr val="00B0F0"/>
                </a:solidFill>
              </a:rPr>
              <a:t> School Violence Perpetrators</a:t>
            </a:r>
          </a:p>
          <a:p>
            <a:pPr lvl="1"/>
            <a:r>
              <a:rPr lang="en-US" dirty="0"/>
              <a:t>Almost half (47%) obtained their weapons by stealing them from their parents </a:t>
            </a:r>
          </a:p>
          <a:p>
            <a:r>
              <a:rPr lang="en-US" b="1" i="1" dirty="0">
                <a:solidFill>
                  <a:srgbClr val="7030A0"/>
                </a:solidFill>
              </a:rPr>
              <a:t>Gang-related</a:t>
            </a:r>
            <a:r>
              <a:rPr lang="en-US" b="1" dirty="0">
                <a:solidFill>
                  <a:srgbClr val="7030A0"/>
                </a:solidFill>
              </a:rPr>
              <a:t> School Violence Perpetrators</a:t>
            </a:r>
          </a:p>
          <a:p>
            <a:pPr lvl="1"/>
            <a:r>
              <a:rPr lang="en-US" dirty="0"/>
              <a:t>Almost half (41%) received theirs from friends </a:t>
            </a:r>
          </a:p>
          <a:p>
            <a:r>
              <a:rPr lang="en-US" b="1" i="1" dirty="0">
                <a:solidFill>
                  <a:srgbClr val="FF0000"/>
                </a:solidFill>
              </a:rPr>
              <a:t>Associated</a:t>
            </a:r>
            <a:r>
              <a:rPr lang="en-US" b="1" dirty="0">
                <a:solidFill>
                  <a:srgbClr val="FF0000"/>
                </a:solidFill>
              </a:rPr>
              <a:t> and/or Mentally Ill School Violence Perpetrators</a:t>
            </a:r>
          </a:p>
          <a:p>
            <a:pPr lvl="1"/>
            <a:r>
              <a:rPr lang="en-US" dirty="0"/>
              <a:t>The generally older </a:t>
            </a:r>
            <a:r>
              <a:rPr lang="en-US" i="1" dirty="0"/>
              <a:t>Associated</a:t>
            </a:r>
            <a:r>
              <a:rPr lang="en-US" dirty="0"/>
              <a:t> and/or mentally ill school violence perpetrators reported that most of them (21%) were obtained as gifts from their parents </a:t>
            </a:r>
          </a:p>
          <a:p>
            <a:r>
              <a:rPr lang="en-US" b="1" i="1" dirty="0">
                <a:solidFill>
                  <a:srgbClr val="FFC000"/>
                </a:solidFill>
              </a:rPr>
              <a:t>Non-associated</a:t>
            </a:r>
            <a:r>
              <a:rPr lang="en-US" b="1" dirty="0">
                <a:solidFill>
                  <a:srgbClr val="FFC000"/>
                </a:solidFill>
              </a:rPr>
              <a:t> and/or Mentally Ill School Violence Perpetrators</a:t>
            </a:r>
          </a:p>
          <a:p>
            <a:pPr lvl="1"/>
            <a:r>
              <a:rPr lang="en-US" dirty="0"/>
              <a:t>Almost equally (14%) reported that their weapons were obtained as gifts from parents, stolen from parents, gifts or loans from friends, and purchased legally</a:t>
            </a:r>
          </a:p>
        </p:txBody>
      </p:sp>
      <p:sp>
        <p:nvSpPr>
          <p:cNvPr id="4" name="Slide Number Placeholder 3"/>
          <p:cNvSpPr>
            <a:spLocks noGrp="1"/>
          </p:cNvSpPr>
          <p:nvPr>
            <p:ph type="sldNum" sz="quarter" idx="12"/>
          </p:nvPr>
        </p:nvSpPr>
        <p:spPr/>
        <p:txBody>
          <a:bodyPr/>
          <a:lstStyle/>
          <a:p>
            <a:fld id="{4831A249-17BD-4AC1-8E4B-4002AC12A86C}" type="slidenum">
              <a:rPr lang="en-US" smtClean="0"/>
              <a:t>12</a:t>
            </a:fld>
            <a:endParaRPr lang="en-US" dirty="0"/>
          </a:p>
        </p:txBody>
      </p:sp>
      <p:graphicFrame>
        <p:nvGraphicFramePr>
          <p:cNvPr id="5" name="Chart 4"/>
          <p:cNvGraphicFramePr/>
          <p:nvPr>
            <p:extLst>
              <p:ext uri="{D42A27DB-BD31-4B8C-83A1-F6EECF244321}">
                <p14:modId xmlns:p14="http://schemas.microsoft.com/office/powerpoint/2010/main" val="4140098454"/>
              </p:ext>
            </p:extLst>
          </p:nvPr>
        </p:nvGraphicFramePr>
        <p:xfrm>
          <a:off x="6003472" y="1318350"/>
          <a:ext cx="5944688" cy="4289969"/>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3679046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 y="173536"/>
            <a:ext cx="10515600" cy="584109"/>
          </a:xfrm>
        </p:spPr>
        <p:txBody>
          <a:bodyPr>
            <a:normAutofit fontScale="90000"/>
          </a:bodyPr>
          <a:lstStyle/>
          <a:p>
            <a:r>
              <a:rPr lang="en-US" i="1" dirty="0"/>
              <a:t>Number of Weapons</a:t>
            </a:r>
            <a:endParaRPr lang="en-US" dirty="0"/>
          </a:p>
        </p:txBody>
      </p:sp>
      <p:sp>
        <p:nvSpPr>
          <p:cNvPr id="3" name="Content Placeholder 2"/>
          <p:cNvSpPr>
            <a:spLocks noGrp="1"/>
          </p:cNvSpPr>
          <p:nvPr>
            <p:ph idx="1"/>
          </p:nvPr>
        </p:nvSpPr>
        <p:spPr>
          <a:xfrm>
            <a:off x="272143" y="919934"/>
            <a:ext cx="4953000" cy="5436416"/>
          </a:xfrm>
        </p:spPr>
        <p:txBody>
          <a:bodyPr>
            <a:normAutofit fontScale="70000" lnSpcReduction="20000"/>
          </a:bodyPr>
          <a:lstStyle/>
          <a:p>
            <a:r>
              <a:rPr lang="en-US" b="1" dirty="0"/>
              <a:t>Overall</a:t>
            </a:r>
          </a:p>
          <a:p>
            <a:pPr lvl="1"/>
            <a:r>
              <a:rPr lang="en-US" dirty="0"/>
              <a:t>The vast majority (85%) used only one weapon during their act of violence</a:t>
            </a:r>
            <a:endParaRPr lang="en-US" b="1" i="1" dirty="0">
              <a:solidFill>
                <a:srgbClr val="00B0F0"/>
              </a:solidFill>
            </a:endParaRPr>
          </a:p>
          <a:p>
            <a:r>
              <a:rPr lang="en-US" b="1" i="1" dirty="0">
                <a:solidFill>
                  <a:srgbClr val="00B0F0"/>
                </a:solidFill>
              </a:rPr>
              <a:t>Traditional</a:t>
            </a:r>
            <a:r>
              <a:rPr lang="en-US" b="1" dirty="0">
                <a:solidFill>
                  <a:srgbClr val="00B0F0"/>
                </a:solidFill>
              </a:rPr>
              <a:t> School Violence Perpetrators</a:t>
            </a:r>
          </a:p>
          <a:p>
            <a:pPr lvl="1"/>
            <a:r>
              <a:rPr lang="en-US" dirty="0"/>
              <a:t>The great majority (88%) were found to have used one weapon, but 5% did have at least five weapons at their disposal during the commission of their act </a:t>
            </a:r>
            <a:endParaRPr lang="en-US" b="1" i="1" dirty="0">
              <a:solidFill>
                <a:srgbClr val="7030A0"/>
              </a:solidFill>
            </a:endParaRPr>
          </a:p>
          <a:p>
            <a:r>
              <a:rPr lang="en-US" b="1" i="1" dirty="0">
                <a:solidFill>
                  <a:srgbClr val="7030A0"/>
                </a:solidFill>
              </a:rPr>
              <a:t>Gang-related</a:t>
            </a:r>
            <a:r>
              <a:rPr lang="en-US" b="1" dirty="0">
                <a:solidFill>
                  <a:srgbClr val="7030A0"/>
                </a:solidFill>
              </a:rPr>
              <a:t> School Violence Perpetrators</a:t>
            </a:r>
          </a:p>
          <a:p>
            <a:pPr lvl="1"/>
            <a:r>
              <a:rPr lang="en-US" dirty="0"/>
              <a:t>Mostly (87%) found to have used a single weapon. </a:t>
            </a:r>
          </a:p>
          <a:p>
            <a:r>
              <a:rPr lang="en-US" b="1" i="1" dirty="0">
                <a:solidFill>
                  <a:srgbClr val="FF0000"/>
                </a:solidFill>
              </a:rPr>
              <a:t>Associated</a:t>
            </a:r>
            <a:r>
              <a:rPr lang="en-US" b="1" dirty="0">
                <a:solidFill>
                  <a:srgbClr val="FF0000"/>
                </a:solidFill>
              </a:rPr>
              <a:t> and/or Mentally Ill School Violence Perpetrators</a:t>
            </a:r>
          </a:p>
          <a:p>
            <a:pPr lvl="1"/>
            <a:r>
              <a:rPr lang="en-US" dirty="0"/>
              <a:t>Had one weapon a little over half the time (57%) and two weapons 29% of the time, but 14% did have at least six weapons with them at the time of their offense </a:t>
            </a:r>
            <a:endParaRPr lang="en-US" b="1" i="1" dirty="0">
              <a:solidFill>
                <a:srgbClr val="FFC000"/>
              </a:solidFill>
            </a:endParaRPr>
          </a:p>
          <a:p>
            <a:r>
              <a:rPr lang="en-US" b="1" i="1" dirty="0">
                <a:solidFill>
                  <a:srgbClr val="FFC000"/>
                </a:solidFill>
              </a:rPr>
              <a:t>Non-associated</a:t>
            </a:r>
            <a:r>
              <a:rPr lang="en-US" b="1" dirty="0">
                <a:solidFill>
                  <a:srgbClr val="FFC000"/>
                </a:solidFill>
              </a:rPr>
              <a:t> and/or Mentally Ill School Violence Perpetrators</a:t>
            </a:r>
          </a:p>
          <a:p>
            <a:pPr lvl="1"/>
            <a:r>
              <a:rPr lang="en-US" dirty="0"/>
              <a:t>Most often had one weapon 80% and secondly had two weapons 20% of the time</a:t>
            </a:r>
          </a:p>
          <a:p>
            <a:endParaRPr lang="en-US" dirty="0"/>
          </a:p>
        </p:txBody>
      </p:sp>
      <p:sp>
        <p:nvSpPr>
          <p:cNvPr id="4" name="Slide Number Placeholder 3"/>
          <p:cNvSpPr>
            <a:spLocks noGrp="1"/>
          </p:cNvSpPr>
          <p:nvPr>
            <p:ph type="sldNum" sz="quarter" idx="12"/>
          </p:nvPr>
        </p:nvSpPr>
        <p:spPr/>
        <p:txBody>
          <a:bodyPr/>
          <a:lstStyle/>
          <a:p>
            <a:fld id="{4831A249-17BD-4AC1-8E4B-4002AC12A86C}" type="slidenum">
              <a:rPr lang="en-US" smtClean="0"/>
              <a:t>13</a:t>
            </a:fld>
            <a:endParaRPr lang="en-US" dirty="0"/>
          </a:p>
        </p:txBody>
      </p:sp>
      <p:graphicFrame>
        <p:nvGraphicFramePr>
          <p:cNvPr id="5" name="Chart 4"/>
          <p:cNvGraphicFramePr/>
          <p:nvPr>
            <p:extLst>
              <p:ext uri="{D42A27DB-BD31-4B8C-83A1-F6EECF244321}">
                <p14:modId xmlns:p14="http://schemas.microsoft.com/office/powerpoint/2010/main" val="3590859286"/>
              </p:ext>
            </p:extLst>
          </p:nvPr>
        </p:nvGraphicFramePr>
        <p:xfrm>
          <a:off x="5442856" y="1179012"/>
          <a:ext cx="6566263" cy="4525101"/>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2475331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1731"/>
            <a:ext cx="10515600" cy="514441"/>
          </a:xfrm>
        </p:spPr>
        <p:txBody>
          <a:bodyPr>
            <a:normAutofit fontScale="90000"/>
          </a:bodyPr>
          <a:lstStyle/>
          <a:p>
            <a:r>
              <a:rPr lang="en-US" i="1" dirty="0"/>
              <a:t>Rounds of Ammunition Available</a:t>
            </a:r>
            <a:endParaRPr lang="en-US" dirty="0"/>
          </a:p>
        </p:txBody>
      </p:sp>
      <p:sp>
        <p:nvSpPr>
          <p:cNvPr id="3" name="Content Placeholder 2"/>
          <p:cNvSpPr>
            <a:spLocks noGrp="1"/>
          </p:cNvSpPr>
          <p:nvPr>
            <p:ph idx="1"/>
          </p:nvPr>
        </p:nvSpPr>
        <p:spPr>
          <a:xfrm>
            <a:off x="298269" y="954767"/>
            <a:ext cx="5283925" cy="5498283"/>
          </a:xfrm>
        </p:spPr>
        <p:txBody>
          <a:bodyPr>
            <a:normAutofit fontScale="62500" lnSpcReduction="20000"/>
          </a:bodyPr>
          <a:lstStyle/>
          <a:p>
            <a:r>
              <a:rPr lang="en-US" b="1" dirty="0"/>
              <a:t>Overall</a:t>
            </a:r>
          </a:p>
          <a:p>
            <a:pPr lvl="1"/>
            <a:r>
              <a:rPr lang="en-US" dirty="0"/>
              <a:t>39% of the offenders had 1 to 10 rounds available to them, generally based on the capacity and number of bullets the particular weapon would hold </a:t>
            </a:r>
            <a:endParaRPr lang="en-US" b="1" i="1" dirty="0">
              <a:solidFill>
                <a:srgbClr val="00B0F0"/>
              </a:solidFill>
            </a:endParaRPr>
          </a:p>
          <a:p>
            <a:r>
              <a:rPr lang="en-US" b="1" i="1" dirty="0">
                <a:solidFill>
                  <a:srgbClr val="00B0F0"/>
                </a:solidFill>
              </a:rPr>
              <a:t>Traditional</a:t>
            </a:r>
            <a:r>
              <a:rPr lang="en-US" b="1" dirty="0">
                <a:solidFill>
                  <a:srgbClr val="00B0F0"/>
                </a:solidFill>
              </a:rPr>
              <a:t> School Violence Perpetrators</a:t>
            </a:r>
          </a:p>
          <a:p>
            <a:pPr lvl="1"/>
            <a:r>
              <a:rPr lang="en-US" dirty="0"/>
              <a:t>This was true for 54% of the </a:t>
            </a:r>
            <a:r>
              <a:rPr lang="en-US" i="1" dirty="0"/>
              <a:t>Traditional</a:t>
            </a:r>
            <a:r>
              <a:rPr lang="en-US" dirty="0"/>
              <a:t> school violence perpetrators, but another 38% had over 200 rounds with them at the time of their act. </a:t>
            </a:r>
            <a:endParaRPr lang="en-US" b="1" i="1" dirty="0">
              <a:solidFill>
                <a:srgbClr val="7030A0"/>
              </a:solidFill>
            </a:endParaRPr>
          </a:p>
          <a:p>
            <a:r>
              <a:rPr lang="en-US" b="1" i="1" dirty="0">
                <a:solidFill>
                  <a:srgbClr val="7030A0"/>
                </a:solidFill>
              </a:rPr>
              <a:t>Gang-related</a:t>
            </a:r>
            <a:r>
              <a:rPr lang="en-US" b="1" dirty="0">
                <a:solidFill>
                  <a:srgbClr val="7030A0"/>
                </a:solidFill>
              </a:rPr>
              <a:t> School Violence Perpetrators</a:t>
            </a:r>
          </a:p>
          <a:p>
            <a:pPr lvl="1"/>
            <a:r>
              <a:rPr lang="en-US" i="1" dirty="0"/>
              <a:t>Gang-Related</a:t>
            </a:r>
            <a:r>
              <a:rPr lang="en-US" dirty="0"/>
              <a:t> school violence perpetrators used one weapon during the commission of their act, so 83% of these incidents involved 1 to 10 rounds of ammunition</a:t>
            </a:r>
            <a:endParaRPr lang="en-US" b="1" i="1" dirty="0">
              <a:solidFill>
                <a:srgbClr val="FF0000"/>
              </a:solidFill>
            </a:endParaRPr>
          </a:p>
          <a:p>
            <a:r>
              <a:rPr lang="en-US" b="1" i="1" dirty="0">
                <a:solidFill>
                  <a:srgbClr val="FF0000"/>
                </a:solidFill>
              </a:rPr>
              <a:t>Associated</a:t>
            </a:r>
            <a:r>
              <a:rPr lang="en-US" b="1" dirty="0">
                <a:solidFill>
                  <a:srgbClr val="FF0000"/>
                </a:solidFill>
              </a:rPr>
              <a:t> and/or Mentally Ill School Violence Perpetrators</a:t>
            </a:r>
          </a:p>
          <a:p>
            <a:pPr lvl="1"/>
            <a:r>
              <a:rPr lang="en-US" dirty="0"/>
              <a:t>The </a:t>
            </a:r>
            <a:r>
              <a:rPr lang="en-US" i="1" dirty="0"/>
              <a:t>Associated</a:t>
            </a:r>
            <a:r>
              <a:rPr lang="en-US" dirty="0"/>
              <a:t> and/or mentally ill school violence perpetrators findings are interesting in that 33% of these offenders had 1 to 10 rounds, but the same percentage had 11 to 20 and over 200 rounds. </a:t>
            </a:r>
            <a:endParaRPr lang="en-US" b="1" i="1" dirty="0">
              <a:solidFill>
                <a:srgbClr val="FFC000"/>
              </a:solidFill>
            </a:endParaRPr>
          </a:p>
          <a:p>
            <a:r>
              <a:rPr lang="en-US" b="1" i="1" dirty="0">
                <a:solidFill>
                  <a:srgbClr val="FFC000"/>
                </a:solidFill>
              </a:rPr>
              <a:t>Non-associated</a:t>
            </a:r>
            <a:r>
              <a:rPr lang="en-US" b="1" dirty="0">
                <a:solidFill>
                  <a:srgbClr val="FFC000"/>
                </a:solidFill>
              </a:rPr>
              <a:t> and/or Mentally Ill School Violence Perpetrators</a:t>
            </a:r>
          </a:p>
          <a:p>
            <a:pPr lvl="1"/>
            <a:r>
              <a:rPr lang="en-US" i="1" dirty="0"/>
              <a:t>Non-Associated</a:t>
            </a:r>
            <a:r>
              <a:rPr lang="en-US" dirty="0"/>
              <a:t> and/or mentally ill school violence perpetrators were similar for those that used actual handguns or long arms; 50% had 1 to 10 rounds, but 33% had over 200 rounds available</a:t>
            </a:r>
          </a:p>
        </p:txBody>
      </p:sp>
      <p:sp>
        <p:nvSpPr>
          <p:cNvPr id="4" name="Slide Number Placeholder 3"/>
          <p:cNvSpPr>
            <a:spLocks noGrp="1"/>
          </p:cNvSpPr>
          <p:nvPr>
            <p:ph type="sldNum" sz="quarter" idx="12"/>
          </p:nvPr>
        </p:nvSpPr>
        <p:spPr/>
        <p:txBody>
          <a:bodyPr/>
          <a:lstStyle/>
          <a:p>
            <a:fld id="{4831A249-17BD-4AC1-8E4B-4002AC12A86C}" type="slidenum">
              <a:rPr lang="en-US" smtClean="0"/>
              <a:t>14</a:t>
            </a:fld>
            <a:endParaRPr lang="en-US" dirty="0"/>
          </a:p>
        </p:txBody>
      </p:sp>
      <p:graphicFrame>
        <p:nvGraphicFramePr>
          <p:cNvPr id="5" name="Chart 4"/>
          <p:cNvGraphicFramePr/>
          <p:nvPr>
            <p:extLst>
              <p:ext uri="{D42A27DB-BD31-4B8C-83A1-F6EECF244321}">
                <p14:modId xmlns:p14="http://schemas.microsoft.com/office/powerpoint/2010/main" val="2801678249"/>
              </p:ext>
            </p:extLst>
          </p:nvPr>
        </p:nvGraphicFramePr>
        <p:xfrm>
          <a:off x="5733505" y="1379310"/>
          <a:ext cx="6275614" cy="4107089"/>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2758241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860" y="302983"/>
            <a:ext cx="11736280" cy="531520"/>
          </a:xfrm>
        </p:spPr>
        <p:txBody>
          <a:bodyPr>
            <a:normAutofit fontScale="90000"/>
          </a:bodyPr>
          <a:lstStyle/>
          <a:p>
            <a:r>
              <a:rPr lang="en-US" i="1" dirty="0"/>
              <a:t>Did Shooter Have Co-Conspirators?</a:t>
            </a:r>
          </a:p>
        </p:txBody>
      </p:sp>
      <p:sp>
        <p:nvSpPr>
          <p:cNvPr id="3" name="Content Placeholder 2"/>
          <p:cNvSpPr>
            <a:spLocks noGrp="1"/>
          </p:cNvSpPr>
          <p:nvPr>
            <p:ph idx="1"/>
          </p:nvPr>
        </p:nvSpPr>
        <p:spPr>
          <a:xfrm>
            <a:off x="364731" y="949912"/>
            <a:ext cx="5748685" cy="5610686"/>
          </a:xfrm>
        </p:spPr>
        <p:txBody>
          <a:bodyPr>
            <a:noAutofit/>
          </a:bodyPr>
          <a:lstStyle/>
          <a:p>
            <a:r>
              <a:rPr lang="en-US" sz="1800" b="1" dirty="0"/>
              <a:t>Overall</a:t>
            </a:r>
          </a:p>
          <a:p>
            <a:pPr lvl="1"/>
            <a:r>
              <a:rPr lang="en-US" sz="1400" dirty="0"/>
              <a:t>The vast majority of all types did not have any co-conspirators (78%) </a:t>
            </a:r>
          </a:p>
          <a:p>
            <a:pPr lvl="1"/>
            <a:r>
              <a:rPr lang="en-US" sz="1400" dirty="0"/>
              <a:t>The percentage that did (22%) were most involved in the securing of weapons which were eventually used in a school violence event </a:t>
            </a:r>
          </a:p>
          <a:p>
            <a:r>
              <a:rPr lang="en-US" sz="1800" b="1" i="1" dirty="0">
                <a:solidFill>
                  <a:srgbClr val="00B0F0"/>
                </a:solidFill>
              </a:rPr>
              <a:t>Traditional</a:t>
            </a:r>
            <a:r>
              <a:rPr lang="en-US" sz="1800" b="1" dirty="0">
                <a:solidFill>
                  <a:srgbClr val="00B0F0"/>
                </a:solidFill>
              </a:rPr>
              <a:t> School Violence Perpetrators</a:t>
            </a:r>
          </a:p>
          <a:p>
            <a:pPr lvl="1"/>
            <a:r>
              <a:rPr lang="en-US" sz="1400" dirty="0"/>
              <a:t>This was true for </a:t>
            </a:r>
            <a:r>
              <a:rPr lang="en-US" sz="1400" i="1" dirty="0"/>
              <a:t>Traditional</a:t>
            </a:r>
            <a:r>
              <a:rPr lang="en-US" sz="1400" dirty="0"/>
              <a:t> school violence perpetrators, where 81% did not have co-conspirators and only 19% did have co-conspirators</a:t>
            </a:r>
            <a:endParaRPr lang="en-US" sz="1400" b="1" i="1" dirty="0">
              <a:solidFill>
                <a:srgbClr val="7030A0"/>
              </a:solidFill>
            </a:endParaRPr>
          </a:p>
          <a:p>
            <a:r>
              <a:rPr lang="en-US" sz="1800" b="1" i="1" dirty="0">
                <a:solidFill>
                  <a:srgbClr val="7030A0"/>
                </a:solidFill>
              </a:rPr>
              <a:t>Gang-related</a:t>
            </a:r>
            <a:r>
              <a:rPr lang="en-US" sz="1800" b="1" dirty="0">
                <a:solidFill>
                  <a:srgbClr val="7030A0"/>
                </a:solidFill>
              </a:rPr>
              <a:t> School Violence Perpetrators</a:t>
            </a:r>
          </a:p>
          <a:p>
            <a:pPr lvl="1"/>
            <a:r>
              <a:rPr lang="en-US" sz="1400" dirty="0"/>
              <a:t>The </a:t>
            </a:r>
            <a:r>
              <a:rPr lang="en-US" sz="1400" i="1" dirty="0"/>
              <a:t>Gang-Related</a:t>
            </a:r>
            <a:r>
              <a:rPr lang="en-US" sz="1400" dirty="0"/>
              <a:t> school violence perpetrators had the most co-conspirators at 38%</a:t>
            </a:r>
          </a:p>
          <a:p>
            <a:pPr lvl="1"/>
            <a:r>
              <a:rPr lang="en-US" sz="1400" dirty="0"/>
              <a:t>This was the case in that most of their violent acts were gang related and they were acting on behalf of a gang or using other gang members to obtain weapons</a:t>
            </a:r>
          </a:p>
          <a:p>
            <a:r>
              <a:rPr lang="en-US" sz="1800" b="1" i="1" dirty="0">
                <a:solidFill>
                  <a:srgbClr val="FF0000"/>
                </a:solidFill>
              </a:rPr>
              <a:t>Associated</a:t>
            </a:r>
            <a:r>
              <a:rPr lang="en-US" sz="1800" b="1" dirty="0">
                <a:solidFill>
                  <a:srgbClr val="FF0000"/>
                </a:solidFill>
              </a:rPr>
              <a:t> and/or Mentally Ill School Violence Perpetrators</a:t>
            </a:r>
          </a:p>
          <a:p>
            <a:pPr lvl="1"/>
            <a:r>
              <a:rPr lang="en-US" sz="1400" dirty="0"/>
              <a:t>This type of offender had no co-conspirators</a:t>
            </a:r>
            <a:endParaRPr lang="en-US" sz="1400" b="1" i="1" dirty="0">
              <a:solidFill>
                <a:srgbClr val="FFC000"/>
              </a:solidFill>
            </a:endParaRPr>
          </a:p>
          <a:p>
            <a:r>
              <a:rPr lang="en-US" sz="1800" b="1" i="1" dirty="0">
                <a:solidFill>
                  <a:srgbClr val="FFC000"/>
                </a:solidFill>
              </a:rPr>
              <a:t>Non-associated</a:t>
            </a:r>
            <a:r>
              <a:rPr lang="en-US" sz="1800" b="1" dirty="0">
                <a:solidFill>
                  <a:srgbClr val="FFC000"/>
                </a:solidFill>
              </a:rPr>
              <a:t> and/or Mentally Ill School Violence Perpetrators</a:t>
            </a:r>
          </a:p>
          <a:p>
            <a:pPr lvl="1"/>
            <a:r>
              <a:rPr lang="en-US" sz="1400" dirty="0"/>
              <a:t>This type of offender had no co-conspirators</a:t>
            </a:r>
            <a:endParaRPr lang="en-US" sz="1200" dirty="0"/>
          </a:p>
        </p:txBody>
      </p:sp>
      <p:sp>
        <p:nvSpPr>
          <p:cNvPr id="5" name="Slide Number Placeholder 4"/>
          <p:cNvSpPr>
            <a:spLocks noGrp="1"/>
          </p:cNvSpPr>
          <p:nvPr>
            <p:ph type="sldNum" sz="quarter" idx="12"/>
          </p:nvPr>
        </p:nvSpPr>
        <p:spPr/>
        <p:txBody>
          <a:bodyPr/>
          <a:lstStyle/>
          <a:p>
            <a:fld id="{4831A249-17BD-4AC1-8E4B-4002AC12A86C}" type="slidenum">
              <a:rPr lang="en-US" smtClean="0"/>
              <a:t>15</a:t>
            </a:fld>
            <a:endParaRPr lang="en-US" dirty="0"/>
          </a:p>
        </p:txBody>
      </p:sp>
      <p:graphicFrame>
        <p:nvGraphicFramePr>
          <p:cNvPr id="6" name="Chart 5"/>
          <p:cNvGraphicFramePr/>
          <p:nvPr>
            <p:extLst/>
          </p:nvPr>
        </p:nvGraphicFramePr>
        <p:xfrm>
          <a:off x="6113417" y="1692254"/>
          <a:ext cx="5850723" cy="3872523"/>
        </p:xfrm>
        <a:graphic>
          <a:graphicData uri="http://schemas.openxmlformats.org/drawingml/2006/chart">
            <c:chart xmlns:c="http://schemas.openxmlformats.org/drawingml/2006/chart" xmlns:r="http://schemas.openxmlformats.org/officeDocument/2006/relationships" r:id="rId2"/>
          </a:graphicData>
        </a:graphic>
      </p:graphicFrame>
      <p:sp>
        <p:nvSpPr>
          <p:cNvPr id="7"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37010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74" y="217079"/>
            <a:ext cx="10515600" cy="584109"/>
          </a:xfrm>
        </p:spPr>
        <p:txBody>
          <a:bodyPr>
            <a:normAutofit fontScale="90000"/>
          </a:bodyPr>
          <a:lstStyle/>
          <a:p>
            <a:r>
              <a:rPr lang="en-US" i="1" dirty="0"/>
              <a:t>Types of Weapons Used: </a:t>
            </a:r>
            <a:r>
              <a:rPr lang="en-US" i="1" dirty="0">
                <a:solidFill>
                  <a:srgbClr val="FF0000"/>
                </a:solidFill>
              </a:rPr>
              <a:t>Pistols/Handguns</a:t>
            </a:r>
            <a:endParaRPr lang="en-US" dirty="0">
              <a:solidFill>
                <a:srgbClr val="FF0000"/>
              </a:solidFill>
            </a:endParaRPr>
          </a:p>
        </p:txBody>
      </p:sp>
      <p:sp>
        <p:nvSpPr>
          <p:cNvPr id="3" name="Content Placeholder 2"/>
          <p:cNvSpPr>
            <a:spLocks noGrp="1"/>
          </p:cNvSpPr>
          <p:nvPr>
            <p:ph idx="1"/>
          </p:nvPr>
        </p:nvSpPr>
        <p:spPr>
          <a:xfrm>
            <a:off x="298269" y="989603"/>
            <a:ext cx="5809568" cy="5550534"/>
          </a:xfrm>
        </p:spPr>
        <p:txBody>
          <a:bodyPr>
            <a:normAutofit fontScale="62500" lnSpcReduction="20000"/>
          </a:bodyPr>
          <a:lstStyle/>
          <a:p>
            <a:r>
              <a:rPr lang="en-US" b="1" dirty="0"/>
              <a:t>Overall</a:t>
            </a:r>
          </a:p>
          <a:p>
            <a:pPr lvl="1"/>
            <a:r>
              <a:rPr lang="en-US" dirty="0"/>
              <a:t>11% of offenders used a .22 caliber pistol</a:t>
            </a:r>
          </a:p>
          <a:p>
            <a:pPr lvl="1"/>
            <a:r>
              <a:rPr lang="en-US" dirty="0"/>
              <a:t>9mm semi-automatic handgun was a very close second choice (10%) for offenders </a:t>
            </a:r>
            <a:endParaRPr lang="en-US" b="1" i="1" dirty="0">
              <a:solidFill>
                <a:srgbClr val="00B0F0"/>
              </a:solidFill>
            </a:endParaRPr>
          </a:p>
          <a:p>
            <a:r>
              <a:rPr lang="en-US" b="1" i="1" dirty="0">
                <a:solidFill>
                  <a:srgbClr val="00B0F0"/>
                </a:solidFill>
              </a:rPr>
              <a:t>Traditional</a:t>
            </a:r>
            <a:r>
              <a:rPr lang="en-US" b="1" dirty="0">
                <a:solidFill>
                  <a:srgbClr val="00B0F0"/>
                </a:solidFill>
              </a:rPr>
              <a:t> School Violence Perpetrators</a:t>
            </a:r>
          </a:p>
          <a:p>
            <a:pPr lvl="1"/>
            <a:r>
              <a:rPr lang="en-US" dirty="0"/>
              <a:t>The choice of handgun used ranged from a .22 caliber pistol (15%) to the somewhat uncommon M-11 pistol (2%)</a:t>
            </a:r>
          </a:p>
          <a:p>
            <a:pPr lvl="1"/>
            <a:r>
              <a:rPr lang="en-US" dirty="0"/>
              <a:t>This may be due to the fact that most of these weapons are obtained from their parents who may have a variety of interests in weapons</a:t>
            </a:r>
            <a:endParaRPr lang="en-US" b="1" i="1" dirty="0">
              <a:solidFill>
                <a:srgbClr val="7030A0"/>
              </a:solidFill>
            </a:endParaRPr>
          </a:p>
          <a:p>
            <a:r>
              <a:rPr lang="en-US" b="1" i="1" dirty="0">
                <a:solidFill>
                  <a:srgbClr val="7030A0"/>
                </a:solidFill>
              </a:rPr>
              <a:t>Gang-related</a:t>
            </a:r>
            <a:r>
              <a:rPr lang="en-US" b="1" dirty="0">
                <a:solidFill>
                  <a:srgbClr val="7030A0"/>
                </a:solidFill>
              </a:rPr>
              <a:t> School Violence Perpetrators</a:t>
            </a:r>
          </a:p>
          <a:p>
            <a:pPr lvl="1"/>
            <a:r>
              <a:rPr lang="en-US" dirty="0"/>
              <a:t>Most (19%) preferred the 9mm semi-automatic pistol</a:t>
            </a:r>
          </a:p>
          <a:p>
            <a:pPr lvl="1"/>
            <a:r>
              <a:rPr lang="en-US" dirty="0"/>
              <a:t>But they also used guns ranging from .22 caliber pistols to .45 caliber pistols</a:t>
            </a:r>
          </a:p>
          <a:p>
            <a:pPr lvl="1"/>
            <a:r>
              <a:rPr lang="en-US" dirty="0"/>
              <a:t>This may be due to the fact that many of the weapons are stolen from various homes, business, or vehicles</a:t>
            </a:r>
            <a:endParaRPr lang="en-US" b="1" i="1" dirty="0">
              <a:solidFill>
                <a:srgbClr val="FF0000"/>
              </a:solidFill>
            </a:endParaRPr>
          </a:p>
          <a:p>
            <a:r>
              <a:rPr lang="en-US" b="1" i="1" dirty="0">
                <a:solidFill>
                  <a:srgbClr val="FF0000"/>
                </a:solidFill>
              </a:rPr>
              <a:t>Associated</a:t>
            </a:r>
            <a:r>
              <a:rPr lang="en-US" b="1" dirty="0">
                <a:solidFill>
                  <a:srgbClr val="FF0000"/>
                </a:solidFill>
              </a:rPr>
              <a:t> and/or Mentally Ill School Violence Perpetrators</a:t>
            </a:r>
          </a:p>
          <a:p>
            <a:pPr lvl="1"/>
            <a:r>
              <a:rPr lang="en-US" dirty="0"/>
              <a:t>Almost evenly distributed between use of .22 caliber pistols (14%) and .45 caliber hand-guns (14%) </a:t>
            </a:r>
            <a:endParaRPr lang="en-US" b="1" i="1" dirty="0">
              <a:solidFill>
                <a:srgbClr val="FFC000"/>
              </a:solidFill>
            </a:endParaRPr>
          </a:p>
          <a:p>
            <a:r>
              <a:rPr lang="en-US" b="1" i="1" dirty="0">
                <a:solidFill>
                  <a:srgbClr val="FFC000"/>
                </a:solidFill>
              </a:rPr>
              <a:t>Non-associated</a:t>
            </a:r>
            <a:r>
              <a:rPr lang="en-US" b="1" dirty="0">
                <a:solidFill>
                  <a:srgbClr val="FFC000"/>
                </a:solidFill>
              </a:rPr>
              <a:t> and/or Mentally Ill School Violence Perpetrators</a:t>
            </a:r>
          </a:p>
          <a:p>
            <a:pPr lvl="1"/>
            <a:r>
              <a:rPr lang="en-US" i="1" dirty="0"/>
              <a:t>D</a:t>
            </a:r>
            <a:r>
              <a:rPr lang="en-US" dirty="0"/>
              <a:t>ivided evenly between .22 caliber pistols and 10 mm pistol (20%) and were more likely to use other types of weapons</a:t>
            </a:r>
          </a:p>
        </p:txBody>
      </p:sp>
      <p:sp>
        <p:nvSpPr>
          <p:cNvPr id="4" name="Slide Number Placeholder 3"/>
          <p:cNvSpPr>
            <a:spLocks noGrp="1"/>
          </p:cNvSpPr>
          <p:nvPr>
            <p:ph type="sldNum" sz="quarter" idx="12"/>
          </p:nvPr>
        </p:nvSpPr>
        <p:spPr/>
        <p:txBody>
          <a:bodyPr/>
          <a:lstStyle/>
          <a:p>
            <a:fld id="{4831A249-17BD-4AC1-8E4B-4002AC12A86C}" type="slidenum">
              <a:rPr lang="en-US" smtClean="0"/>
              <a:t>16</a:t>
            </a:fld>
            <a:endParaRPr lang="en-US" dirty="0"/>
          </a:p>
        </p:txBody>
      </p:sp>
      <p:graphicFrame>
        <p:nvGraphicFramePr>
          <p:cNvPr id="5" name="Chart 4"/>
          <p:cNvGraphicFramePr/>
          <p:nvPr>
            <p:extLst>
              <p:ext uri="{D42A27DB-BD31-4B8C-83A1-F6EECF244321}">
                <p14:modId xmlns:p14="http://schemas.microsoft.com/office/powerpoint/2010/main" val="170571275"/>
              </p:ext>
            </p:extLst>
          </p:nvPr>
        </p:nvGraphicFramePr>
        <p:xfrm>
          <a:off x="6195059" y="1340484"/>
          <a:ext cx="5822769" cy="4442007"/>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481752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08" y="222249"/>
            <a:ext cx="10515600" cy="601526"/>
          </a:xfrm>
        </p:spPr>
        <p:txBody>
          <a:bodyPr>
            <a:normAutofit fontScale="90000"/>
          </a:bodyPr>
          <a:lstStyle/>
          <a:p>
            <a:r>
              <a:rPr lang="en-US" i="1" dirty="0"/>
              <a:t>Types of Weapons Used: </a:t>
            </a:r>
            <a:r>
              <a:rPr lang="en-US" i="1" dirty="0">
                <a:solidFill>
                  <a:srgbClr val="FF0000"/>
                </a:solidFill>
              </a:rPr>
              <a:t>Shotguns/Rifles</a:t>
            </a:r>
            <a:endParaRPr lang="en-US" dirty="0">
              <a:solidFill>
                <a:srgbClr val="FF0000"/>
              </a:solidFill>
            </a:endParaRPr>
          </a:p>
        </p:txBody>
      </p:sp>
      <p:sp>
        <p:nvSpPr>
          <p:cNvPr id="3" name="Content Placeholder 2"/>
          <p:cNvSpPr>
            <a:spLocks noGrp="1"/>
          </p:cNvSpPr>
          <p:nvPr>
            <p:ph idx="1"/>
          </p:nvPr>
        </p:nvSpPr>
        <p:spPr>
          <a:xfrm>
            <a:off x="382149" y="923109"/>
            <a:ext cx="6131862" cy="5433241"/>
          </a:xfrm>
        </p:spPr>
        <p:txBody>
          <a:bodyPr>
            <a:normAutofit fontScale="85000" lnSpcReduction="10000"/>
          </a:bodyPr>
          <a:lstStyle/>
          <a:p>
            <a:r>
              <a:rPr lang="en-US" b="1" dirty="0"/>
              <a:t>Overall</a:t>
            </a:r>
          </a:p>
          <a:p>
            <a:pPr lvl="1"/>
            <a:r>
              <a:rPr lang="en-US" dirty="0"/>
              <a:t>12% involved weapons ranging from a common 12-gauge shotgun to the less common AK-47 </a:t>
            </a:r>
          </a:p>
          <a:p>
            <a:r>
              <a:rPr lang="en-US" b="1" i="1" dirty="0">
                <a:solidFill>
                  <a:srgbClr val="00B0F0"/>
                </a:solidFill>
              </a:rPr>
              <a:t>Traditional</a:t>
            </a:r>
            <a:r>
              <a:rPr lang="en-US" b="1" dirty="0">
                <a:solidFill>
                  <a:srgbClr val="00B0F0"/>
                </a:solidFill>
              </a:rPr>
              <a:t> School Violence Perpetrators</a:t>
            </a:r>
          </a:p>
          <a:p>
            <a:pPr lvl="1"/>
            <a:r>
              <a:rPr lang="en-US" dirty="0"/>
              <a:t>Used the .22 caliber rifle (7%) and 30-30 rifle use was a close second (5%) </a:t>
            </a:r>
          </a:p>
          <a:p>
            <a:r>
              <a:rPr lang="en-US" b="1" i="1" dirty="0">
                <a:solidFill>
                  <a:srgbClr val="7030A0"/>
                </a:solidFill>
              </a:rPr>
              <a:t>Gang-related</a:t>
            </a:r>
            <a:r>
              <a:rPr lang="en-US" b="1" dirty="0">
                <a:solidFill>
                  <a:srgbClr val="7030A0"/>
                </a:solidFill>
              </a:rPr>
              <a:t> School Violence Perpetrators</a:t>
            </a:r>
          </a:p>
          <a:p>
            <a:pPr lvl="1"/>
            <a:r>
              <a:rPr lang="en-US" dirty="0"/>
              <a:t>The only weapon used was the was the AK-47 (14%) </a:t>
            </a:r>
          </a:p>
          <a:p>
            <a:r>
              <a:rPr lang="en-US" b="1" i="1" dirty="0">
                <a:solidFill>
                  <a:srgbClr val="FF0000"/>
                </a:solidFill>
              </a:rPr>
              <a:t>Associated</a:t>
            </a:r>
            <a:r>
              <a:rPr lang="en-US" b="1" dirty="0">
                <a:solidFill>
                  <a:srgbClr val="FF0000"/>
                </a:solidFill>
              </a:rPr>
              <a:t> and/or Mentally Ill School Violence Perpetrators</a:t>
            </a:r>
          </a:p>
          <a:p>
            <a:pPr lvl="1"/>
            <a:r>
              <a:rPr lang="en-US" i="1" dirty="0"/>
              <a:t>U</a:t>
            </a:r>
            <a:r>
              <a:rPr lang="en-US" dirty="0"/>
              <a:t>sed the 12-gauge shot-gun, .44 caliber rifle, and AK-47 equally at 14%</a:t>
            </a:r>
          </a:p>
          <a:p>
            <a:r>
              <a:rPr lang="en-US" b="1" i="1" dirty="0">
                <a:solidFill>
                  <a:srgbClr val="FFC000"/>
                </a:solidFill>
              </a:rPr>
              <a:t>Non-associated</a:t>
            </a:r>
            <a:r>
              <a:rPr lang="en-US" b="1" dirty="0">
                <a:solidFill>
                  <a:srgbClr val="FFC000"/>
                </a:solidFill>
              </a:rPr>
              <a:t> and/or Mentally Ill School Violence Perpetrators</a:t>
            </a:r>
          </a:p>
          <a:p>
            <a:pPr lvl="1"/>
            <a:r>
              <a:rPr lang="en-US" dirty="0"/>
              <a:t>Only 20% used a long gun, a .22 caliber rifle</a:t>
            </a:r>
          </a:p>
          <a:p>
            <a:endParaRPr lang="en-US" dirty="0"/>
          </a:p>
        </p:txBody>
      </p:sp>
      <p:sp>
        <p:nvSpPr>
          <p:cNvPr id="4" name="Slide Number Placeholder 3"/>
          <p:cNvSpPr>
            <a:spLocks noGrp="1"/>
          </p:cNvSpPr>
          <p:nvPr>
            <p:ph type="sldNum" sz="quarter" idx="12"/>
          </p:nvPr>
        </p:nvSpPr>
        <p:spPr/>
        <p:txBody>
          <a:bodyPr/>
          <a:lstStyle/>
          <a:p>
            <a:fld id="{4831A249-17BD-4AC1-8E4B-4002AC12A86C}" type="slidenum">
              <a:rPr lang="en-US" smtClean="0"/>
              <a:t>17</a:t>
            </a:fld>
            <a:endParaRPr lang="en-US" dirty="0"/>
          </a:p>
        </p:txBody>
      </p:sp>
      <p:graphicFrame>
        <p:nvGraphicFramePr>
          <p:cNvPr id="5" name="Chart 4"/>
          <p:cNvGraphicFramePr/>
          <p:nvPr>
            <p:extLst>
              <p:ext uri="{D42A27DB-BD31-4B8C-83A1-F6EECF244321}">
                <p14:modId xmlns:p14="http://schemas.microsoft.com/office/powerpoint/2010/main" val="537244451"/>
              </p:ext>
            </p:extLst>
          </p:nvPr>
        </p:nvGraphicFramePr>
        <p:xfrm>
          <a:off x="6689332" y="1309052"/>
          <a:ext cx="5345914" cy="3689668"/>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3462336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91" y="234496"/>
            <a:ext cx="10515600" cy="523149"/>
          </a:xfrm>
        </p:spPr>
        <p:txBody>
          <a:bodyPr>
            <a:normAutofit fontScale="90000"/>
          </a:bodyPr>
          <a:lstStyle/>
          <a:p>
            <a:r>
              <a:rPr lang="en-US" i="1" dirty="0"/>
              <a:t>Types of Weapons Used: </a:t>
            </a:r>
            <a:r>
              <a:rPr lang="en-US" i="1" dirty="0">
                <a:solidFill>
                  <a:srgbClr val="FF0000"/>
                </a:solidFill>
              </a:rPr>
              <a:t>Other Weapons</a:t>
            </a:r>
            <a:endParaRPr lang="en-US" dirty="0">
              <a:solidFill>
                <a:srgbClr val="FF0000"/>
              </a:solidFill>
            </a:endParaRPr>
          </a:p>
        </p:txBody>
      </p:sp>
      <p:sp>
        <p:nvSpPr>
          <p:cNvPr id="3" name="Content Placeholder 2"/>
          <p:cNvSpPr>
            <a:spLocks noGrp="1"/>
          </p:cNvSpPr>
          <p:nvPr>
            <p:ph idx="1"/>
          </p:nvPr>
        </p:nvSpPr>
        <p:spPr>
          <a:xfrm>
            <a:off x="364732" y="1050561"/>
            <a:ext cx="5644182" cy="5402489"/>
          </a:xfrm>
        </p:spPr>
        <p:txBody>
          <a:bodyPr>
            <a:normAutofit fontScale="85000" lnSpcReduction="20000"/>
          </a:bodyPr>
          <a:lstStyle/>
          <a:p>
            <a:r>
              <a:rPr lang="en-US" b="1" dirty="0"/>
              <a:t>Overall</a:t>
            </a:r>
          </a:p>
          <a:p>
            <a:pPr lvl="1"/>
            <a:r>
              <a:rPr lang="en-US" dirty="0"/>
              <a:t>10% of the incidents involved the use of a knife of some type</a:t>
            </a:r>
            <a:endParaRPr lang="en-US" b="1" i="1" dirty="0">
              <a:solidFill>
                <a:srgbClr val="00B0F0"/>
              </a:solidFill>
            </a:endParaRPr>
          </a:p>
          <a:p>
            <a:r>
              <a:rPr lang="en-US" b="1" i="1" dirty="0">
                <a:solidFill>
                  <a:srgbClr val="00B0F0"/>
                </a:solidFill>
              </a:rPr>
              <a:t>Traditional</a:t>
            </a:r>
            <a:r>
              <a:rPr lang="en-US" b="1" dirty="0">
                <a:solidFill>
                  <a:srgbClr val="00B0F0"/>
                </a:solidFill>
              </a:rPr>
              <a:t> School Violence Perpetrators</a:t>
            </a:r>
          </a:p>
          <a:p>
            <a:pPr lvl="1"/>
            <a:r>
              <a:rPr lang="en-US" dirty="0"/>
              <a:t>21% using a knife of some type (sometimes being obtained from the school cafeteria) </a:t>
            </a:r>
            <a:endParaRPr lang="en-US" b="1" i="1" dirty="0">
              <a:solidFill>
                <a:srgbClr val="7030A0"/>
              </a:solidFill>
            </a:endParaRPr>
          </a:p>
          <a:p>
            <a:r>
              <a:rPr lang="en-US" b="1" i="1" dirty="0">
                <a:solidFill>
                  <a:srgbClr val="7030A0"/>
                </a:solidFill>
              </a:rPr>
              <a:t>Gang-related</a:t>
            </a:r>
            <a:r>
              <a:rPr lang="en-US" b="1" dirty="0">
                <a:solidFill>
                  <a:srgbClr val="7030A0"/>
                </a:solidFill>
              </a:rPr>
              <a:t> School Violence Perpetrators</a:t>
            </a:r>
          </a:p>
          <a:p>
            <a:pPr lvl="1"/>
            <a:r>
              <a:rPr lang="en-US" dirty="0"/>
              <a:t>Were not found to have used any other type of weapon except a firearm </a:t>
            </a:r>
            <a:endParaRPr lang="en-US" b="1" i="1" dirty="0">
              <a:solidFill>
                <a:srgbClr val="FF0000"/>
              </a:solidFill>
            </a:endParaRPr>
          </a:p>
          <a:p>
            <a:r>
              <a:rPr lang="en-US" b="1" i="1" dirty="0">
                <a:solidFill>
                  <a:srgbClr val="FF0000"/>
                </a:solidFill>
              </a:rPr>
              <a:t>Associated</a:t>
            </a:r>
            <a:r>
              <a:rPr lang="en-US" b="1" dirty="0">
                <a:solidFill>
                  <a:srgbClr val="FF0000"/>
                </a:solidFill>
              </a:rPr>
              <a:t> and/or Mentally Ill School Violence Perpetrators</a:t>
            </a:r>
          </a:p>
          <a:p>
            <a:pPr lvl="1"/>
            <a:r>
              <a:rPr lang="en-US" dirty="0"/>
              <a:t>14% used common items such as machetes and baseball bats to harm students at the schools they attacked</a:t>
            </a:r>
            <a:endParaRPr lang="en-US" b="1" i="1" dirty="0">
              <a:solidFill>
                <a:srgbClr val="FFC000"/>
              </a:solidFill>
            </a:endParaRPr>
          </a:p>
          <a:p>
            <a:r>
              <a:rPr lang="en-US" b="1" i="1" dirty="0">
                <a:solidFill>
                  <a:srgbClr val="FFC000"/>
                </a:solidFill>
              </a:rPr>
              <a:t>Non-associated</a:t>
            </a:r>
            <a:r>
              <a:rPr lang="en-US" b="1" dirty="0">
                <a:solidFill>
                  <a:srgbClr val="FFC000"/>
                </a:solidFill>
              </a:rPr>
              <a:t> and/or Mentally Ill School Violence Perpetrators</a:t>
            </a:r>
          </a:p>
          <a:p>
            <a:pPr lvl="1"/>
            <a:r>
              <a:rPr lang="en-US" dirty="0"/>
              <a:t>Used a knife or their own car (20%) of the time</a:t>
            </a:r>
          </a:p>
        </p:txBody>
      </p:sp>
      <p:sp>
        <p:nvSpPr>
          <p:cNvPr id="4" name="Slide Number Placeholder 3"/>
          <p:cNvSpPr>
            <a:spLocks noGrp="1"/>
          </p:cNvSpPr>
          <p:nvPr>
            <p:ph type="sldNum" sz="quarter" idx="12"/>
          </p:nvPr>
        </p:nvSpPr>
        <p:spPr/>
        <p:txBody>
          <a:bodyPr/>
          <a:lstStyle/>
          <a:p>
            <a:fld id="{4831A249-17BD-4AC1-8E4B-4002AC12A86C}" type="slidenum">
              <a:rPr lang="en-US" smtClean="0"/>
              <a:t>18</a:t>
            </a:fld>
            <a:endParaRPr lang="en-US" dirty="0"/>
          </a:p>
        </p:txBody>
      </p:sp>
      <p:graphicFrame>
        <p:nvGraphicFramePr>
          <p:cNvPr id="5" name="Chart 4"/>
          <p:cNvGraphicFramePr/>
          <p:nvPr>
            <p:extLst>
              <p:ext uri="{D42A27DB-BD31-4B8C-83A1-F6EECF244321}">
                <p14:modId xmlns:p14="http://schemas.microsoft.com/office/powerpoint/2010/main" val="2277589588"/>
              </p:ext>
            </p:extLst>
          </p:nvPr>
        </p:nvGraphicFramePr>
        <p:xfrm>
          <a:off x="6142808" y="1599611"/>
          <a:ext cx="5866312" cy="3802289"/>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864932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 y="300037"/>
            <a:ext cx="10515600" cy="575401"/>
          </a:xfrm>
        </p:spPr>
        <p:txBody>
          <a:bodyPr>
            <a:normAutofit fontScale="90000"/>
          </a:bodyPr>
          <a:lstStyle/>
          <a:p>
            <a:r>
              <a:rPr lang="en-US" i="1" dirty="0"/>
              <a:t>Types of Weapons Used: </a:t>
            </a:r>
            <a:r>
              <a:rPr lang="en-US" i="1" dirty="0">
                <a:solidFill>
                  <a:srgbClr val="FF0000"/>
                </a:solidFill>
              </a:rPr>
              <a:t>Multiple Weapons</a:t>
            </a:r>
            <a:endParaRPr lang="en-US" dirty="0">
              <a:solidFill>
                <a:srgbClr val="FF0000"/>
              </a:solidFill>
            </a:endParaRPr>
          </a:p>
        </p:txBody>
      </p:sp>
      <p:sp>
        <p:nvSpPr>
          <p:cNvPr id="3" name="Content Placeholder 2"/>
          <p:cNvSpPr>
            <a:spLocks noGrp="1"/>
          </p:cNvSpPr>
          <p:nvPr>
            <p:ph idx="1"/>
          </p:nvPr>
        </p:nvSpPr>
        <p:spPr>
          <a:xfrm>
            <a:off x="364732" y="998310"/>
            <a:ext cx="5452594" cy="5358039"/>
          </a:xfrm>
        </p:spPr>
        <p:txBody>
          <a:bodyPr>
            <a:normAutofit fontScale="85000" lnSpcReduction="20000"/>
          </a:bodyPr>
          <a:lstStyle/>
          <a:p>
            <a:r>
              <a:rPr lang="en-US" b="1" dirty="0"/>
              <a:t>Overall</a:t>
            </a:r>
          </a:p>
          <a:p>
            <a:pPr lvl="1"/>
            <a:r>
              <a:rPr lang="en-US" dirty="0"/>
              <a:t>5% of the incidents found the offender to have more than one weapon</a:t>
            </a:r>
            <a:endParaRPr lang="en-US" b="1" i="1" dirty="0">
              <a:solidFill>
                <a:srgbClr val="00B0F0"/>
              </a:solidFill>
            </a:endParaRPr>
          </a:p>
          <a:p>
            <a:r>
              <a:rPr lang="en-US" b="1" i="1" dirty="0">
                <a:solidFill>
                  <a:srgbClr val="00B0F0"/>
                </a:solidFill>
              </a:rPr>
              <a:t>Traditional</a:t>
            </a:r>
            <a:r>
              <a:rPr lang="en-US" b="1" dirty="0">
                <a:solidFill>
                  <a:srgbClr val="00B0F0"/>
                </a:solidFill>
              </a:rPr>
              <a:t> School Violence Perpetrators</a:t>
            </a:r>
          </a:p>
          <a:p>
            <a:pPr lvl="1"/>
            <a:r>
              <a:rPr lang="en-US" dirty="0"/>
              <a:t>Averaged having more than one weapon approximately 2% of the time</a:t>
            </a:r>
            <a:endParaRPr lang="en-US" b="1" i="1" dirty="0">
              <a:solidFill>
                <a:srgbClr val="7030A0"/>
              </a:solidFill>
            </a:endParaRPr>
          </a:p>
          <a:p>
            <a:r>
              <a:rPr lang="en-US" b="1" i="1" dirty="0">
                <a:solidFill>
                  <a:srgbClr val="7030A0"/>
                </a:solidFill>
              </a:rPr>
              <a:t>Gang-related</a:t>
            </a:r>
            <a:r>
              <a:rPr lang="en-US" b="1" dirty="0">
                <a:solidFill>
                  <a:srgbClr val="7030A0"/>
                </a:solidFill>
              </a:rPr>
              <a:t> School Violence Perpetrators</a:t>
            </a:r>
          </a:p>
          <a:p>
            <a:pPr lvl="1"/>
            <a:r>
              <a:rPr lang="en-US" dirty="0"/>
              <a:t>Were found to only have one weapon used during their violence</a:t>
            </a:r>
            <a:endParaRPr lang="en-US" b="1" i="1" dirty="0">
              <a:solidFill>
                <a:srgbClr val="FF0000"/>
              </a:solidFill>
            </a:endParaRPr>
          </a:p>
          <a:p>
            <a:r>
              <a:rPr lang="en-US" b="1" i="1" dirty="0">
                <a:solidFill>
                  <a:srgbClr val="FF0000"/>
                </a:solidFill>
              </a:rPr>
              <a:t>Associated</a:t>
            </a:r>
            <a:r>
              <a:rPr lang="en-US" b="1" dirty="0">
                <a:solidFill>
                  <a:srgbClr val="FF0000"/>
                </a:solidFill>
              </a:rPr>
              <a:t> and/or Mentally Ill School Violence Perpetrators</a:t>
            </a:r>
          </a:p>
          <a:p>
            <a:pPr lvl="1"/>
            <a:r>
              <a:rPr lang="en-US" dirty="0"/>
              <a:t>Were found to have at least two weapons 20% of the time</a:t>
            </a:r>
            <a:endParaRPr lang="en-US" b="1" i="1" dirty="0">
              <a:solidFill>
                <a:srgbClr val="FFC000"/>
              </a:solidFill>
            </a:endParaRPr>
          </a:p>
          <a:p>
            <a:r>
              <a:rPr lang="en-US" b="1" i="1" dirty="0">
                <a:solidFill>
                  <a:srgbClr val="FFC000"/>
                </a:solidFill>
              </a:rPr>
              <a:t>Non-associated</a:t>
            </a:r>
            <a:r>
              <a:rPr lang="en-US" b="1" dirty="0">
                <a:solidFill>
                  <a:srgbClr val="FFC000"/>
                </a:solidFill>
              </a:rPr>
              <a:t> and/or Mentally Ill School Violence Perpetrators</a:t>
            </a:r>
          </a:p>
          <a:p>
            <a:pPr lvl="1"/>
            <a:r>
              <a:rPr lang="en-US" dirty="0"/>
              <a:t>Were found to be the same, at 14% of the time</a:t>
            </a:r>
          </a:p>
        </p:txBody>
      </p:sp>
      <p:sp>
        <p:nvSpPr>
          <p:cNvPr id="4" name="Slide Number Placeholder 3"/>
          <p:cNvSpPr>
            <a:spLocks noGrp="1"/>
          </p:cNvSpPr>
          <p:nvPr>
            <p:ph type="sldNum" sz="quarter" idx="12"/>
          </p:nvPr>
        </p:nvSpPr>
        <p:spPr/>
        <p:txBody>
          <a:bodyPr/>
          <a:lstStyle/>
          <a:p>
            <a:fld id="{4831A249-17BD-4AC1-8E4B-4002AC12A86C}" type="slidenum">
              <a:rPr lang="en-US" smtClean="0"/>
              <a:t>19</a:t>
            </a:fld>
            <a:endParaRPr lang="en-US" dirty="0"/>
          </a:p>
        </p:txBody>
      </p:sp>
      <p:graphicFrame>
        <p:nvGraphicFramePr>
          <p:cNvPr id="5" name="Chart 4"/>
          <p:cNvGraphicFramePr/>
          <p:nvPr>
            <p:extLst>
              <p:ext uri="{D42A27DB-BD31-4B8C-83A1-F6EECF244321}">
                <p14:modId xmlns:p14="http://schemas.microsoft.com/office/powerpoint/2010/main" val="1703249511"/>
              </p:ext>
            </p:extLst>
          </p:nvPr>
        </p:nvGraphicFramePr>
        <p:xfrm>
          <a:off x="5933802" y="1266099"/>
          <a:ext cx="6110151" cy="4083550"/>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746669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83" y="164828"/>
            <a:ext cx="4746538" cy="409575"/>
          </a:xfrm>
        </p:spPr>
        <p:txBody>
          <a:bodyPr>
            <a:noAutofit/>
          </a:bodyPr>
          <a:lstStyle/>
          <a:p>
            <a:r>
              <a:rPr lang="en-US" sz="4000" b="1" dirty="0"/>
              <a:t>Abstract/Presentation</a:t>
            </a:r>
          </a:p>
        </p:txBody>
      </p:sp>
      <p:sp>
        <p:nvSpPr>
          <p:cNvPr id="3" name="Content Placeholder 2"/>
          <p:cNvSpPr>
            <a:spLocks noGrp="1"/>
          </p:cNvSpPr>
          <p:nvPr>
            <p:ph idx="1"/>
          </p:nvPr>
        </p:nvSpPr>
        <p:spPr>
          <a:xfrm>
            <a:off x="301451" y="2490651"/>
            <a:ext cx="11716378" cy="4032069"/>
          </a:xfrm>
          <a:solidFill>
            <a:schemeClr val="bg1"/>
          </a:solidFill>
        </p:spPr>
        <p:txBody>
          <a:bodyPr>
            <a:normAutofit/>
          </a:bodyPr>
          <a:lstStyle/>
          <a:p>
            <a:r>
              <a:rPr lang="en-US" sz="3600" dirty="0">
                <a:solidFill>
                  <a:srgbClr val="00B0F0"/>
                </a:solidFill>
              </a:rPr>
              <a:t>Many insist on combining all types of school shootings/violence saying they are the same, but:</a:t>
            </a:r>
          </a:p>
          <a:p>
            <a:pPr lvl="1"/>
            <a:r>
              <a:rPr lang="en-US" sz="3200" dirty="0"/>
              <a:t>This </a:t>
            </a:r>
            <a:r>
              <a:rPr lang="en-US" sz="3200" dirty="0">
                <a:solidFill>
                  <a:srgbClr val="FF0000"/>
                </a:solidFill>
              </a:rPr>
              <a:t>could not be further from the truth </a:t>
            </a:r>
            <a:r>
              <a:rPr lang="en-US" sz="3200" dirty="0"/>
              <a:t>when examining K-12 school violence historically in the United States</a:t>
            </a:r>
          </a:p>
          <a:p>
            <a:pPr lvl="1"/>
            <a:r>
              <a:rPr lang="en-US" sz="3200" dirty="0"/>
              <a:t>Public mass shootings, university shootings, international shootings, and K-12 school </a:t>
            </a:r>
            <a:r>
              <a:rPr lang="en-US" sz="3200" dirty="0">
                <a:solidFill>
                  <a:srgbClr val="FF0000"/>
                </a:solidFill>
              </a:rPr>
              <a:t>shootings are not the same</a:t>
            </a:r>
          </a:p>
          <a:p>
            <a:pPr lvl="1"/>
            <a:r>
              <a:rPr lang="en-US" sz="3200" dirty="0"/>
              <a:t>They have </a:t>
            </a:r>
            <a:r>
              <a:rPr lang="en-US" sz="3200" dirty="0">
                <a:solidFill>
                  <a:srgbClr val="FF0000"/>
                </a:solidFill>
              </a:rPr>
              <a:t>different catalysts</a:t>
            </a:r>
            <a:r>
              <a:rPr lang="en-US" sz="3200" dirty="0"/>
              <a:t>, </a:t>
            </a:r>
            <a:r>
              <a:rPr lang="en-US" sz="3200" dirty="0">
                <a:solidFill>
                  <a:srgbClr val="FF0000"/>
                </a:solidFill>
              </a:rPr>
              <a:t>motivations</a:t>
            </a:r>
            <a:r>
              <a:rPr lang="en-US" sz="3200" dirty="0"/>
              <a:t>, </a:t>
            </a:r>
            <a:r>
              <a:rPr lang="en-US" sz="3200" dirty="0">
                <a:solidFill>
                  <a:srgbClr val="FF0000"/>
                </a:solidFill>
              </a:rPr>
              <a:t>types of occurrence</a:t>
            </a:r>
            <a:r>
              <a:rPr lang="en-US" sz="3200" dirty="0"/>
              <a:t>, and </a:t>
            </a:r>
            <a:r>
              <a:rPr lang="en-US" sz="3200" dirty="0">
                <a:solidFill>
                  <a:srgbClr val="FF0000"/>
                </a:solidFill>
              </a:rPr>
              <a:t>offenders</a:t>
            </a:r>
          </a:p>
        </p:txBody>
      </p:sp>
      <p:graphicFrame>
        <p:nvGraphicFramePr>
          <p:cNvPr id="6" name="Diagram 5"/>
          <p:cNvGraphicFramePr/>
          <p:nvPr>
            <p:extLst>
              <p:ext uri="{D42A27DB-BD31-4B8C-83A1-F6EECF244321}">
                <p14:modId xmlns:p14="http://schemas.microsoft.com/office/powerpoint/2010/main" val="2968095143"/>
              </p:ext>
            </p:extLst>
          </p:nvPr>
        </p:nvGraphicFramePr>
        <p:xfrm>
          <a:off x="301451" y="465410"/>
          <a:ext cx="11716378" cy="2025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9F73EE68-3A7D-4C20-ACF8-2A488A6A7D3E}" type="slidenum">
              <a:rPr lang="en-US" smtClean="0"/>
              <a:t>2</a:t>
            </a:fld>
            <a:endParaRPr lang="en-US" dirty="0"/>
          </a:p>
        </p:txBody>
      </p:sp>
      <p:sp>
        <p:nvSpPr>
          <p:cNvPr id="7"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027555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907" y="182397"/>
            <a:ext cx="10515600" cy="508473"/>
          </a:xfrm>
        </p:spPr>
        <p:txBody>
          <a:bodyPr>
            <a:normAutofit fontScale="90000"/>
          </a:bodyPr>
          <a:lstStyle/>
          <a:p>
            <a:r>
              <a:rPr lang="en-US" i="1" dirty="0"/>
              <a:t>Number of Shots Fired</a:t>
            </a:r>
          </a:p>
        </p:txBody>
      </p:sp>
      <p:sp>
        <p:nvSpPr>
          <p:cNvPr id="3" name="Content Placeholder 2"/>
          <p:cNvSpPr>
            <a:spLocks noGrp="1"/>
          </p:cNvSpPr>
          <p:nvPr>
            <p:ph idx="1"/>
          </p:nvPr>
        </p:nvSpPr>
        <p:spPr>
          <a:xfrm>
            <a:off x="364732" y="870256"/>
            <a:ext cx="5601062" cy="5486093"/>
          </a:xfrm>
        </p:spPr>
        <p:txBody>
          <a:bodyPr>
            <a:noAutofit/>
          </a:bodyPr>
          <a:lstStyle/>
          <a:p>
            <a:r>
              <a:rPr lang="en-US" sz="2000" b="1" dirty="0"/>
              <a:t>Overall</a:t>
            </a:r>
          </a:p>
          <a:p>
            <a:pPr lvl="1"/>
            <a:r>
              <a:rPr lang="en-US" sz="1100" dirty="0"/>
              <a:t>approximately half (48%) of the incidents studied resulted in only 1 to 5 shots being fired (see chart 3.13)</a:t>
            </a:r>
          </a:p>
          <a:p>
            <a:pPr lvl="1"/>
            <a:r>
              <a:rPr lang="en-US" sz="1100" dirty="0"/>
              <a:t>Also a firearm was not used in 14% of the incidents</a:t>
            </a:r>
            <a:endParaRPr lang="en-US" sz="1100" b="1" i="1" dirty="0">
              <a:solidFill>
                <a:srgbClr val="00B0F0"/>
              </a:solidFill>
            </a:endParaRPr>
          </a:p>
          <a:p>
            <a:r>
              <a:rPr lang="en-US" sz="2000" b="1" i="1" dirty="0">
                <a:solidFill>
                  <a:srgbClr val="00B0F0"/>
                </a:solidFill>
              </a:rPr>
              <a:t>Traditional</a:t>
            </a:r>
            <a:r>
              <a:rPr lang="en-US" sz="2000" b="1" dirty="0">
                <a:solidFill>
                  <a:srgbClr val="00B0F0"/>
                </a:solidFill>
              </a:rPr>
              <a:t> School Violence Perpetrators</a:t>
            </a:r>
          </a:p>
          <a:p>
            <a:pPr lvl="1"/>
            <a:r>
              <a:rPr lang="en-US" sz="1100" dirty="0"/>
              <a:t>Fired between 1 and 5 shots in 53% of their incidents and used no firearm in 17% of their incidents</a:t>
            </a:r>
          </a:p>
          <a:p>
            <a:r>
              <a:rPr lang="en-US" sz="2000" b="1" i="1" dirty="0">
                <a:solidFill>
                  <a:srgbClr val="7030A0"/>
                </a:solidFill>
              </a:rPr>
              <a:t>Gang-related</a:t>
            </a:r>
            <a:r>
              <a:rPr lang="en-US" sz="2000" b="1" dirty="0">
                <a:solidFill>
                  <a:srgbClr val="7030A0"/>
                </a:solidFill>
              </a:rPr>
              <a:t> School Violence Perpetrators</a:t>
            </a:r>
          </a:p>
          <a:p>
            <a:pPr lvl="1"/>
            <a:r>
              <a:rPr lang="en-US" sz="1100" dirty="0"/>
              <a:t>Much more likely to use a firearm and fire between 1 to 20 shots during an incident</a:t>
            </a:r>
          </a:p>
          <a:p>
            <a:pPr lvl="1"/>
            <a:r>
              <a:rPr lang="en-US" sz="1100" dirty="0"/>
              <a:t>This was true in 99% of the incidents examined</a:t>
            </a:r>
            <a:endParaRPr lang="en-US" sz="1100" b="1" i="1" dirty="0">
              <a:solidFill>
                <a:srgbClr val="FF0000"/>
              </a:solidFill>
            </a:endParaRPr>
          </a:p>
          <a:p>
            <a:r>
              <a:rPr lang="en-US" sz="2000" b="1" i="1" dirty="0">
                <a:solidFill>
                  <a:srgbClr val="FF0000"/>
                </a:solidFill>
              </a:rPr>
              <a:t>Associated</a:t>
            </a:r>
            <a:r>
              <a:rPr lang="en-US" sz="2000" b="1" dirty="0">
                <a:solidFill>
                  <a:srgbClr val="FF0000"/>
                </a:solidFill>
              </a:rPr>
              <a:t> and/or Mentally Ill School Violence Perpetrators</a:t>
            </a:r>
          </a:p>
          <a:p>
            <a:pPr lvl="1"/>
            <a:r>
              <a:rPr lang="en-US" sz="1100" dirty="0"/>
              <a:t>Fired 6 to 10 shots at 50%, but also used no firearm in 33% of their incidents</a:t>
            </a:r>
            <a:endParaRPr lang="en-US" sz="1100" b="1" i="1" dirty="0">
              <a:solidFill>
                <a:srgbClr val="FFC000"/>
              </a:solidFill>
            </a:endParaRPr>
          </a:p>
          <a:p>
            <a:r>
              <a:rPr lang="en-US" sz="2000" b="1" i="1" dirty="0">
                <a:solidFill>
                  <a:srgbClr val="FFC000"/>
                </a:solidFill>
              </a:rPr>
              <a:t>Non-associated</a:t>
            </a:r>
            <a:r>
              <a:rPr lang="en-US" sz="2000" b="1" dirty="0">
                <a:solidFill>
                  <a:srgbClr val="FFC000"/>
                </a:solidFill>
              </a:rPr>
              <a:t> and/or Mentally Ill School Violence Perpetrators</a:t>
            </a:r>
          </a:p>
          <a:p>
            <a:pPr lvl="1"/>
            <a:r>
              <a:rPr lang="en-US" sz="1600" dirty="0"/>
              <a:t>The group least likely to use a firearm at 40%, but were also the group to fire 31 to 58 shots 20% of the time when they did use a firearm</a:t>
            </a:r>
            <a:endParaRPr lang="en-US" sz="2000" dirty="0"/>
          </a:p>
        </p:txBody>
      </p:sp>
      <p:sp>
        <p:nvSpPr>
          <p:cNvPr id="5" name="Slide Number Placeholder 4"/>
          <p:cNvSpPr>
            <a:spLocks noGrp="1"/>
          </p:cNvSpPr>
          <p:nvPr>
            <p:ph type="sldNum" sz="quarter" idx="12"/>
          </p:nvPr>
        </p:nvSpPr>
        <p:spPr/>
        <p:txBody>
          <a:bodyPr/>
          <a:lstStyle/>
          <a:p>
            <a:fld id="{4831A249-17BD-4AC1-8E4B-4002AC12A86C}" type="slidenum">
              <a:rPr lang="en-US" smtClean="0"/>
              <a:t>20</a:t>
            </a:fld>
            <a:endParaRPr lang="en-US" dirty="0"/>
          </a:p>
        </p:txBody>
      </p:sp>
      <p:graphicFrame>
        <p:nvGraphicFramePr>
          <p:cNvPr id="6" name="Chart 5"/>
          <p:cNvGraphicFramePr/>
          <p:nvPr>
            <p:extLst>
              <p:ext uri="{D42A27DB-BD31-4B8C-83A1-F6EECF244321}">
                <p14:modId xmlns:p14="http://schemas.microsoft.com/office/powerpoint/2010/main" val="3425866782"/>
              </p:ext>
            </p:extLst>
          </p:nvPr>
        </p:nvGraphicFramePr>
        <p:xfrm>
          <a:off x="6188901" y="1340529"/>
          <a:ext cx="5820217" cy="4232956"/>
        </p:xfrm>
        <a:graphic>
          <a:graphicData uri="http://schemas.openxmlformats.org/drawingml/2006/chart">
            <c:chart xmlns:c="http://schemas.openxmlformats.org/drawingml/2006/chart" xmlns:r="http://schemas.openxmlformats.org/officeDocument/2006/relationships" r:id="rId2"/>
          </a:graphicData>
        </a:graphic>
      </p:graphicFrame>
      <p:sp>
        <p:nvSpPr>
          <p:cNvPr id="7"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304752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17" y="267788"/>
            <a:ext cx="10515600" cy="531858"/>
          </a:xfrm>
        </p:spPr>
        <p:txBody>
          <a:bodyPr>
            <a:normAutofit fontScale="90000"/>
          </a:bodyPr>
          <a:lstStyle/>
          <a:p>
            <a:r>
              <a:rPr lang="en-US" i="1" dirty="0"/>
              <a:t>Comfortable with Weapons</a:t>
            </a:r>
          </a:p>
        </p:txBody>
      </p:sp>
      <p:sp>
        <p:nvSpPr>
          <p:cNvPr id="3" name="Content Placeholder 2"/>
          <p:cNvSpPr>
            <a:spLocks noGrp="1"/>
          </p:cNvSpPr>
          <p:nvPr>
            <p:ph idx="1"/>
          </p:nvPr>
        </p:nvSpPr>
        <p:spPr>
          <a:xfrm>
            <a:off x="364732" y="1033145"/>
            <a:ext cx="5609348" cy="5541826"/>
          </a:xfrm>
        </p:spPr>
        <p:txBody>
          <a:bodyPr>
            <a:normAutofit fontScale="85000" lnSpcReduction="20000"/>
          </a:bodyPr>
          <a:lstStyle/>
          <a:p>
            <a:r>
              <a:rPr lang="en-US" b="1" dirty="0"/>
              <a:t>Overall</a:t>
            </a:r>
          </a:p>
          <a:p>
            <a:pPr lvl="1"/>
            <a:r>
              <a:rPr lang="en-US" dirty="0"/>
              <a:t>Vast majority (72%) projected that weapons would be easily obtained and the fictitious offender would more than likely (50%) be comfortable with their use</a:t>
            </a:r>
            <a:endParaRPr lang="en-US" b="1" i="1" dirty="0">
              <a:solidFill>
                <a:srgbClr val="00B0F0"/>
              </a:solidFill>
            </a:endParaRPr>
          </a:p>
          <a:p>
            <a:r>
              <a:rPr lang="en-US" b="1" i="1" dirty="0">
                <a:solidFill>
                  <a:srgbClr val="00B0F0"/>
                </a:solidFill>
              </a:rPr>
              <a:t>Traditional</a:t>
            </a:r>
            <a:r>
              <a:rPr lang="en-US" b="1" dirty="0">
                <a:solidFill>
                  <a:srgbClr val="00B0F0"/>
                </a:solidFill>
              </a:rPr>
              <a:t> School Violence Perpetrators</a:t>
            </a:r>
          </a:p>
          <a:p>
            <a:pPr lvl="1"/>
            <a:r>
              <a:rPr lang="en-US" dirty="0"/>
              <a:t>The </a:t>
            </a:r>
            <a:r>
              <a:rPr lang="en-US" i="1" dirty="0"/>
              <a:t>Traditional</a:t>
            </a:r>
            <a:r>
              <a:rPr lang="en-US" dirty="0"/>
              <a:t> school violence perpetrators echoed this trend with 41% and 35%</a:t>
            </a:r>
            <a:endParaRPr lang="en-US" b="1" i="1" dirty="0">
              <a:solidFill>
                <a:srgbClr val="7030A0"/>
              </a:solidFill>
            </a:endParaRPr>
          </a:p>
          <a:p>
            <a:r>
              <a:rPr lang="en-US" b="1" i="1" dirty="0">
                <a:solidFill>
                  <a:srgbClr val="7030A0"/>
                </a:solidFill>
              </a:rPr>
              <a:t>Gang-related</a:t>
            </a:r>
            <a:r>
              <a:rPr lang="en-US" b="1" dirty="0">
                <a:solidFill>
                  <a:srgbClr val="7030A0"/>
                </a:solidFill>
              </a:rPr>
              <a:t> School Violence Perpetrators</a:t>
            </a:r>
          </a:p>
          <a:p>
            <a:pPr lvl="1"/>
            <a:r>
              <a:rPr lang="en-US" dirty="0"/>
              <a:t>The </a:t>
            </a:r>
            <a:r>
              <a:rPr lang="en-US" i="1" dirty="0"/>
              <a:t>Gang-Related</a:t>
            </a:r>
            <a:r>
              <a:rPr lang="en-US" dirty="0"/>
              <a:t> school violence perpetrators followed with 25% and 12% </a:t>
            </a:r>
            <a:endParaRPr lang="en-US" b="1" i="1" dirty="0">
              <a:solidFill>
                <a:srgbClr val="FF0000"/>
              </a:solidFill>
            </a:endParaRPr>
          </a:p>
          <a:p>
            <a:r>
              <a:rPr lang="en-US" b="1" i="1" dirty="0">
                <a:solidFill>
                  <a:srgbClr val="FF0000"/>
                </a:solidFill>
              </a:rPr>
              <a:t>Associated</a:t>
            </a:r>
            <a:r>
              <a:rPr lang="en-US" b="1" dirty="0">
                <a:solidFill>
                  <a:srgbClr val="FF0000"/>
                </a:solidFill>
              </a:rPr>
              <a:t> and/or Mentally Ill School Violence Perpetrators</a:t>
            </a:r>
          </a:p>
          <a:p>
            <a:pPr lvl="1"/>
            <a:r>
              <a:rPr lang="en-US" dirty="0"/>
              <a:t>W</a:t>
            </a:r>
            <a:r>
              <a:rPr lang="en-US" i="1" dirty="0"/>
              <a:t>e</a:t>
            </a:r>
            <a:r>
              <a:rPr lang="en-US" dirty="0"/>
              <a:t>re slightly more likely to project being comfortable than obtainable (6% versus 3%) </a:t>
            </a:r>
            <a:endParaRPr lang="en-US" b="1" i="1" dirty="0">
              <a:solidFill>
                <a:srgbClr val="FFC000"/>
              </a:solidFill>
            </a:endParaRPr>
          </a:p>
          <a:p>
            <a:r>
              <a:rPr lang="en-US" b="1" i="1" dirty="0">
                <a:solidFill>
                  <a:srgbClr val="FFC000"/>
                </a:solidFill>
              </a:rPr>
              <a:t>Non-associated</a:t>
            </a:r>
            <a:r>
              <a:rPr lang="en-US" b="1" dirty="0">
                <a:solidFill>
                  <a:srgbClr val="FFC000"/>
                </a:solidFill>
              </a:rPr>
              <a:t> and/or Mentally Ill School Violence Perpetrators</a:t>
            </a:r>
          </a:p>
          <a:p>
            <a:pPr lvl="1"/>
            <a:r>
              <a:rPr lang="en-US" dirty="0"/>
              <a:t>Were evenly distributed at 3% in both categories</a:t>
            </a:r>
          </a:p>
        </p:txBody>
      </p:sp>
      <p:sp>
        <p:nvSpPr>
          <p:cNvPr id="4" name="Slide Number Placeholder 3"/>
          <p:cNvSpPr>
            <a:spLocks noGrp="1"/>
          </p:cNvSpPr>
          <p:nvPr>
            <p:ph type="sldNum" sz="quarter" idx="12"/>
          </p:nvPr>
        </p:nvSpPr>
        <p:spPr/>
        <p:txBody>
          <a:bodyPr/>
          <a:lstStyle/>
          <a:p>
            <a:fld id="{4831A249-17BD-4AC1-8E4B-4002AC12A86C}" type="slidenum">
              <a:rPr lang="en-US" smtClean="0"/>
              <a:t>21</a:t>
            </a:fld>
            <a:endParaRPr lang="en-US" dirty="0"/>
          </a:p>
        </p:txBody>
      </p:sp>
      <p:graphicFrame>
        <p:nvGraphicFramePr>
          <p:cNvPr id="5" name="Chart 4"/>
          <p:cNvGraphicFramePr/>
          <p:nvPr>
            <p:extLst>
              <p:ext uri="{D42A27DB-BD31-4B8C-83A1-F6EECF244321}">
                <p14:modId xmlns:p14="http://schemas.microsoft.com/office/powerpoint/2010/main" val="2987589511"/>
              </p:ext>
            </p:extLst>
          </p:nvPr>
        </p:nvGraphicFramePr>
        <p:xfrm>
          <a:off x="6090556" y="1520098"/>
          <a:ext cx="5883729" cy="4123055"/>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903908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31A249-17BD-4AC1-8E4B-4002AC12A86C}" type="slidenum">
              <a:rPr lang="en-US" smtClean="0"/>
              <a:t>22</a:t>
            </a:fld>
            <a:endParaRPr lang="en-US" dirty="0"/>
          </a:p>
        </p:txBody>
      </p:sp>
      <p:sp>
        <p:nvSpPr>
          <p:cNvPr id="7" name="12-Point Star 6"/>
          <p:cNvSpPr/>
          <p:nvPr/>
        </p:nvSpPr>
        <p:spPr>
          <a:xfrm>
            <a:off x="-70598" y="110127"/>
            <a:ext cx="7950926" cy="6611348"/>
          </a:xfrm>
          <a:prstGeom prst="star12">
            <a:avLst/>
          </a:prstGeom>
          <a:solidFill>
            <a:srgbClr val="FF0000"/>
          </a:solidFill>
          <a:ln w="76200">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9" name="Rectangle 8"/>
          <p:cNvSpPr/>
          <p:nvPr/>
        </p:nvSpPr>
        <p:spPr>
          <a:xfrm>
            <a:off x="1678820" y="1567868"/>
            <a:ext cx="5134340" cy="3416320"/>
          </a:xfrm>
          <a:prstGeom prst="rect">
            <a:avLst/>
          </a:prstGeom>
          <a:noFill/>
        </p:spPr>
        <p:txBody>
          <a:bodyPr wrap="square" lIns="91440" tIns="45720" rIns="91440" bIns="45720">
            <a:spAutoFit/>
          </a:bodyPr>
          <a:lstStyle/>
          <a:p>
            <a:pPr algn="ctr"/>
            <a:r>
              <a:rPr lang="en-US" sz="7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FINDINGS BY TYPE OF OFFENDER</a:t>
            </a:r>
            <a:endPar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
        <p:nvSpPr>
          <p:cNvPr id="6" name="Rectangle 5"/>
          <p:cNvSpPr/>
          <p:nvPr/>
        </p:nvSpPr>
        <p:spPr>
          <a:xfrm>
            <a:off x="4954044" y="4782483"/>
            <a:ext cx="7102676" cy="1938992"/>
          </a:xfrm>
          <a:prstGeom prst="rect">
            <a:avLst/>
          </a:prstGeom>
          <a:solidFill>
            <a:schemeClr val="bg1"/>
          </a:solidFill>
          <a:ln w="57150">
            <a:solidFill>
              <a:schemeClr val="tx1"/>
            </a:solidFill>
          </a:ln>
          <a:effectLst>
            <a:glow rad="228600">
              <a:schemeClr val="accent5">
                <a:satMod val="175000"/>
                <a:alpha val="40000"/>
              </a:schemeClr>
            </a:glow>
          </a:effectLst>
        </p:spPr>
        <p:txBody>
          <a:bodyPr wrap="square">
            <a:spAutoFit/>
          </a:bodyPr>
          <a:lstStyle/>
          <a:p>
            <a:pPr marL="731520" lvl="1" indent="-457200"/>
            <a:r>
              <a:rPr lang="en-US" sz="2000" i="1" dirty="0">
                <a:solidFill>
                  <a:srgbClr val="00B0F0"/>
                </a:solidFill>
              </a:rPr>
              <a:t>Traditional </a:t>
            </a:r>
            <a:r>
              <a:rPr lang="en-US" sz="2000" dirty="0">
                <a:solidFill>
                  <a:srgbClr val="00B0F0"/>
                </a:solidFill>
              </a:rPr>
              <a:t>School Violence Perpetrators  </a:t>
            </a:r>
            <a:r>
              <a:rPr lang="en-US" sz="2000" dirty="0"/>
              <a:t>(33/78)</a:t>
            </a:r>
          </a:p>
          <a:p>
            <a:pPr marL="731520" lvl="1" indent="-457200"/>
            <a:r>
              <a:rPr lang="en-US" sz="2000" i="1" dirty="0">
                <a:solidFill>
                  <a:srgbClr val="7030A0"/>
                </a:solidFill>
              </a:rPr>
              <a:t>Gang Related </a:t>
            </a:r>
            <a:r>
              <a:rPr lang="en-US" sz="2000" dirty="0">
                <a:solidFill>
                  <a:srgbClr val="7030A0"/>
                </a:solidFill>
              </a:rPr>
              <a:t>School Violence Perpetrators  </a:t>
            </a:r>
            <a:r>
              <a:rPr lang="en-US" sz="2000" dirty="0"/>
              <a:t>(24/78)</a:t>
            </a:r>
          </a:p>
          <a:p>
            <a:pPr marL="731520" lvl="1" indent="-457200"/>
            <a:r>
              <a:rPr lang="en-US" sz="2000" i="1" dirty="0">
                <a:solidFill>
                  <a:srgbClr val="FF0000"/>
                </a:solidFill>
              </a:rPr>
              <a:t>Associated School and/or Mentally Ill </a:t>
            </a:r>
            <a:r>
              <a:rPr lang="en-US" sz="2000" dirty="0">
                <a:solidFill>
                  <a:srgbClr val="FF0000"/>
                </a:solidFill>
              </a:rPr>
              <a:t>School Violence Perpetrators </a:t>
            </a:r>
            <a:r>
              <a:rPr lang="en-US" sz="2000" dirty="0"/>
              <a:t>(5/78)</a:t>
            </a:r>
          </a:p>
          <a:p>
            <a:pPr marL="731520" lvl="1" indent="-457200"/>
            <a:r>
              <a:rPr lang="en-US" sz="2000" i="1" dirty="0">
                <a:solidFill>
                  <a:srgbClr val="FFC000"/>
                </a:solidFill>
              </a:rPr>
              <a:t>Non-Associated and/or Mentally Ill </a:t>
            </a:r>
            <a:r>
              <a:rPr lang="en-US" sz="2000" dirty="0">
                <a:solidFill>
                  <a:srgbClr val="FFC000"/>
                </a:solidFill>
              </a:rPr>
              <a:t>School Violence Perpetrators </a:t>
            </a:r>
            <a:r>
              <a:rPr lang="en-US" sz="2000" dirty="0"/>
              <a:t>(3/78)</a:t>
            </a:r>
          </a:p>
        </p:txBody>
      </p:sp>
    </p:spTree>
    <p:extLst>
      <p:ext uri="{BB962C8B-B14F-4D97-AF65-F5344CB8AC3E}">
        <p14:creationId xmlns:p14="http://schemas.microsoft.com/office/powerpoint/2010/main" val="20392692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9556"/>
            <a:ext cx="10515600" cy="470898"/>
          </a:xfrm>
          <a:ln>
            <a:solidFill>
              <a:srgbClr val="00B0F0"/>
            </a:solidFill>
          </a:ln>
          <a:effectLst>
            <a:glow rad="228600">
              <a:schemeClr val="accent1">
                <a:satMod val="175000"/>
                <a:alpha val="40000"/>
              </a:schemeClr>
            </a:glow>
          </a:effectLst>
        </p:spPr>
        <p:txBody>
          <a:bodyPr>
            <a:normAutofit fontScale="90000"/>
          </a:bodyPr>
          <a:lstStyle/>
          <a:p>
            <a:r>
              <a:rPr lang="en-US" dirty="0">
                <a:solidFill>
                  <a:srgbClr val="00B0F0"/>
                </a:solidFill>
              </a:rPr>
              <a:t>Traditional School Shooters</a:t>
            </a:r>
          </a:p>
        </p:txBody>
      </p:sp>
      <p:sp>
        <p:nvSpPr>
          <p:cNvPr id="3" name="Content Placeholder 2"/>
          <p:cNvSpPr>
            <a:spLocks noGrp="1"/>
          </p:cNvSpPr>
          <p:nvPr>
            <p:ph idx="1"/>
          </p:nvPr>
        </p:nvSpPr>
        <p:spPr>
          <a:xfrm>
            <a:off x="315686" y="843324"/>
            <a:ext cx="5675812" cy="5714229"/>
          </a:xfrm>
        </p:spPr>
        <p:txBody>
          <a:bodyPr>
            <a:normAutofit fontScale="92500"/>
          </a:bodyPr>
          <a:lstStyle/>
          <a:p>
            <a:r>
              <a:rPr lang="en-US" b="1" dirty="0">
                <a:solidFill>
                  <a:srgbClr val="FFFF00"/>
                </a:solidFill>
              </a:rPr>
              <a:t>Characteristics of Weapons Used and Injuries Incurred</a:t>
            </a:r>
            <a:endParaRPr lang="en-US" dirty="0">
              <a:solidFill>
                <a:srgbClr val="FFFF00"/>
              </a:solidFill>
            </a:endParaRPr>
          </a:p>
          <a:p>
            <a:pPr lvl="1"/>
            <a:r>
              <a:rPr lang="en-US" dirty="0"/>
              <a:t>As with all types of offenders, weapons will be readily available, most often found in their own homes, and stolen from parents</a:t>
            </a:r>
          </a:p>
          <a:p>
            <a:pPr lvl="1"/>
            <a:r>
              <a:rPr lang="en-US" dirty="0"/>
              <a:t>They will most often use one weapon, and if a firearm it will be a .22 caliber pistol with 1 to 10 rounds of ammunition in their possession</a:t>
            </a:r>
          </a:p>
          <a:p>
            <a:pPr lvl="1"/>
            <a:r>
              <a:rPr lang="en-US" dirty="0"/>
              <a:t>Again, these events most often happen at larger schools which inherently offer larger numbers of potential victims </a:t>
            </a:r>
          </a:p>
          <a:p>
            <a:pPr lvl="1"/>
            <a:r>
              <a:rPr lang="en-US" dirty="0"/>
              <a:t>They will generally not kill or injure anyone before their violence act on the K–12 campus, but will most often take at least one life during their attack</a:t>
            </a:r>
          </a:p>
          <a:p>
            <a:endParaRPr lang="en-US" dirty="0"/>
          </a:p>
        </p:txBody>
      </p:sp>
      <p:sp>
        <p:nvSpPr>
          <p:cNvPr id="4" name="Slide Number Placeholder 3"/>
          <p:cNvSpPr>
            <a:spLocks noGrp="1"/>
          </p:cNvSpPr>
          <p:nvPr>
            <p:ph type="sldNum" sz="quarter" idx="12"/>
          </p:nvPr>
        </p:nvSpPr>
        <p:spPr/>
        <p:txBody>
          <a:bodyPr/>
          <a:lstStyle/>
          <a:p>
            <a:fld id="{4831A249-17BD-4AC1-8E4B-4002AC12A86C}" type="slidenum">
              <a:rPr lang="en-US" smtClean="0"/>
              <a:t>23</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07620764"/>
              </p:ext>
            </p:extLst>
          </p:nvPr>
        </p:nvGraphicFramePr>
        <p:xfrm>
          <a:off x="6400801" y="1027610"/>
          <a:ext cx="5477692" cy="5301149"/>
        </p:xfrm>
        <a:graphic>
          <a:graphicData uri="http://schemas.openxmlformats.org/drawingml/2006/table">
            <a:tbl>
              <a:tblPr firstRow="1" firstCol="1" bandRow="1">
                <a:tableStyleId>{073A0DAA-6AF3-43AB-8588-CEC1D06C72B9}</a:tableStyleId>
              </a:tblPr>
              <a:tblGrid>
                <a:gridCol w="3161489">
                  <a:extLst>
                    <a:ext uri="{9D8B030D-6E8A-4147-A177-3AD203B41FA5}">
                      <a16:colId xmlns:a16="http://schemas.microsoft.com/office/drawing/2014/main" xmlns="" val="4227717910"/>
                    </a:ext>
                  </a:extLst>
                </a:gridCol>
                <a:gridCol w="2316203">
                  <a:extLst>
                    <a:ext uri="{9D8B030D-6E8A-4147-A177-3AD203B41FA5}">
                      <a16:colId xmlns:a16="http://schemas.microsoft.com/office/drawing/2014/main" xmlns="" val="4242370383"/>
                    </a:ext>
                  </a:extLst>
                </a:gridCol>
              </a:tblGrid>
              <a:tr h="934192">
                <a:tc>
                  <a:txBody>
                    <a:bodyPr/>
                    <a:lstStyle/>
                    <a:p>
                      <a:pPr marL="0" marR="0">
                        <a:spcBef>
                          <a:spcPts val="0"/>
                        </a:spcBef>
                        <a:spcAft>
                          <a:spcPts val="0"/>
                        </a:spcAft>
                      </a:pPr>
                      <a:r>
                        <a:rPr lang="en-US" sz="1800" dirty="0">
                          <a:effectLst/>
                        </a:rPr>
                        <a:t>Were</a:t>
                      </a:r>
                      <a:r>
                        <a:rPr lang="en-US" sz="1800" spc="-60" dirty="0">
                          <a:effectLst/>
                        </a:rPr>
                        <a:t> </a:t>
                      </a:r>
                      <a:r>
                        <a:rPr lang="en-US" sz="1800" dirty="0">
                          <a:effectLst/>
                        </a:rPr>
                        <a:t>Weapons</a:t>
                      </a:r>
                      <a:r>
                        <a:rPr lang="en-US" sz="1800" spc="-65" dirty="0">
                          <a:effectLst/>
                        </a:rPr>
                        <a:t> </a:t>
                      </a:r>
                      <a:r>
                        <a:rPr lang="en-US" sz="1800" dirty="0">
                          <a:effectLst/>
                        </a:rPr>
                        <a:t>Readily</a:t>
                      </a:r>
                      <a:r>
                        <a:rPr lang="en-US" sz="1800" spc="-10" dirty="0">
                          <a:effectLst/>
                        </a:rPr>
                        <a:t> </a:t>
                      </a:r>
                      <a:r>
                        <a:rPr lang="en-US" sz="1800" dirty="0">
                          <a:effectLst/>
                        </a:rPr>
                        <a:t>Available</a:t>
                      </a:r>
                      <a:r>
                        <a:rPr lang="en-US" sz="1800" spc="30" dirty="0">
                          <a:effectLst/>
                        </a:rPr>
                        <a:t> </a:t>
                      </a:r>
                      <a:r>
                        <a:rPr lang="en-US" sz="1800" dirty="0">
                          <a:effectLst/>
                        </a:rPr>
                        <a:t>to</a:t>
                      </a:r>
                      <a:r>
                        <a:rPr lang="en-US" sz="1800" spc="-55" dirty="0">
                          <a:effectLst/>
                        </a:rPr>
                        <a:t> </a:t>
                      </a:r>
                      <a:r>
                        <a:rPr lang="en-US" sz="1800" dirty="0">
                          <a:effectLst/>
                        </a:rPr>
                        <a:t>Shooter?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Yes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24892754"/>
                  </a:ext>
                </a:extLst>
              </a:tr>
              <a:tr h="467097">
                <a:tc>
                  <a:txBody>
                    <a:bodyPr/>
                    <a:lstStyle/>
                    <a:p>
                      <a:pPr marL="0" marR="0">
                        <a:spcBef>
                          <a:spcPts val="0"/>
                        </a:spcBef>
                        <a:spcAft>
                          <a:spcPts val="0"/>
                        </a:spcAft>
                      </a:pPr>
                      <a:r>
                        <a:rPr lang="en-US" sz="1800" dirty="0">
                          <a:effectLst/>
                        </a:rPr>
                        <a:t>Where</a:t>
                      </a:r>
                      <a:r>
                        <a:rPr lang="en-US" sz="1800" spc="-5" dirty="0">
                          <a:effectLst/>
                        </a:rPr>
                        <a:t> </a:t>
                      </a:r>
                      <a:r>
                        <a:rPr lang="en-US" sz="1800" dirty="0">
                          <a:effectLst/>
                        </a:rPr>
                        <a:t>Was</a:t>
                      </a:r>
                      <a:r>
                        <a:rPr lang="en-US" sz="1800" spc="-80" dirty="0">
                          <a:effectLst/>
                        </a:rPr>
                        <a:t> </a:t>
                      </a:r>
                      <a:r>
                        <a:rPr lang="en-US" sz="1800" dirty="0">
                          <a:effectLst/>
                        </a:rPr>
                        <a:t>Gun/Weapon</a:t>
                      </a:r>
                      <a:r>
                        <a:rPr lang="en-US" sz="1800" spc="-20" dirty="0">
                          <a:effectLst/>
                        </a:rPr>
                        <a:t> </a:t>
                      </a:r>
                      <a:r>
                        <a:rPr lang="en-US" sz="1800" dirty="0">
                          <a:effectLst/>
                        </a:rPr>
                        <a:t>Obtained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Stolen</a:t>
                      </a:r>
                      <a:r>
                        <a:rPr lang="en-US" sz="1800" spc="-70" dirty="0">
                          <a:effectLst/>
                        </a:rPr>
                        <a:t> </a:t>
                      </a:r>
                      <a:r>
                        <a:rPr lang="en-US" sz="1800" dirty="0">
                          <a:effectLst/>
                        </a:rPr>
                        <a:t>from</a:t>
                      </a:r>
                      <a:r>
                        <a:rPr lang="en-US" sz="1800" spc="15" dirty="0">
                          <a:effectLst/>
                        </a:rPr>
                        <a:t> </a:t>
                      </a:r>
                      <a:r>
                        <a:rPr lang="en-US" sz="1800" dirty="0">
                          <a:effectLst/>
                        </a:rPr>
                        <a:t>parents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06706882"/>
                  </a:ext>
                </a:extLst>
              </a:tr>
              <a:tr h="467097">
                <a:tc>
                  <a:txBody>
                    <a:bodyPr/>
                    <a:lstStyle/>
                    <a:p>
                      <a:pPr marL="0" marR="0">
                        <a:spcBef>
                          <a:spcPts val="0"/>
                        </a:spcBef>
                        <a:spcAft>
                          <a:spcPts val="0"/>
                        </a:spcAft>
                      </a:pPr>
                      <a:r>
                        <a:rPr lang="en-US" sz="1800" dirty="0">
                          <a:effectLst/>
                        </a:rPr>
                        <a:t>Number</a:t>
                      </a:r>
                      <a:r>
                        <a:rPr lang="en-US" sz="1800" spc="25" dirty="0">
                          <a:effectLst/>
                        </a:rPr>
                        <a:t> </a:t>
                      </a:r>
                      <a:r>
                        <a:rPr lang="en-US" sz="1800" dirty="0">
                          <a:effectLst/>
                        </a:rPr>
                        <a:t>of</a:t>
                      </a:r>
                      <a:r>
                        <a:rPr lang="en-US" sz="1800" spc="40" dirty="0">
                          <a:effectLst/>
                        </a:rPr>
                        <a:t> </a:t>
                      </a:r>
                      <a:r>
                        <a:rPr lang="en-US" sz="1800" dirty="0">
                          <a:effectLst/>
                        </a:rPr>
                        <a:t>Weapons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1473894"/>
                  </a:ext>
                </a:extLst>
              </a:tr>
              <a:tr h="467097">
                <a:tc>
                  <a:txBody>
                    <a:bodyPr/>
                    <a:lstStyle/>
                    <a:p>
                      <a:pPr marL="0" marR="0">
                        <a:spcBef>
                          <a:spcPts val="0"/>
                        </a:spcBef>
                        <a:spcAft>
                          <a:spcPts val="0"/>
                        </a:spcAft>
                      </a:pPr>
                      <a:r>
                        <a:rPr lang="en-US" sz="1800" dirty="0">
                          <a:effectLst/>
                        </a:rPr>
                        <a:t>Rounds</a:t>
                      </a:r>
                      <a:r>
                        <a:rPr lang="en-US" sz="1800" spc="35" dirty="0">
                          <a:effectLst/>
                        </a:rPr>
                        <a:t> </a:t>
                      </a:r>
                      <a:r>
                        <a:rPr lang="en-US" sz="1800" dirty="0">
                          <a:effectLst/>
                        </a:rPr>
                        <a:t>of</a:t>
                      </a:r>
                      <a:r>
                        <a:rPr lang="en-US" sz="1800" spc="5" dirty="0">
                          <a:effectLst/>
                        </a:rPr>
                        <a:t> </a:t>
                      </a:r>
                      <a:r>
                        <a:rPr lang="en-US" sz="1800" dirty="0">
                          <a:effectLst/>
                        </a:rPr>
                        <a:t>Ammunition</a:t>
                      </a:r>
                      <a:r>
                        <a:rPr lang="en-US" sz="1800" spc="75" dirty="0">
                          <a:effectLst/>
                        </a:rPr>
                        <a:t> </a:t>
                      </a:r>
                      <a:r>
                        <a:rPr lang="en-US" sz="1800" dirty="0">
                          <a:effectLst/>
                        </a:rPr>
                        <a:t>Available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a:t>
                      </a:r>
                      <a:r>
                        <a:rPr lang="en-US" sz="1800" spc="60" dirty="0">
                          <a:effectLst/>
                        </a:rPr>
                        <a:t> </a:t>
                      </a:r>
                      <a:r>
                        <a:rPr lang="en-US" sz="1800" dirty="0">
                          <a:effectLst/>
                        </a:rPr>
                        <a:t>to</a:t>
                      </a:r>
                      <a:r>
                        <a:rPr lang="en-US" sz="1800" spc="5" dirty="0">
                          <a:effectLst/>
                        </a:rPr>
                        <a:t> </a:t>
                      </a:r>
                      <a:r>
                        <a:rPr lang="en-US" sz="1800" dirty="0">
                          <a:effectLst/>
                        </a:rPr>
                        <a:t>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78959885"/>
                  </a:ext>
                </a:extLst>
              </a:tr>
              <a:tr h="467097">
                <a:tc>
                  <a:txBody>
                    <a:bodyPr/>
                    <a:lstStyle/>
                    <a:p>
                      <a:pPr marL="0" marR="0">
                        <a:spcBef>
                          <a:spcPts val="0"/>
                        </a:spcBef>
                        <a:spcAft>
                          <a:spcPts val="0"/>
                        </a:spcAft>
                      </a:pPr>
                      <a:r>
                        <a:rPr lang="en-US" sz="1800" dirty="0">
                          <a:effectLst/>
                        </a:rPr>
                        <a:t>Types</a:t>
                      </a:r>
                      <a:r>
                        <a:rPr lang="en-US" sz="1800" spc="-40" dirty="0">
                          <a:effectLst/>
                        </a:rPr>
                        <a:t> </a:t>
                      </a:r>
                      <a:r>
                        <a:rPr lang="en-US" sz="1800" dirty="0">
                          <a:effectLst/>
                        </a:rPr>
                        <a:t>of</a:t>
                      </a:r>
                      <a:r>
                        <a:rPr lang="en-US" sz="1800" spc="5" dirty="0">
                          <a:effectLst/>
                        </a:rPr>
                        <a:t> </a:t>
                      </a:r>
                      <a:r>
                        <a:rPr lang="en-US" sz="1800" dirty="0">
                          <a:effectLst/>
                        </a:rPr>
                        <a:t>Weapons</a:t>
                      </a:r>
                      <a:r>
                        <a:rPr lang="en-US" sz="1800" spc="-90" dirty="0">
                          <a:effectLst/>
                        </a:rPr>
                        <a:t> </a:t>
                      </a:r>
                      <a:r>
                        <a:rPr lang="en-US" sz="1800" dirty="0">
                          <a:effectLst/>
                        </a:rPr>
                        <a:t>Used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.22</a:t>
                      </a:r>
                      <a:r>
                        <a:rPr lang="en-US" sz="1800" spc="-50" dirty="0">
                          <a:effectLst/>
                        </a:rPr>
                        <a:t> </a:t>
                      </a:r>
                      <a:r>
                        <a:rPr lang="en-US" sz="1800" dirty="0">
                          <a:effectLst/>
                        </a:rPr>
                        <a:t>caliber</a:t>
                      </a:r>
                      <a:r>
                        <a:rPr lang="en-US" sz="1800" spc="10" dirty="0">
                          <a:effectLst/>
                        </a:rPr>
                        <a:t> </a:t>
                      </a:r>
                      <a:r>
                        <a:rPr lang="en-US" sz="1800" dirty="0">
                          <a:effectLst/>
                        </a:rPr>
                        <a:t>pistol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68804597"/>
                  </a:ext>
                </a:extLst>
              </a:tr>
              <a:tr h="467097">
                <a:tc>
                  <a:txBody>
                    <a:bodyPr/>
                    <a:lstStyle/>
                    <a:p>
                      <a:pPr marL="0" marR="0">
                        <a:spcBef>
                          <a:spcPts val="0"/>
                        </a:spcBef>
                        <a:spcAft>
                          <a:spcPts val="0"/>
                        </a:spcAft>
                      </a:pPr>
                      <a:r>
                        <a:rPr lang="en-US" sz="1800" dirty="0">
                          <a:effectLst/>
                        </a:rPr>
                        <a:t>Number</a:t>
                      </a:r>
                      <a:r>
                        <a:rPr lang="en-US" sz="1800" spc="25" dirty="0">
                          <a:effectLst/>
                        </a:rPr>
                        <a:t> </a:t>
                      </a:r>
                      <a:r>
                        <a:rPr lang="en-US" sz="1800" dirty="0">
                          <a:effectLst/>
                        </a:rPr>
                        <a:t>of</a:t>
                      </a:r>
                      <a:r>
                        <a:rPr lang="en-US" sz="1800" spc="30" dirty="0">
                          <a:effectLst/>
                        </a:rPr>
                        <a:t> </a:t>
                      </a:r>
                      <a:r>
                        <a:rPr lang="en-US" sz="1800" dirty="0">
                          <a:effectLst/>
                        </a:rPr>
                        <a:t>Potential</a:t>
                      </a:r>
                      <a:r>
                        <a:rPr lang="en-US" sz="1800" spc="35" dirty="0">
                          <a:effectLst/>
                        </a:rPr>
                        <a:t> </a:t>
                      </a:r>
                      <a:r>
                        <a:rPr lang="en-US" sz="1800" dirty="0">
                          <a:effectLst/>
                        </a:rPr>
                        <a:t>Victims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90</a:t>
                      </a:r>
                      <a:r>
                        <a:rPr lang="en-US" sz="1800" spc="20" dirty="0">
                          <a:effectLst/>
                        </a:rPr>
                        <a:t>0</a:t>
                      </a:r>
                      <a:r>
                        <a:rPr lang="en-US" sz="18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37636893"/>
                  </a:ext>
                </a:extLst>
              </a:tr>
              <a:tr h="934192">
                <a:tc>
                  <a:txBody>
                    <a:bodyPr/>
                    <a:lstStyle/>
                    <a:p>
                      <a:pPr marL="0" marR="0">
                        <a:spcBef>
                          <a:spcPts val="0"/>
                        </a:spcBef>
                        <a:spcAft>
                          <a:spcPts val="0"/>
                        </a:spcAft>
                      </a:pPr>
                      <a:r>
                        <a:rPr lang="en-US" sz="1800" dirty="0">
                          <a:effectLst/>
                        </a:rPr>
                        <a:t>Killed</a:t>
                      </a:r>
                      <a:r>
                        <a:rPr lang="en-US" sz="1800" spc="-80" dirty="0">
                          <a:effectLst/>
                        </a:rPr>
                        <a:t> </a:t>
                      </a:r>
                      <a:r>
                        <a:rPr lang="en-US" sz="1800" dirty="0">
                          <a:effectLst/>
                        </a:rPr>
                        <a:t>or</a:t>
                      </a:r>
                      <a:r>
                        <a:rPr lang="en-US" sz="1800" spc="30" dirty="0">
                          <a:effectLst/>
                        </a:rPr>
                        <a:t> </a:t>
                      </a:r>
                      <a:r>
                        <a:rPr lang="en-US" sz="1800" dirty="0">
                          <a:effectLst/>
                        </a:rPr>
                        <a:t>Injured</a:t>
                      </a:r>
                      <a:r>
                        <a:rPr lang="en-US" sz="1800" spc="95" dirty="0">
                          <a:effectLst/>
                        </a:rPr>
                        <a:t> </a:t>
                      </a:r>
                      <a:r>
                        <a:rPr lang="en-US" sz="1800" dirty="0">
                          <a:effectLst/>
                        </a:rPr>
                        <a:t>Anyone</a:t>
                      </a:r>
                      <a:r>
                        <a:rPr lang="en-US" sz="1800" spc="-30" dirty="0">
                          <a:effectLst/>
                        </a:rPr>
                        <a:t> </a:t>
                      </a:r>
                      <a:r>
                        <a:rPr lang="en-US" sz="1800" dirty="0">
                          <a:effectLst/>
                        </a:rPr>
                        <a:t>outside</a:t>
                      </a:r>
                      <a:r>
                        <a:rPr lang="en-US" sz="1800" spc="-15" dirty="0">
                          <a:effectLst/>
                        </a:rPr>
                        <a:t> </a:t>
                      </a:r>
                      <a:r>
                        <a:rPr lang="en-US" sz="1800" dirty="0">
                          <a:effectLst/>
                        </a:rPr>
                        <a:t>School</a:t>
                      </a:r>
                      <a:r>
                        <a:rPr lang="en-US" sz="1800" spc="-35" dirty="0">
                          <a:effectLst/>
                        </a:rPr>
                        <a:t> </a:t>
                      </a:r>
                      <a:r>
                        <a:rPr lang="en-US" sz="1800" dirty="0">
                          <a:effectLst/>
                        </a:rPr>
                        <a:t>before</a:t>
                      </a:r>
                      <a:r>
                        <a:rPr lang="en-US" sz="1800" spc="-60" dirty="0">
                          <a:effectLst/>
                        </a:rPr>
                        <a:t> </a:t>
                      </a:r>
                      <a:r>
                        <a:rPr lang="en-US" sz="1800" dirty="0">
                          <a:effectLst/>
                        </a:rPr>
                        <a:t>or</a:t>
                      </a:r>
                      <a:r>
                        <a:rPr lang="en-US" sz="1800" spc="50" dirty="0">
                          <a:effectLst/>
                        </a:rPr>
                        <a:t> </a:t>
                      </a:r>
                      <a:r>
                        <a:rPr lang="en-US" sz="1800" dirty="0">
                          <a:effectLst/>
                        </a:rPr>
                        <a:t>After School</a:t>
                      </a:r>
                      <a:r>
                        <a:rPr lang="en-US" sz="1800" spc="-10" dirty="0">
                          <a:effectLst/>
                        </a:rPr>
                        <a:t> </a:t>
                      </a:r>
                      <a:r>
                        <a:rPr lang="en-US" sz="1800" dirty="0">
                          <a:effectLst/>
                        </a:rPr>
                        <a:t>Incident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smtClean="0">
                          <a:effectLst/>
                        </a:rPr>
                        <a:t>Yes &amp; No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346775430"/>
                  </a:ext>
                </a:extLst>
              </a:tr>
              <a:tr h="467097">
                <a:tc>
                  <a:txBody>
                    <a:bodyPr/>
                    <a:lstStyle/>
                    <a:p>
                      <a:pPr marL="0" marR="0">
                        <a:spcBef>
                          <a:spcPts val="0"/>
                        </a:spcBef>
                        <a:spcAft>
                          <a:spcPts val="0"/>
                        </a:spcAft>
                      </a:pPr>
                      <a:r>
                        <a:rPr lang="en-US" sz="1800" dirty="0">
                          <a:effectLst/>
                        </a:rPr>
                        <a:t>Number</a:t>
                      </a:r>
                      <a:r>
                        <a:rPr lang="en-US" sz="1800" spc="45" dirty="0">
                          <a:effectLst/>
                        </a:rPr>
                        <a:t> </a:t>
                      </a:r>
                      <a:r>
                        <a:rPr lang="en-US" sz="1800" dirty="0">
                          <a:effectLst/>
                        </a:rPr>
                        <a:t>Killed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616259285"/>
                  </a:ext>
                </a:extLst>
              </a:tr>
              <a:tr h="467097">
                <a:tc>
                  <a:txBody>
                    <a:bodyPr/>
                    <a:lstStyle/>
                    <a:p>
                      <a:pPr marL="0" marR="0">
                        <a:spcBef>
                          <a:spcPts val="0"/>
                        </a:spcBef>
                        <a:spcAft>
                          <a:spcPts val="0"/>
                        </a:spcAft>
                      </a:pPr>
                      <a:r>
                        <a:rPr lang="en-US" sz="1800" dirty="0">
                          <a:effectLst/>
                        </a:rPr>
                        <a:t>Number Injured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09667228"/>
                  </a:ext>
                </a:extLst>
              </a:tr>
            </a:tbl>
          </a:graphicData>
        </a:graphic>
      </p:graphicFrame>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637538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 y="243683"/>
            <a:ext cx="10515600" cy="664685"/>
          </a:xfrm>
          <a:ln>
            <a:solidFill>
              <a:srgbClr val="7030A0"/>
            </a:solidFill>
          </a:ln>
          <a:effectLst>
            <a:glow rad="101600">
              <a:srgbClr val="7030A0">
                <a:alpha val="60000"/>
              </a:srgbClr>
            </a:glow>
          </a:effectLst>
        </p:spPr>
        <p:txBody>
          <a:bodyPr>
            <a:normAutofit fontScale="90000"/>
          </a:bodyPr>
          <a:lstStyle/>
          <a:p>
            <a:r>
              <a:rPr lang="en-US" dirty="0">
                <a:solidFill>
                  <a:srgbClr val="7030A0"/>
                </a:solidFill>
              </a:rPr>
              <a:t>Gang Related School Shooters</a:t>
            </a:r>
          </a:p>
        </p:txBody>
      </p:sp>
      <p:sp>
        <p:nvSpPr>
          <p:cNvPr id="3" name="Content Placeholder 2"/>
          <p:cNvSpPr>
            <a:spLocks noGrp="1"/>
          </p:cNvSpPr>
          <p:nvPr>
            <p:ph idx="1"/>
          </p:nvPr>
        </p:nvSpPr>
        <p:spPr>
          <a:xfrm>
            <a:off x="364732" y="1067979"/>
            <a:ext cx="6044777" cy="5350238"/>
          </a:xfrm>
          <a:ln>
            <a:solidFill>
              <a:srgbClr val="7030A0"/>
            </a:solidFill>
          </a:ln>
        </p:spPr>
        <p:txBody>
          <a:bodyPr>
            <a:normAutofit/>
          </a:bodyPr>
          <a:lstStyle/>
          <a:p>
            <a:r>
              <a:rPr lang="en-US" b="1" dirty="0">
                <a:solidFill>
                  <a:srgbClr val="FFFF00"/>
                </a:solidFill>
              </a:rPr>
              <a:t>Characteristics of Weapons Used and Injuries Incurred</a:t>
            </a:r>
            <a:endParaRPr lang="en-US" dirty="0">
              <a:solidFill>
                <a:srgbClr val="FFFF00"/>
              </a:solidFill>
            </a:endParaRPr>
          </a:p>
          <a:p>
            <a:pPr lvl="1"/>
            <a:r>
              <a:rPr lang="en-US" dirty="0"/>
              <a:t>As with all types of offenders they will have ease in locating a weapon to use, most often obtaining one from a friend or associate</a:t>
            </a:r>
          </a:p>
          <a:p>
            <a:pPr lvl="1"/>
            <a:r>
              <a:rPr lang="en-US" dirty="0"/>
              <a:t>They will generally have one weapon, very often a 9 mm pistol with 2 to 10 rounds available </a:t>
            </a:r>
          </a:p>
          <a:p>
            <a:pPr lvl="1"/>
            <a:r>
              <a:rPr lang="en-US" dirty="0"/>
              <a:t>They will not have killed or injured anyone immediately prior to their act, and will most often not kill an individual at the school but will injure at least one bystander</a:t>
            </a:r>
          </a:p>
          <a:p>
            <a:endParaRPr lang="en-US" dirty="0"/>
          </a:p>
        </p:txBody>
      </p:sp>
      <p:sp>
        <p:nvSpPr>
          <p:cNvPr id="4" name="Slide Number Placeholder 3"/>
          <p:cNvSpPr>
            <a:spLocks noGrp="1"/>
          </p:cNvSpPr>
          <p:nvPr>
            <p:ph type="sldNum" sz="quarter" idx="12"/>
          </p:nvPr>
        </p:nvSpPr>
        <p:spPr/>
        <p:txBody>
          <a:bodyPr/>
          <a:lstStyle/>
          <a:p>
            <a:fld id="{4831A249-17BD-4AC1-8E4B-4002AC12A86C}" type="slidenum">
              <a:rPr lang="en-US" smtClean="0"/>
              <a:t>24</a:t>
            </a:fld>
            <a:endParaRPr lang="en-US" dirty="0"/>
          </a:p>
        </p:txBody>
      </p:sp>
      <p:graphicFrame>
        <p:nvGraphicFramePr>
          <p:cNvPr id="5" name="Table 4"/>
          <p:cNvGraphicFramePr>
            <a:graphicFrameLocks noGrp="1"/>
          </p:cNvGraphicFramePr>
          <p:nvPr/>
        </p:nvGraphicFramePr>
        <p:xfrm>
          <a:off x="6958421" y="869950"/>
          <a:ext cx="4571728" cy="5486400"/>
        </p:xfrm>
        <a:graphic>
          <a:graphicData uri="http://schemas.openxmlformats.org/drawingml/2006/table">
            <a:tbl>
              <a:tblPr firstRow="1" firstCol="1" bandRow="1">
                <a:tableStyleId>{073A0DAA-6AF3-43AB-8588-CEC1D06C72B9}</a:tableStyleId>
              </a:tblPr>
              <a:tblGrid>
                <a:gridCol w="2219285">
                  <a:extLst>
                    <a:ext uri="{9D8B030D-6E8A-4147-A177-3AD203B41FA5}">
                      <a16:colId xmlns:a16="http://schemas.microsoft.com/office/drawing/2014/main" xmlns="" val="2216620512"/>
                    </a:ext>
                  </a:extLst>
                </a:gridCol>
                <a:gridCol w="2352443">
                  <a:extLst>
                    <a:ext uri="{9D8B030D-6E8A-4147-A177-3AD203B41FA5}">
                      <a16:colId xmlns:a16="http://schemas.microsoft.com/office/drawing/2014/main" xmlns="" val="2330379776"/>
                    </a:ext>
                  </a:extLst>
                </a:gridCol>
              </a:tblGrid>
              <a:tr h="460816">
                <a:tc>
                  <a:txBody>
                    <a:bodyPr/>
                    <a:lstStyle/>
                    <a:p>
                      <a:r>
                        <a:rPr lang="en-US" sz="1800" dirty="0">
                          <a:effectLst/>
                        </a:rPr>
                        <a:t>Were Weapons Readily Available To Shooter?</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Yes</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93571893"/>
                  </a:ext>
                </a:extLst>
              </a:tr>
              <a:tr h="230408">
                <a:tc>
                  <a:txBody>
                    <a:bodyPr/>
                    <a:lstStyle/>
                    <a:p>
                      <a:r>
                        <a:rPr lang="en-US" sz="1800" dirty="0">
                          <a:effectLst/>
                        </a:rPr>
                        <a:t>Where Was Gun/Weapon Obtained? </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From friend</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42117561"/>
                  </a:ext>
                </a:extLst>
              </a:tr>
              <a:tr h="230408">
                <a:tc>
                  <a:txBody>
                    <a:bodyPr/>
                    <a:lstStyle/>
                    <a:p>
                      <a:r>
                        <a:rPr lang="en-US" sz="1800" dirty="0">
                          <a:effectLst/>
                        </a:rPr>
                        <a:t>Number of Weapons </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1</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25229578"/>
                  </a:ext>
                </a:extLst>
              </a:tr>
              <a:tr h="230408">
                <a:tc>
                  <a:txBody>
                    <a:bodyPr/>
                    <a:lstStyle/>
                    <a:p>
                      <a:r>
                        <a:rPr lang="en-US" sz="1800" dirty="0">
                          <a:effectLst/>
                        </a:rPr>
                        <a:t>Rounds of Ammunition Available </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1 to 10 </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75941532"/>
                  </a:ext>
                </a:extLst>
              </a:tr>
              <a:tr h="230408">
                <a:tc>
                  <a:txBody>
                    <a:bodyPr/>
                    <a:lstStyle/>
                    <a:p>
                      <a:r>
                        <a:rPr lang="en-US" sz="1800" dirty="0">
                          <a:effectLst/>
                        </a:rPr>
                        <a:t>Types of Weapons Used</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9mm pistol</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797476817"/>
                  </a:ext>
                </a:extLst>
              </a:tr>
              <a:tr h="230408">
                <a:tc>
                  <a:txBody>
                    <a:bodyPr/>
                    <a:lstStyle/>
                    <a:p>
                      <a:r>
                        <a:rPr lang="en-US" sz="1800" dirty="0">
                          <a:effectLst/>
                        </a:rPr>
                        <a:t>Number of Potential Victims </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2 to 10</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76860098"/>
                  </a:ext>
                </a:extLst>
              </a:tr>
              <a:tr h="460816">
                <a:tc>
                  <a:txBody>
                    <a:bodyPr/>
                    <a:lstStyle/>
                    <a:p>
                      <a:r>
                        <a:rPr lang="en-US" sz="1800" dirty="0">
                          <a:effectLst/>
                        </a:rPr>
                        <a:t>Killed or Injured Anyone outside School before or After School Incident</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No</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90062221"/>
                  </a:ext>
                </a:extLst>
              </a:tr>
              <a:tr h="230408">
                <a:tc>
                  <a:txBody>
                    <a:bodyPr/>
                    <a:lstStyle/>
                    <a:p>
                      <a:r>
                        <a:rPr lang="en-US" sz="1800" dirty="0">
                          <a:effectLst/>
                        </a:rPr>
                        <a:t>Number Killed </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0</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17964933"/>
                  </a:ext>
                </a:extLst>
              </a:tr>
              <a:tr h="230408">
                <a:tc>
                  <a:txBody>
                    <a:bodyPr/>
                    <a:lstStyle/>
                    <a:p>
                      <a:r>
                        <a:rPr lang="en-US" sz="1800" dirty="0">
                          <a:effectLst/>
                        </a:rPr>
                        <a:t>Number Injured</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1 </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289844801"/>
                  </a:ext>
                </a:extLst>
              </a:tr>
            </a:tbl>
          </a:graphicData>
        </a:graphic>
      </p:graphicFrame>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018085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819" y="365125"/>
            <a:ext cx="11745158" cy="442743"/>
          </a:xfrm>
          <a:ln>
            <a:solidFill>
              <a:srgbClr val="FF0000"/>
            </a:solidFill>
          </a:ln>
          <a:effectLst>
            <a:glow rad="101600">
              <a:srgbClr val="FF0000">
                <a:alpha val="60000"/>
              </a:srgbClr>
            </a:glow>
          </a:effectLst>
        </p:spPr>
        <p:txBody>
          <a:bodyPr>
            <a:noAutofit/>
          </a:bodyPr>
          <a:lstStyle/>
          <a:p>
            <a:r>
              <a:rPr lang="en-US" sz="2800" dirty="0">
                <a:solidFill>
                  <a:srgbClr val="FF0000"/>
                </a:solidFill>
              </a:rPr>
              <a:t>ASSOCIATED AND/OR MENTALLY ILL SCHOOL VIOLENCE PERPETRATORS</a:t>
            </a:r>
          </a:p>
        </p:txBody>
      </p:sp>
      <p:sp>
        <p:nvSpPr>
          <p:cNvPr id="3" name="Content Placeholder 2"/>
          <p:cNvSpPr>
            <a:spLocks noGrp="1"/>
          </p:cNvSpPr>
          <p:nvPr>
            <p:ph idx="1"/>
          </p:nvPr>
        </p:nvSpPr>
        <p:spPr>
          <a:xfrm>
            <a:off x="364732" y="1044389"/>
            <a:ext cx="6613117" cy="5542841"/>
          </a:xfrm>
          <a:ln>
            <a:solidFill>
              <a:srgbClr val="FF0000"/>
            </a:solidFill>
          </a:ln>
        </p:spPr>
        <p:txBody>
          <a:bodyPr>
            <a:normAutofit/>
          </a:bodyPr>
          <a:lstStyle/>
          <a:p>
            <a:r>
              <a:rPr lang="en-US" b="1" dirty="0">
                <a:solidFill>
                  <a:srgbClr val="FFFF00"/>
                </a:solidFill>
              </a:rPr>
              <a:t>Characteristics of Weapons Used and Injuries</a:t>
            </a:r>
            <a:endParaRPr lang="en-US" dirty="0">
              <a:solidFill>
                <a:srgbClr val="FFFF00"/>
              </a:solidFill>
            </a:endParaRPr>
          </a:p>
          <a:p>
            <a:pPr lvl="1"/>
            <a:r>
              <a:rPr lang="en-US" dirty="0"/>
              <a:t>This type of offender is the first group of offenders to use varying types of weapons from handguns to baseball bats</a:t>
            </a:r>
          </a:p>
          <a:p>
            <a:pPr lvl="1"/>
            <a:r>
              <a:rPr lang="en-US" dirty="0"/>
              <a:t>Their weapons are easily found and are very often legally owned and given as gifts by others</a:t>
            </a:r>
          </a:p>
          <a:p>
            <a:pPr lvl="1"/>
            <a:r>
              <a:rPr lang="en-US" dirty="0"/>
              <a:t>Interestingly, they seem to be much more prevalent in smaller student bodies with lower amounts of potential victims</a:t>
            </a:r>
          </a:p>
          <a:p>
            <a:pPr lvl="1"/>
            <a:r>
              <a:rPr lang="en-US" dirty="0"/>
              <a:t>They will have not injured anyone prior to their act of school violence but will in jure at least one during the event</a:t>
            </a:r>
          </a:p>
          <a:p>
            <a:endParaRPr lang="en-US" dirty="0"/>
          </a:p>
        </p:txBody>
      </p:sp>
      <p:sp>
        <p:nvSpPr>
          <p:cNvPr id="4" name="Slide Number Placeholder 3"/>
          <p:cNvSpPr>
            <a:spLocks noGrp="1"/>
          </p:cNvSpPr>
          <p:nvPr>
            <p:ph type="sldNum" sz="quarter" idx="12"/>
          </p:nvPr>
        </p:nvSpPr>
        <p:spPr/>
        <p:txBody>
          <a:bodyPr/>
          <a:lstStyle/>
          <a:p>
            <a:fld id="{4831A249-17BD-4AC1-8E4B-4002AC12A86C}" type="slidenum">
              <a:rPr lang="en-US" smtClean="0"/>
              <a:t>25</a:t>
            </a:fld>
            <a:endParaRPr lang="en-US" dirty="0"/>
          </a:p>
        </p:txBody>
      </p:sp>
      <p:graphicFrame>
        <p:nvGraphicFramePr>
          <p:cNvPr id="5" name="Table 4"/>
          <p:cNvGraphicFramePr>
            <a:graphicFrameLocks noGrp="1"/>
          </p:cNvGraphicFramePr>
          <p:nvPr>
            <p:extLst/>
          </p:nvPr>
        </p:nvGraphicFramePr>
        <p:xfrm>
          <a:off x="7438978" y="1123404"/>
          <a:ext cx="4238625" cy="5204381"/>
        </p:xfrm>
        <a:graphic>
          <a:graphicData uri="http://schemas.openxmlformats.org/drawingml/2006/table">
            <a:tbl>
              <a:tblPr firstRow="1" firstCol="1" lastRow="1" lastCol="1" bandRow="1" bandCol="1">
                <a:tableStyleId>{073A0DAA-6AF3-43AB-8588-CEC1D06C72B9}</a:tableStyleId>
              </a:tblPr>
              <a:tblGrid>
                <a:gridCol w="2149159">
                  <a:extLst>
                    <a:ext uri="{9D8B030D-6E8A-4147-A177-3AD203B41FA5}">
                      <a16:colId xmlns:a16="http://schemas.microsoft.com/office/drawing/2014/main" xmlns="" val="3512233660"/>
                    </a:ext>
                  </a:extLst>
                </a:gridCol>
                <a:gridCol w="2089466">
                  <a:extLst>
                    <a:ext uri="{9D8B030D-6E8A-4147-A177-3AD203B41FA5}">
                      <a16:colId xmlns:a16="http://schemas.microsoft.com/office/drawing/2014/main" xmlns="" val="42006403"/>
                    </a:ext>
                  </a:extLst>
                </a:gridCol>
              </a:tblGrid>
              <a:tr h="655980">
                <a:tc>
                  <a:txBody>
                    <a:bodyPr/>
                    <a:lstStyle/>
                    <a:p>
                      <a:pPr>
                        <a:lnSpc>
                          <a:spcPct val="107000"/>
                        </a:lnSpc>
                      </a:pPr>
                      <a:r>
                        <a:rPr lang="en-US" sz="1400" dirty="0">
                          <a:effectLst/>
                        </a:rPr>
                        <a:t>Were Weapons Readily Available to Shooter?</a:t>
                      </a:r>
                      <a:endParaRPr lang="en-US" sz="1800" dirty="0">
                        <a:effectLst/>
                        <a:latin typeface="Calibri" panose="020F0502020204030204" pitchFamily="34" charset="0"/>
                        <a:cs typeface="Times New Roman" panose="02020603050405020304" pitchFamily="18" charset="0"/>
                      </a:endParaRPr>
                    </a:p>
                  </a:txBody>
                  <a:tcPr marL="0" marR="0" marT="0" marB="0"/>
                </a:tc>
                <a:tc>
                  <a:txBody>
                    <a:bodyPr/>
                    <a:lstStyle/>
                    <a:p>
                      <a:pPr>
                        <a:lnSpc>
                          <a:spcPct val="107000"/>
                        </a:lnSpc>
                      </a:pPr>
                      <a:r>
                        <a:rPr lang="en-US" sz="1400" dirty="0">
                          <a:solidFill>
                            <a:schemeClr val="bg1"/>
                          </a:solidFill>
                          <a:effectLst/>
                        </a:rPr>
                        <a:t>Yes</a:t>
                      </a:r>
                      <a:endParaRPr lang="en-US" sz="1800" dirty="0">
                        <a:solidFill>
                          <a:schemeClr val="bg1"/>
                        </a:solidFill>
                        <a:effectLst/>
                        <a:latin typeface="Calibri" panose="020F0502020204030204" pitchFamily="34" charset="0"/>
                        <a:cs typeface="Times New Roman" panose="02020603050405020304" pitchFamily="18" charset="0"/>
                      </a:endParaRPr>
                    </a:p>
                  </a:txBody>
                  <a:tcPr marL="0" marR="0" marT="0" marB="0">
                    <a:solidFill>
                      <a:schemeClr val="tx1">
                        <a:lumMod val="75000"/>
                      </a:schemeClr>
                    </a:solidFill>
                  </a:tcPr>
                </a:tc>
                <a:extLst>
                  <a:ext uri="{0D108BD9-81ED-4DB2-BD59-A6C34878D82A}">
                    <a16:rowId xmlns:a16="http://schemas.microsoft.com/office/drawing/2014/main" xmlns="" val="129211197"/>
                  </a:ext>
                </a:extLst>
              </a:tr>
              <a:tr h="655980">
                <a:tc>
                  <a:txBody>
                    <a:bodyPr/>
                    <a:lstStyle/>
                    <a:p>
                      <a:pPr>
                        <a:lnSpc>
                          <a:spcPct val="107000"/>
                        </a:lnSpc>
                      </a:pPr>
                      <a:r>
                        <a:rPr lang="en-US" sz="1400" dirty="0">
                          <a:effectLst/>
                        </a:rPr>
                        <a:t>Where Was Gun/Weapon Obtained?</a:t>
                      </a:r>
                      <a:endParaRPr lang="en-US" sz="1800" dirty="0">
                        <a:effectLst/>
                        <a:latin typeface="Calibri" panose="020F0502020204030204" pitchFamily="34" charset="0"/>
                        <a:cs typeface="Times New Roman" panose="02020603050405020304" pitchFamily="18" charset="0"/>
                      </a:endParaRPr>
                    </a:p>
                  </a:txBody>
                  <a:tcPr marL="0" marR="0" marT="0" marB="0"/>
                </a:tc>
                <a:tc>
                  <a:txBody>
                    <a:bodyPr/>
                    <a:lstStyle/>
                    <a:p>
                      <a:pPr>
                        <a:lnSpc>
                          <a:spcPct val="107000"/>
                        </a:lnSpc>
                      </a:pPr>
                      <a:r>
                        <a:rPr lang="en-US" sz="1400" dirty="0">
                          <a:solidFill>
                            <a:schemeClr val="bg1"/>
                          </a:solidFill>
                          <a:effectLst/>
                        </a:rPr>
                        <a:t>Stolen, gifts, legally owned</a:t>
                      </a:r>
                      <a:endParaRPr lang="en-US" sz="1800" dirty="0">
                        <a:solidFill>
                          <a:schemeClr val="bg1"/>
                        </a:solidFill>
                        <a:effectLst/>
                        <a:latin typeface="Calibri" panose="020F0502020204030204" pitchFamily="34" charset="0"/>
                        <a:cs typeface="Times New Roman" panose="02020603050405020304" pitchFamily="18" charset="0"/>
                      </a:endParaRPr>
                    </a:p>
                  </a:txBody>
                  <a:tcPr marL="0" marR="0" marT="0" marB="0">
                    <a:solidFill>
                      <a:schemeClr val="tx1">
                        <a:lumMod val="85000"/>
                      </a:schemeClr>
                    </a:solidFill>
                  </a:tcPr>
                </a:tc>
                <a:extLst>
                  <a:ext uri="{0D108BD9-81ED-4DB2-BD59-A6C34878D82A}">
                    <a16:rowId xmlns:a16="http://schemas.microsoft.com/office/drawing/2014/main" xmlns="" val="827515804"/>
                  </a:ext>
                </a:extLst>
              </a:tr>
              <a:tr h="320544">
                <a:tc>
                  <a:txBody>
                    <a:bodyPr/>
                    <a:lstStyle/>
                    <a:p>
                      <a:pPr>
                        <a:lnSpc>
                          <a:spcPct val="107000"/>
                        </a:lnSpc>
                      </a:pPr>
                      <a:r>
                        <a:rPr lang="en-US" sz="1400" dirty="0">
                          <a:effectLst/>
                        </a:rPr>
                        <a:t>Number of Weapons</a:t>
                      </a:r>
                      <a:endParaRPr lang="en-US" sz="1800" dirty="0">
                        <a:effectLst/>
                        <a:latin typeface="Calibri" panose="020F0502020204030204" pitchFamily="34" charset="0"/>
                        <a:cs typeface="Times New Roman" panose="02020603050405020304" pitchFamily="18" charset="0"/>
                      </a:endParaRPr>
                    </a:p>
                  </a:txBody>
                  <a:tcPr marL="0" marR="0" marT="0" marB="0"/>
                </a:tc>
                <a:tc>
                  <a:txBody>
                    <a:bodyPr/>
                    <a:lstStyle/>
                    <a:p>
                      <a:pPr>
                        <a:lnSpc>
                          <a:spcPct val="107000"/>
                        </a:lnSpc>
                      </a:pPr>
                      <a:r>
                        <a:rPr lang="en-US" sz="1400" dirty="0">
                          <a:solidFill>
                            <a:schemeClr val="bg1"/>
                          </a:solidFill>
                          <a:effectLst/>
                        </a:rPr>
                        <a:t>1</a:t>
                      </a:r>
                      <a:endParaRPr lang="en-US" sz="1800" dirty="0">
                        <a:solidFill>
                          <a:schemeClr val="bg1"/>
                        </a:solidFill>
                        <a:effectLst/>
                        <a:latin typeface="Calibri" panose="020F0502020204030204" pitchFamily="34" charset="0"/>
                        <a:cs typeface="Times New Roman" panose="02020603050405020304" pitchFamily="18" charset="0"/>
                      </a:endParaRPr>
                    </a:p>
                  </a:txBody>
                  <a:tcPr marL="0" marR="0" marT="0" marB="0">
                    <a:solidFill>
                      <a:schemeClr val="tx1">
                        <a:lumMod val="75000"/>
                      </a:schemeClr>
                    </a:solidFill>
                  </a:tcPr>
                </a:tc>
                <a:extLst>
                  <a:ext uri="{0D108BD9-81ED-4DB2-BD59-A6C34878D82A}">
                    <a16:rowId xmlns:a16="http://schemas.microsoft.com/office/drawing/2014/main" xmlns="" val="2622688000"/>
                  </a:ext>
                </a:extLst>
              </a:tr>
              <a:tr h="655980">
                <a:tc>
                  <a:txBody>
                    <a:bodyPr/>
                    <a:lstStyle/>
                    <a:p>
                      <a:pPr>
                        <a:lnSpc>
                          <a:spcPct val="107000"/>
                        </a:lnSpc>
                      </a:pPr>
                      <a:r>
                        <a:rPr lang="en-US" sz="1400" dirty="0">
                          <a:effectLst/>
                        </a:rPr>
                        <a:t>Rounds of Ammunition Available</a:t>
                      </a:r>
                      <a:endParaRPr lang="en-US" sz="1800" dirty="0">
                        <a:effectLst/>
                        <a:latin typeface="Calibri" panose="020F0502020204030204" pitchFamily="34" charset="0"/>
                        <a:cs typeface="Times New Roman" panose="02020603050405020304" pitchFamily="18" charset="0"/>
                      </a:endParaRPr>
                    </a:p>
                  </a:txBody>
                  <a:tcPr marL="0" marR="0" marT="0" marB="0"/>
                </a:tc>
                <a:tc>
                  <a:txBody>
                    <a:bodyPr/>
                    <a:lstStyle/>
                    <a:p>
                      <a:pPr>
                        <a:lnSpc>
                          <a:spcPct val="107000"/>
                        </a:lnSpc>
                      </a:pPr>
                      <a:r>
                        <a:rPr lang="en-US" sz="1400" dirty="0">
                          <a:solidFill>
                            <a:schemeClr val="bg1"/>
                          </a:solidFill>
                          <a:effectLst/>
                        </a:rPr>
                        <a:t>1  to 10</a:t>
                      </a:r>
                      <a:endParaRPr lang="en-US" sz="1800" dirty="0">
                        <a:solidFill>
                          <a:schemeClr val="bg1"/>
                        </a:solidFill>
                        <a:effectLst/>
                        <a:latin typeface="Calibri" panose="020F0502020204030204" pitchFamily="34" charset="0"/>
                        <a:cs typeface="Times New Roman" panose="02020603050405020304" pitchFamily="18" charset="0"/>
                      </a:endParaRPr>
                    </a:p>
                  </a:txBody>
                  <a:tcPr marL="0" marR="0" marT="0" marB="0">
                    <a:solidFill>
                      <a:schemeClr val="tx1">
                        <a:lumMod val="85000"/>
                      </a:schemeClr>
                    </a:solidFill>
                  </a:tcPr>
                </a:tc>
                <a:extLst>
                  <a:ext uri="{0D108BD9-81ED-4DB2-BD59-A6C34878D82A}">
                    <a16:rowId xmlns:a16="http://schemas.microsoft.com/office/drawing/2014/main" xmlns="" val="626578837"/>
                  </a:ext>
                </a:extLst>
              </a:tr>
              <a:tr h="655980">
                <a:tc>
                  <a:txBody>
                    <a:bodyPr/>
                    <a:lstStyle/>
                    <a:p>
                      <a:pPr>
                        <a:lnSpc>
                          <a:spcPct val="107000"/>
                        </a:lnSpc>
                      </a:pPr>
                      <a:r>
                        <a:rPr lang="en-US" sz="1400" dirty="0">
                          <a:effectLst/>
                        </a:rPr>
                        <a:t>Types of Weapons Used</a:t>
                      </a:r>
                      <a:endParaRPr lang="en-US" sz="1800" dirty="0">
                        <a:effectLst/>
                        <a:latin typeface="Calibri" panose="020F0502020204030204" pitchFamily="34" charset="0"/>
                        <a:cs typeface="Times New Roman" panose="02020603050405020304" pitchFamily="18" charset="0"/>
                      </a:endParaRPr>
                    </a:p>
                  </a:txBody>
                  <a:tcPr marL="0" marR="0" marT="0" marB="0"/>
                </a:tc>
                <a:tc>
                  <a:txBody>
                    <a:bodyPr/>
                    <a:lstStyle/>
                    <a:p>
                      <a:pPr>
                        <a:lnSpc>
                          <a:spcPct val="107000"/>
                        </a:lnSpc>
                      </a:pPr>
                      <a:r>
                        <a:rPr lang="en-US" sz="1400" dirty="0">
                          <a:solidFill>
                            <a:schemeClr val="bg1"/>
                          </a:solidFill>
                          <a:effectLst/>
                        </a:rPr>
                        <a:t>.22 caliber pistol, .45 caliber pistol, AK-47, 12-gauge shotgun, .44 caliber rifle, machete, and baseball bat</a:t>
                      </a:r>
                      <a:endParaRPr lang="en-US" sz="1800" dirty="0">
                        <a:solidFill>
                          <a:schemeClr val="bg1"/>
                        </a:solidFill>
                        <a:effectLst/>
                        <a:latin typeface="Calibri" panose="020F0502020204030204" pitchFamily="34" charset="0"/>
                        <a:cs typeface="Times New Roman" panose="02020603050405020304" pitchFamily="18" charset="0"/>
                      </a:endParaRPr>
                    </a:p>
                  </a:txBody>
                  <a:tcPr marL="0" marR="0" marT="0" marB="0">
                    <a:solidFill>
                      <a:schemeClr val="tx1">
                        <a:lumMod val="75000"/>
                      </a:schemeClr>
                    </a:solidFill>
                  </a:tcPr>
                </a:tc>
                <a:extLst>
                  <a:ext uri="{0D108BD9-81ED-4DB2-BD59-A6C34878D82A}">
                    <a16:rowId xmlns:a16="http://schemas.microsoft.com/office/drawing/2014/main" xmlns="" val="2824788356"/>
                  </a:ext>
                </a:extLst>
              </a:tr>
              <a:tr h="655980">
                <a:tc>
                  <a:txBody>
                    <a:bodyPr/>
                    <a:lstStyle/>
                    <a:p>
                      <a:pPr>
                        <a:lnSpc>
                          <a:spcPct val="107000"/>
                        </a:lnSpc>
                      </a:pPr>
                      <a:r>
                        <a:rPr lang="en-US" sz="1400" dirty="0">
                          <a:effectLst/>
                        </a:rPr>
                        <a:t>Number  of Potential  Victims</a:t>
                      </a:r>
                      <a:endParaRPr lang="en-US" sz="1800" dirty="0">
                        <a:effectLst/>
                        <a:latin typeface="Calibri" panose="020F0502020204030204" pitchFamily="34" charset="0"/>
                        <a:cs typeface="Times New Roman" panose="02020603050405020304" pitchFamily="18" charset="0"/>
                      </a:endParaRPr>
                    </a:p>
                  </a:txBody>
                  <a:tcPr marL="0" marR="0" marT="0" marB="0"/>
                </a:tc>
                <a:tc>
                  <a:txBody>
                    <a:bodyPr/>
                    <a:lstStyle/>
                    <a:p>
                      <a:pPr>
                        <a:lnSpc>
                          <a:spcPct val="107000"/>
                        </a:lnSpc>
                      </a:pPr>
                      <a:r>
                        <a:rPr lang="en-US" sz="1400" dirty="0">
                          <a:solidFill>
                            <a:schemeClr val="bg1"/>
                          </a:solidFill>
                          <a:effectLst/>
                        </a:rPr>
                        <a:t>41 to 50</a:t>
                      </a:r>
                      <a:endParaRPr lang="en-US" sz="1800" dirty="0">
                        <a:solidFill>
                          <a:schemeClr val="bg1"/>
                        </a:solidFill>
                        <a:effectLst/>
                        <a:latin typeface="Calibri" panose="020F0502020204030204" pitchFamily="34" charset="0"/>
                        <a:cs typeface="Times New Roman" panose="02020603050405020304" pitchFamily="18" charset="0"/>
                      </a:endParaRPr>
                    </a:p>
                  </a:txBody>
                  <a:tcPr marL="0" marR="0" marT="0" marB="0">
                    <a:solidFill>
                      <a:schemeClr val="tx1">
                        <a:lumMod val="85000"/>
                      </a:schemeClr>
                    </a:solidFill>
                  </a:tcPr>
                </a:tc>
                <a:extLst>
                  <a:ext uri="{0D108BD9-81ED-4DB2-BD59-A6C34878D82A}">
                    <a16:rowId xmlns:a16="http://schemas.microsoft.com/office/drawing/2014/main" xmlns="" val="1669330862"/>
                  </a:ext>
                </a:extLst>
              </a:tr>
              <a:tr h="705699">
                <a:tc>
                  <a:txBody>
                    <a:bodyPr/>
                    <a:lstStyle/>
                    <a:p>
                      <a:pPr>
                        <a:lnSpc>
                          <a:spcPct val="107000"/>
                        </a:lnSpc>
                      </a:pPr>
                      <a:r>
                        <a:rPr lang="en-US" sz="1400" dirty="0">
                          <a:effectLst/>
                        </a:rPr>
                        <a:t>Killed or Injured Anyone outside School before or After School Incident</a:t>
                      </a:r>
                      <a:endParaRPr lang="en-US" sz="1800" dirty="0">
                        <a:effectLst/>
                        <a:latin typeface="Calibri" panose="020F0502020204030204" pitchFamily="34" charset="0"/>
                        <a:cs typeface="Times New Roman" panose="02020603050405020304" pitchFamily="18" charset="0"/>
                      </a:endParaRPr>
                    </a:p>
                  </a:txBody>
                  <a:tcPr marL="0" marR="0" marT="0" marB="0"/>
                </a:tc>
                <a:tc>
                  <a:txBody>
                    <a:bodyPr/>
                    <a:lstStyle/>
                    <a:p>
                      <a:pPr>
                        <a:lnSpc>
                          <a:spcPct val="107000"/>
                        </a:lnSpc>
                      </a:pPr>
                      <a:r>
                        <a:rPr lang="en-US" sz="1400" dirty="0">
                          <a:solidFill>
                            <a:schemeClr val="bg1"/>
                          </a:solidFill>
                          <a:effectLst/>
                        </a:rPr>
                        <a:t>No</a:t>
                      </a:r>
                      <a:endParaRPr lang="en-US" sz="1800" dirty="0">
                        <a:solidFill>
                          <a:schemeClr val="bg1"/>
                        </a:solidFill>
                        <a:effectLst/>
                        <a:latin typeface="Calibri" panose="020F0502020204030204" pitchFamily="34" charset="0"/>
                        <a:cs typeface="Times New Roman" panose="02020603050405020304" pitchFamily="18" charset="0"/>
                      </a:endParaRPr>
                    </a:p>
                  </a:txBody>
                  <a:tcPr marL="0" marR="0" marT="0" marB="0">
                    <a:solidFill>
                      <a:schemeClr val="tx1">
                        <a:lumMod val="75000"/>
                      </a:schemeClr>
                    </a:solidFill>
                  </a:tcPr>
                </a:tc>
                <a:extLst>
                  <a:ext uri="{0D108BD9-81ED-4DB2-BD59-A6C34878D82A}">
                    <a16:rowId xmlns:a16="http://schemas.microsoft.com/office/drawing/2014/main" xmlns="" val="1689213277"/>
                  </a:ext>
                </a:extLst>
              </a:tr>
              <a:tr h="320544">
                <a:tc>
                  <a:txBody>
                    <a:bodyPr/>
                    <a:lstStyle/>
                    <a:p>
                      <a:pPr>
                        <a:lnSpc>
                          <a:spcPct val="107000"/>
                        </a:lnSpc>
                      </a:pPr>
                      <a:r>
                        <a:rPr lang="en-US" sz="1400" dirty="0">
                          <a:effectLst/>
                        </a:rPr>
                        <a:t>Number Killed</a:t>
                      </a:r>
                      <a:endParaRPr lang="en-US" sz="1800" dirty="0">
                        <a:effectLst/>
                        <a:latin typeface="Calibri" panose="020F0502020204030204" pitchFamily="34" charset="0"/>
                        <a:cs typeface="Times New Roman" panose="02020603050405020304" pitchFamily="18" charset="0"/>
                      </a:endParaRPr>
                    </a:p>
                  </a:txBody>
                  <a:tcPr marL="0" marR="0" marT="0" marB="0"/>
                </a:tc>
                <a:tc>
                  <a:txBody>
                    <a:bodyPr/>
                    <a:lstStyle/>
                    <a:p>
                      <a:pPr>
                        <a:lnSpc>
                          <a:spcPct val="107000"/>
                        </a:lnSpc>
                      </a:pPr>
                      <a:r>
                        <a:rPr lang="en-US" sz="1400" dirty="0">
                          <a:solidFill>
                            <a:schemeClr val="bg1"/>
                          </a:solidFill>
                          <a:effectLst/>
                        </a:rPr>
                        <a:t>0</a:t>
                      </a:r>
                      <a:endParaRPr lang="en-US" sz="1800" dirty="0">
                        <a:solidFill>
                          <a:schemeClr val="bg1"/>
                        </a:solidFill>
                        <a:effectLst/>
                        <a:latin typeface="Calibri" panose="020F0502020204030204" pitchFamily="34" charset="0"/>
                        <a:cs typeface="Times New Roman" panose="02020603050405020304" pitchFamily="18" charset="0"/>
                      </a:endParaRPr>
                    </a:p>
                  </a:txBody>
                  <a:tcPr marL="0" marR="0" marT="0" marB="0">
                    <a:solidFill>
                      <a:schemeClr val="tx1">
                        <a:lumMod val="85000"/>
                      </a:schemeClr>
                    </a:solidFill>
                  </a:tcPr>
                </a:tc>
                <a:extLst>
                  <a:ext uri="{0D108BD9-81ED-4DB2-BD59-A6C34878D82A}">
                    <a16:rowId xmlns:a16="http://schemas.microsoft.com/office/drawing/2014/main" xmlns="" val="2670271783"/>
                  </a:ext>
                </a:extLst>
              </a:tr>
              <a:tr h="320544">
                <a:tc>
                  <a:txBody>
                    <a:bodyPr/>
                    <a:lstStyle/>
                    <a:p>
                      <a:pPr>
                        <a:lnSpc>
                          <a:spcPct val="107000"/>
                        </a:lnSpc>
                      </a:pPr>
                      <a:r>
                        <a:rPr lang="en-US" sz="1400" dirty="0">
                          <a:effectLst/>
                        </a:rPr>
                        <a:t>Number  Injured</a:t>
                      </a:r>
                      <a:endParaRPr lang="en-US" sz="1800" dirty="0">
                        <a:effectLst/>
                        <a:latin typeface="Calibri" panose="020F0502020204030204" pitchFamily="34" charset="0"/>
                        <a:cs typeface="Times New Roman" panose="02020603050405020304" pitchFamily="18" charset="0"/>
                      </a:endParaRPr>
                    </a:p>
                  </a:txBody>
                  <a:tcPr marL="0" marR="0" marT="0" marB="0"/>
                </a:tc>
                <a:tc>
                  <a:txBody>
                    <a:bodyPr/>
                    <a:lstStyle/>
                    <a:p>
                      <a:pPr>
                        <a:lnSpc>
                          <a:spcPct val="107000"/>
                        </a:lnSpc>
                      </a:pPr>
                      <a:r>
                        <a:rPr lang="en-US" sz="1400" dirty="0">
                          <a:solidFill>
                            <a:schemeClr val="bg1"/>
                          </a:solidFill>
                          <a:effectLst/>
                        </a:rPr>
                        <a:t>1</a:t>
                      </a:r>
                      <a:endParaRPr lang="en-US" sz="1800" dirty="0">
                        <a:solidFill>
                          <a:schemeClr val="bg1"/>
                        </a:solidFill>
                        <a:effectLst/>
                        <a:latin typeface="Calibri" panose="020F0502020204030204" pitchFamily="34" charset="0"/>
                        <a:cs typeface="Times New Roman" panose="02020603050405020304" pitchFamily="18" charset="0"/>
                      </a:endParaRPr>
                    </a:p>
                  </a:txBody>
                  <a:tcPr marL="0" marR="0" marT="0" marB="0">
                    <a:solidFill>
                      <a:schemeClr val="tx1">
                        <a:lumMod val="75000"/>
                      </a:schemeClr>
                    </a:solidFill>
                  </a:tcPr>
                </a:tc>
                <a:extLst>
                  <a:ext uri="{0D108BD9-81ED-4DB2-BD59-A6C34878D82A}">
                    <a16:rowId xmlns:a16="http://schemas.microsoft.com/office/drawing/2014/main" xmlns="" val="1583338482"/>
                  </a:ext>
                </a:extLst>
              </a:tr>
            </a:tbl>
          </a:graphicData>
        </a:graphic>
      </p:graphicFrame>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3629951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423" y="260623"/>
            <a:ext cx="11599817" cy="923744"/>
          </a:xfrm>
          <a:ln>
            <a:solidFill>
              <a:srgbClr val="FFC000"/>
            </a:solidFill>
          </a:ln>
          <a:effectLst>
            <a:glow rad="101600">
              <a:srgbClr val="FFC000">
                <a:alpha val="60000"/>
              </a:srgbClr>
            </a:glow>
          </a:effectLst>
        </p:spPr>
        <p:txBody>
          <a:bodyPr>
            <a:noAutofit/>
          </a:bodyPr>
          <a:lstStyle/>
          <a:p>
            <a:r>
              <a:rPr lang="en-US" sz="3600" dirty="0"/>
              <a:t>NON-ASSOCIATED AND/OR MENTALLY ILL SCHOOL</a:t>
            </a:r>
            <a:br>
              <a:rPr lang="en-US" sz="3600" dirty="0"/>
            </a:br>
            <a:r>
              <a:rPr lang="en-US" sz="3600" dirty="0"/>
              <a:t>VIOLENCE PERPETRATORS</a:t>
            </a:r>
          </a:p>
        </p:txBody>
      </p:sp>
      <p:sp>
        <p:nvSpPr>
          <p:cNvPr id="3" name="Content Placeholder 2"/>
          <p:cNvSpPr>
            <a:spLocks noGrp="1"/>
          </p:cNvSpPr>
          <p:nvPr>
            <p:ph idx="1"/>
          </p:nvPr>
        </p:nvSpPr>
        <p:spPr>
          <a:xfrm>
            <a:off x="408276" y="1349406"/>
            <a:ext cx="5426468" cy="5166804"/>
          </a:xfrm>
          <a:ln>
            <a:solidFill>
              <a:srgbClr val="FFC000"/>
            </a:solidFill>
          </a:ln>
        </p:spPr>
        <p:txBody>
          <a:bodyPr>
            <a:noAutofit/>
          </a:bodyPr>
          <a:lstStyle/>
          <a:p>
            <a:r>
              <a:rPr lang="en-US" sz="2000" b="1" dirty="0">
                <a:solidFill>
                  <a:srgbClr val="FFFF00"/>
                </a:solidFill>
              </a:rPr>
              <a:t>Characteristics of Weapons Used and Injuries Incurred</a:t>
            </a:r>
          </a:p>
          <a:p>
            <a:pPr lvl="1"/>
            <a:r>
              <a:rPr lang="en-US" sz="1800" dirty="0"/>
              <a:t>They will have easy access to weapons in that they generally use items which they legally own</a:t>
            </a:r>
          </a:p>
          <a:p>
            <a:pPr lvl="1"/>
            <a:r>
              <a:rPr lang="en-US" sz="1800" dirty="0"/>
              <a:t>If it is going to be a firearm it is often a .22 caliber pistol or rifle, but most often it is a vehicle, which they use to crash into school property locations and then attack students with other items such as propane tanks and machetes</a:t>
            </a:r>
          </a:p>
          <a:p>
            <a:pPr lvl="1"/>
            <a:r>
              <a:rPr lang="en-US" sz="1800" dirty="0"/>
              <a:t>When they do use firearms they are the one group to bring the most of extra ammunition</a:t>
            </a:r>
          </a:p>
          <a:p>
            <a:pPr lvl="1"/>
            <a:r>
              <a:rPr lang="en-US" sz="1800" dirty="0"/>
              <a:t>Again, they most often attack smaller schools with smaller numbers of potential victims</a:t>
            </a:r>
          </a:p>
          <a:p>
            <a:pPr lvl="1"/>
            <a:r>
              <a:rPr lang="en-US" sz="1800" dirty="0"/>
              <a:t>They are often the group to do the most harm and injuries to others at 1 to 5</a:t>
            </a:r>
            <a:endParaRPr lang="en-US" sz="2000" dirty="0"/>
          </a:p>
        </p:txBody>
      </p:sp>
      <p:sp>
        <p:nvSpPr>
          <p:cNvPr id="4" name="Slide Number Placeholder 3"/>
          <p:cNvSpPr>
            <a:spLocks noGrp="1"/>
          </p:cNvSpPr>
          <p:nvPr>
            <p:ph type="sldNum" sz="quarter" idx="12"/>
          </p:nvPr>
        </p:nvSpPr>
        <p:spPr/>
        <p:txBody>
          <a:bodyPr/>
          <a:lstStyle/>
          <a:p>
            <a:fld id="{4831A249-17BD-4AC1-8E4B-4002AC12A86C}" type="slidenum">
              <a:rPr lang="en-US" smtClean="0"/>
              <a:t>26</a:t>
            </a:fld>
            <a:endParaRPr lang="en-US" dirty="0"/>
          </a:p>
        </p:txBody>
      </p:sp>
      <p:graphicFrame>
        <p:nvGraphicFramePr>
          <p:cNvPr id="5" name="Table 4"/>
          <p:cNvGraphicFramePr>
            <a:graphicFrameLocks noGrp="1"/>
          </p:cNvGraphicFramePr>
          <p:nvPr/>
        </p:nvGraphicFramePr>
        <p:xfrm>
          <a:off x="6096000" y="1628050"/>
          <a:ext cx="5897880" cy="4389120"/>
        </p:xfrm>
        <a:graphic>
          <a:graphicData uri="http://schemas.openxmlformats.org/drawingml/2006/table">
            <a:tbl>
              <a:tblPr firstRow="1" firstCol="1" bandRow="1">
                <a:tableStyleId>{073A0DAA-6AF3-43AB-8588-CEC1D06C72B9}</a:tableStyleId>
              </a:tblPr>
              <a:tblGrid>
                <a:gridCol w="3211830">
                  <a:extLst>
                    <a:ext uri="{9D8B030D-6E8A-4147-A177-3AD203B41FA5}">
                      <a16:colId xmlns:a16="http://schemas.microsoft.com/office/drawing/2014/main" xmlns="" val="3586242787"/>
                    </a:ext>
                  </a:extLst>
                </a:gridCol>
                <a:gridCol w="2686050">
                  <a:extLst>
                    <a:ext uri="{9D8B030D-6E8A-4147-A177-3AD203B41FA5}">
                      <a16:colId xmlns:a16="http://schemas.microsoft.com/office/drawing/2014/main" xmlns="" val="1553690876"/>
                    </a:ext>
                  </a:extLst>
                </a:gridCol>
              </a:tblGrid>
              <a:tr h="93345">
                <a:tc>
                  <a:txBody>
                    <a:bodyPr/>
                    <a:lstStyle/>
                    <a:p>
                      <a:r>
                        <a:rPr lang="en-US" sz="1800" dirty="0">
                          <a:effectLst/>
                        </a:rPr>
                        <a:t>Were Weapons Readily Available To Shooter?</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solidFill>
                            <a:schemeClr val="bg1"/>
                          </a:solidFill>
                          <a:effectLst/>
                        </a:rPr>
                        <a:t>Yes</a:t>
                      </a:r>
                      <a:endParaRPr lang="en-US" sz="1600" dirty="0">
                        <a:solidFill>
                          <a:schemeClr val="bg1"/>
                        </a:solidFill>
                        <a:effectLst/>
                        <a:latin typeface="Calibri" panose="020F0502020204030204" pitchFamily="34" charset="0"/>
                        <a:cs typeface="Times New Roman" panose="02020603050405020304" pitchFamily="18" charset="0"/>
                      </a:endParaRPr>
                    </a:p>
                  </a:txBody>
                  <a:tcPr marL="68580" marR="68580" marT="0" marB="0">
                    <a:solidFill>
                      <a:schemeClr val="tx1">
                        <a:lumMod val="75000"/>
                      </a:schemeClr>
                    </a:solidFill>
                  </a:tcPr>
                </a:tc>
                <a:extLst>
                  <a:ext uri="{0D108BD9-81ED-4DB2-BD59-A6C34878D82A}">
                    <a16:rowId xmlns:a16="http://schemas.microsoft.com/office/drawing/2014/main" xmlns="" val="409423895"/>
                  </a:ext>
                </a:extLst>
              </a:tr>
              <a:tr h="90170">
                <a:tc>
                  <a:txBody>
                    <a:bodyPr/>
                    <a:lstStyle/>
                    <a:p>
                      <a:r>
                        <a:rPr lang="en-US" sz="1800" dirty="0">
                          <a:effectLst/>
                        </a:rPr>
                        <a:t>Where Was Gun/Weapon Obtained? </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Gift from family or legally owned</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10198736"/>
                  </a:ext>
                </a:extLst>
              </a:tr>
              <a:tr h="90170">
                <a:tc>
                  <a:txBody>
                    <a:bodyPr/>
                    <a:lstStyle/>
                    <a:p>
                      <a:r>
                        <a:rPr lang="en-US" sz="1800" dirty="0">
                          <a:effectLst/>
                        </a:rPr>
                        <a:t>Number of Weapons </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1</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0574986"/>
                  </a:ext>
                </a:extLst>
              </a:tr>
              <a:tr h="90170">
                <a:tc>
                  <a:txBody>
                    <a:bodyPr/>
                    <a:lstStyle/>
                    <a:p>
                      <a:r>
                        <a:rPr lang="en-US" sz="1800" dirty="0">
                          <a:effectLst/>
                        </a:rPr>
                        <a:t>Rounds of Ammunition Available </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1 to 200</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46843839"/>
                  </a:ext>
                </a:extLst>
              </a:tr>
              <a:tr h="90170">
                <a:tc>
                  <a:txBody>
                    <a:bodyPr/>
                    <a:lstStyle/>
                    <a:p>
                      <a:r>
                        <a:rPr lang="en-US" sz="1800" dirty="0">
                          <a:effectLst/>
                        </a:rPr>
                        <a:t>Types of Weapons Used</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.22 caliber pistol, .22 caliber rifle, knife, vehicle, and propane tank</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90913168"/>
                  </a:ext>
                </a:extLst>
              </a:tr>
              <a:tr h="90170">
                <a:tc>
                  <a:txBody>
                    <a:bodyPr/>
                    <a:lstStyle/>
                    <a:p>
                      <a:r>
                        <a:rPr lang="en-US" sz="1800" dirty="0">
                          <a:effectLst/>
                        </a:rPr>
                        <a:t>Number of Potential Victims </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21 to 300</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3848263"/>
                  </a:ext>
                </a:extLst>
              </a:tr>
              <a:tr h="90170">
                <a:tc>
                  <a:txBody>
                    <a:bodyPr/>
                    <a:lstStyle/>
                    <a:p>
                      <a:r>
                        <a:rPr lang="en-US" sz="1800" dirty="0">
                          <a:effectLst/>
                        </a:rPr>
                        <a:t>Killed or Injured Anyone outside School before or After School Incident</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no</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83888247"/>
                  </a:ext>
                </a:extLst>
              </a:tr>
              <a:tr h="93345">
                <a:tc>
                  <a:txBody>
                    <a:bodyPr/>
                    <a:lstStyle/>
                    <a:p>
                      <a:r>
                        <a:rPr lang="en-US" sz="1800" dirty="0">
                          <a:effectLst/>
                        </a:rPr>
                        <a:t>Number Killed </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0</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43047499"/>
                  </a:ext>
                </a:extLst>
              </a:tr>
              <a:tr h="90170">
                <a:tc>
                  <a:txBody>
                    <a:bodyPr/>
                    <a:lstStyle/>
                    <a:p>
                      <a:r>
                        <a:rPr lang="en-US" sz="1800" dirty="0">
                          <a:effectLst/>
                        </a:rPr>
                        <a:t>Number Injured</a:t>
                      </a:r>
                      <a:endParaRPr lang="en-US" sz="1600" dirty="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800" dirty="0">
                          <a:effectLst/>
                        </a:rPr>
                        <a:t>1 to 5</a:t>
                      </a:r>
                      <a:endParaRPr lang="en-US" sz="16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36648309"/>
                  </a:ext>
                </a:extLst>
              </a:tr>
            </a:tbl>
          </a:graphicData>
        </a:graphic>
      </p:graphicFrame>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945538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31A249-17BD-4AC1-8E4B-4002AC12A86C}" type="slidenum">
              <a:rPr lang="en-US" smtClean="0"/>
              <a:t>27</a:t>
            </a:fld>
            <a:endParaRPr lang="en-US" dirty="0"/>
          </a:p>
        </p:txBody>
      </p:sp>
      <p:sp>
        <p:nvSpPr>
          <p:cNvPr id="7" name="12-Point Star 6"/>
          <p:cNvSpPr/>
          <p:nvPr/>
        </p:nvSpPr>
        <p:spPr>
          <a:xfrm>
            <a:off x="278675" y="110127"/>
            <a:ext cx="7950926" cy="6611348"/>
          </a:xfrm>
          <a:prstGeom prst="star12">
            <a:avLst/>
          </a:prstGeom>
          <a:solidFill>
            <a:srgbClr val="FF0000"/>
          </a:solidFill>
          <a:ln w="76200">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9" name="Rectangle 8"/>
          <p:cNvSpPr/>
          <p:nvPr/>
        </p:nvSpPr>
        <p:spPr>
          <a:xfrm>
            <a:off x="1843722" y="1707641"/>
            <a:ext cx="5134340" cy="3416320"/>
          </a:xfrm>
          <a:prstGeom prst="rect">
            <a:avLst/>
          </a:prstGeom>
          <a:noFill/>
        </p:spPr>
        <p:txBody>
          <a:bodyPr wrap="square" lIns="91440" tIns="45720" rIns="91440" bIns="45720">
            <a:spAutoFit/>
          </a:bodyPr>
          <a:lstStyle/>
          <a:p>
            <a:pPr algn="ctr"/>
            <a:r>
              <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COMMENTS FROM SHOOTERS</a:t>
            </a:r>
          </a:p>
        </p:txBody>
      </p:sp>
      <p:sp>
        <p:nvSpPr>
          <p:cNvPr id="2" name="Rectangle 1"/>
          <p:cNvSpPr/>
          <p:nvPr/>
        </p:nvSpPr>
        <p:spPr>
          <a:xfrm>
            <a:off x="5718422" y="5031266"/>
            <a:ext cx="6273897" cy="1569660"/>
          </a:xfrm>
          <a:prstGeom prst="rect">
            <a:avLst/>
          </a:prstGeom>
          <a:solidFill>
            <a:schemeClr val="bg1"/>
          </a:solidFill>
          <a:ln w="57150">
            <a:solidFill>
              <a:schemeClr val="tx1"/>
            </a:solidFill>
          </a:ln>
          <a:effectLst>
            <a:glow rad="228600">
              <a:schemeClr val="accent5">
                <a:satMod val="175000"/>
                <a:alpha val="40000"/>
              </a:schemeClr>
            </a:glow>
          </a:effectLst>
        </p:spPr>
        <p:txBody>
          <a:bodyPr wrap="none" lIns="91440" tIns="45720" rIns="91440" bIns="45720">
            <a:spAutoFit/>
          </a:bodyPr>
          <a:lstStyle/>
          <a:p>
            <a:pPr algn="ctr"/>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“Causes” of School Violence</a:t>
            </a:r>
          </a:p>
          <a:p>
            <a:pPr algn="ctr"/>
            <a:r>
              <a:rPr lang="en-US" sz="3200" b="1" dirty="0">
                <a:ln w="6600">
                  <a:solidFill>
                    <a:schemeClr val="accent2"/>
                  </a:solidFill>
                  <a:prstDash val="solid"/>
                </a:ln>
                <a:solidFill>
                  <a:srgbClr val="FFFFFF"/>
                </a:solidFill>
                <a:effectLst>
                  <a:outerShdw dist="38100" dir="2700000" algn="tl" rotWithShape="0">
                    <a:schemeClr val="accent2"/>
                  </a:outerShdw>
                </a:effectLst>
              </a:rPr>
              <a:t>Comments on their own Behavior</a:t>
            </a:r>
          </a:p>
          <a:p>
            <a:pPr algn="ctr"/>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Comments on Sandy Hook Shooting</a:t>
            </a:r>
          </a:p>
        </p:txBody>
      </p:sp>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672071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4732" y="600029"/>
            <a:ext cx="10515600" cy="847031"/>
          </a:xfrm>
        </p:spPr>
        <p:txBody>
          <a:bodyPr>
            <a:normAutofit fontScale="90000"/>
          </a:bodyPr>
          <a:lstStyle/>
          <a:p>
            <a:r>
              <a:rPr lang="en-US" dirty="0"/>
              <a:t>“Causes” of School Violence</a:t>
            </a:r>
          </a:p>
        </p:txBody>
      </p:sp>
      <p:sp>
        <p:nvSpPr>
          <p:cNvPr id="6" name="Text Placeholder 5"/>
          <p:cNvSpPr>
            <a:spLocks noGrp="1"/>
          </p:cNvSpPr>
          <p:nvPr>
            <p:ph type="body" idx="1"/>
          </p:nvPr>
        </p:nvSpPr>
        <p:spPr>
          <a:xfrm>
            <a:off x="364732" y="1411257"/>
            <a:ext cx="10515600" cy="728261"/>
          </a:xfrm>
          <a:solidFill>
            <a:schemeClr val="bg1"/>
          </a:solidFill>
        </p:spPr>
        <p:txBody>
          <a:bodyPr>
            <a:normAutofit lnSpcReduction="10000"/>
          </a:bodyPr>
          <a:lstStyle/>
          <a:p>
            <a:r>
              <a:rPr lang="en-US" dirty="0"/>
              <a:t>Participants were asked to offer their opinions about the “causes” of School Violence </a:t>
            </a:r>
          </a:p>
        </p:txBody>
      </p:sp>
      <p:sp>
        <p:nvSpPr>
          <p:cNvPr id="4" name="Slide Number Placeholder 3"/>
          <p:cNvSpPr>
            <a:spLocks noGrp="1"/>
          </p:cNvSpPr>
          <p:nvPr>
            <p:ph type="sldNum" sz="quarter" idx="12"/>
          </p:nvPr>
        </p:nvSpPr>
        <p:spPr/>
        <p:txBody>
          <a:bodyPr/>
          <a:lstStyle/>
          <a:p>
            <a:fld id="{0A52C0F0-225D-4655-B5D4-7B69D43AAA54}" type="slidenum">
              <a:rPr lang="en-US" smtClean="0"/>
              <a:t>28</a:t>
            </a:fld>
            <a:endParaRPr lang="en-US" dirty="0"/>
          </a:p>
        </p:txBody>
      </p:sp>
      <p:sp>
        <p:nvSpPr>
          <p:cNvPr id="7"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3626966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1038687"/>
            <a:ext cx="11469950" cy="5403242"/>
          </a:xfrm>
          <a:solidFill>
            <a:schemeClr val="bg1"/>
          </a:solidFill>
        </p:spPr>
        <p:txBody>
          <a:bodyPr>
            <a:noAutofit/>
          </a:bodyPr>
          <a:lstStyle/>
          <a:p>
            <a:r>
              <a:rPr lang="en-US" sz="3200" i="1" dirty="0"/>
              <a:t>I thank back and have come to realize that all that has happen is to be blamed on me. </a:t>
            </a:r>
            <a:r>
              <a:rPr lang="en-US" sz="3200" i="1" u="sng" dirty="0">
                <a:solidFill>
                  <a:srgbClr val="FF0000"/>
                </a:solidFill>
              </a:rPr>
              <a:t>I was trying very hard to [prove] to myself that I was someone that I knew deep down inside that wasn’t</a:t>
            </a:r>
            <a:r>
              <a:rPr lang="en-US" sz="3200" i="1" dirty="0"/>
              <a:t>.</a:t>
            </a:r>
            <a:r>
              <a:rPr lang="en-US" sz="3200" dirty="0"/>
              <a:t> </a:t>
            </a:r>
          </a:p>
          <a:p>
            <a:pPr lvl="1"/>
            <a:r>
              <a:rPr lang="en-US" sz="2800" dirty="0">
                <a:solidFill>
                  <a:srgbClr val="00B0F0"/>
                </a:solidFill>
              </a:rPr>
              <a:t>BM/15/1993 (shot another student in the back during a gang fight on school grounds)</a:t>
            </a:r>
          </a:p>
          <a:p>
            <a:r>
              <a:rPr lang="en-US" sz="3200" i="1" dirty="0"/>
              <a:t>A lot of </a:t>
            </a:r>
            <a:r>
              <a:rPr lang="en-US" sz="3200" i="1" u="sng" dirty="0">
                <a:solidFill>
                  <a:srgbClr val="FF0000"/>
                </a:solidFill>
              </a:rPr>
              <a:t>people seem to want to always put people in neat boxes and categories </a:t>
            </a:r>
            <a:r>
              <a:rPr lang="en-US" sz="3200" i="1" dirty="0"/>
              <a:t>so they can easily demarcate acts in to various levels of stratification, such thinking is counterproductive, and useless.</a:t>
            </a:r>
            <a:endParaRPr lang="en-US" sz="3200" dirty="0"/>
          </a:p>
          <a:p>
            <a:pPr lvl="1"/>
            <a:r>
              <a:rPr lang="en-US" sz="2800" dirty="0">
                <a:solidFill>
                  <a:srgbClr val="00B0F0"/>
                </a:solidFill>
              </a:rPr>
              <a:t> BM/15/1988 (opened fire at several teachers with a semiautomatic pistol)</a:t>
            </a:r>
          </a:p>
          <a:p>
            <a:endParaRPr lang="en-US" sz="3200" dirty="0"/>
          </a:p>
        </p:txBody>
      </p:sp>
      <p:sp>
        <p:nvSpPr>
          <p:cNvPr id="5" name="Slide Number Placeholder 4"/>
          <p:cNvSpPr>
            <a:spLocks noGrp="1"/>
          </p:cNvSpPr>
          <p:nvPr>
            <p:ph type="sldNum" sz="quarter" idx="12"/>
          </p:nvPr>
        </p:nvSpPr>
        <p:spPr/>
        <p:txBody>
          <a:bodyPr/>
          <a:lstStyle/>
          <a:p>
            <a:fld id="{4831A249-17BD-4AC1-8E4B-4002AC12A86C}" type="slidenum">
              <a:rPr lang="en-US" smtClean="0"/>
              <a:t>29</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3600713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2663"/>
          </a:xfrm>
        </p:spPr>
        <p:txBody>
          <a:bodyPr/>
          <a:lstStyle/>
          <a:p>
            <a:r>
              <a:rPr lang="en-US" dirty="0" smtClean="0"/>
              <a:t>Sources of Today’s Presentation</a:t>
            </a:r>
            <a:endParaRPr lang="en-US" dirty="0"/>
          </a:p>
        </p:txBody>
      </p:sp>
      <p:sp>
        <p:nvSpPr>
          <p:cNvPr id="3" name="Content Placeholder 2"/>
          <p:cNvSpPr>
            <a:spLocks noGrp="1"/>
          </p:cNvSpPr>
          <p:nvPr>
            <p:ph idx="1"/>
          </p:nvPr>
        </p:nvSpPr>
        <p:spPr>
          <a:xfrm>
            <a:off x="385590" y="1322024"/>
            <a:ext cx="11369408" cy="5111827"/>
          </a:xfrm>
          <a:solidFill>
            <a:schemeClr val="bg1"/>
          </a:solidFill>
        </p:spPr>
        <p:txBody>
          <a:bodyPr>
            <a:normAutofit/>
          </a:bodyPr>
          <a:lstStyle/>
          <a:p>
            <a:r>
              <a:rPr lang="en-US" sz="4400" dirty="0" smtClean="0">
                <a:solidFill>
                  <a:srgbClr val="FFFF00"/>
                </a:solidFill>
              </a:rPr>
              <a:t>3 Areas of Research Used</a:t>
            </a:r>
          </a:p>
          <a:p>
            <a:pPr marL="914400" lvl="1" indent="-457200">
              <a:buFont typeface="+mj-lt"/>
              <a:buAutoNum type="arabicPeriod"/>
            </a:pPr>
            <a:r>
              <a:rPr lang="en-US" sz="4000" dirty="0" smtClean="0"/>
              <a:t>Comprehensive examination of 78 school violence incidents in the US between 1979-2011</a:t>
            </a:r>
          </a:p>
          <a:p>
            <a:pPr marL="914400" lvl="1" indent="-457200">
              <a:buFont typeface="+mj-lt"/>
              <a:buAutoNum type="arabicPeriod"/>
            </a:pPr>
            <a:r>
              <a:rPr lang="en-US" sz="4000" dirty="0" smtClean="0"/>
              <a:t>Results from a “</a:t>
            </a:r>
            <a:r>
              <a:rPr lang="en-US" sz="4000" i="1" dirty="0" smtClean="0"/>
              <a:t>School Violence Prevention Survey</a:t>
            </a:r>
            <a:r>
              <a:rPr lang="en-US" sz="4000" dirty="0" smtClean="0"/>
              <a:t>” distributed in 2013</a:t>
            </a:r>
          </a:p>
          <a:p>
            <a:pPr marL="914400" lvl="1" indent="-457200">
              <a:buFont typeface="+mj-lt"/>
              <a:buAutoNum type="arabicPeriod"/>
            </a:pPr>
            <a:r>
              <a:rPr lang="en-US" sz="4000" dirty="0" smtClean="0"/>
              <a:t>Various communications between researcher and school violence perpetrators</a:t>
            </a:r>
            <a:endParaRPr lang="en-US" sz="4000" dirty="0"/>
          </a:p>
        </p:txBody>
      </p:sp>
      <p:sp>
        <p:nvSpPr>
          <p:cNvPr id="4" name="Slide Number Placeholder 3"/>
          <p:cNvSpPr>
            <a:spLocks noGrp="1"/>
          </p:cNvSpPr>
          <p:nvPr>
            <p:ph type="sldNum" sz="quarter" idx="12"/>
          </p:nvPr>
        </p:nvSpPr>
        <p:spPr/>
        <p:txBody>
          <a:bodyPr/>
          <a:lstStyle/>
          <a:p>
            <a:fld id="{4831A249-17BD-4AC1-8E4B-4002AC12A86C}" type="slidenum">
              <a:rPr lang="en-US" smtClean="0"/>
              <a:t>3</a:t>
            </a:fld>
            <a:endParaRPr lang="en-US" dirty="0"/>
          </a:p>
        </p:txBody>
      </p:sp>
      <p:sp>
        <p:nvSpPr>
          <p:cNvPr id="5" name="Rectangle 4"/>
          <p:cNvSpPr/>
          <p:nvPr/>
        </p:nvSpPr>
        <p:spPr>
          <a:xfrm>
            <a:off x="6070294" y="5832782"/>
            <a:ext cx="5849957" cy="369332"/>
          </a:xfrm>
          <a:prstGeom prst="rect">
            <a:avLst/>
          </a:prstGeom>
          <a:ln>
            <a:solidFill>
              <a:srgbClr val="FF0000"/>
            </a:solidFill>
          </a:ln>
          <a:effectLst>
            <a:glow rad="228600">
              <a:schemeClr val="accent2">
                <a:satMod val="175000"/>
                <a:alpha val="40000"/>
              </a:schemeClr>
            </a:glow>
          </a:effectLst>
        </p:spPr>
        <p:txBody>
          <a:bodyPr wrap="square">
            <a:spAutoFit/>
          </a:bodyPr>
          <a:lstStyle/>
          <a:p>
            <a:r>
              <a:rPr lang="en-US" dirty="0">
                <a:solidFill>
                  <a:srgbClr val="00B0F0"/>
                </a:solidFill>
              </a:rPr>
              <a:t>Information dealing with weapons pulled from this research</a:t>
            </a:r>
          </a:p>
        </p:txBody>
      </p:sp>
    </p:spTree>
    <p:extLst>
      <p:ext uri="{BB962C8B-B14F-4D97-AF65-F5344CB8AC3E}">
        <p14:creationId xmlns:p14="http://schemas.microsoft.com/office/powerpoint/2010/main" val="24807615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976544"/>
            <a:ext cx="11469950" cy="5465385"/>
          </a:xfrm>
          <a:solidFill>
            <a:schemeClr val="bg1"/>
          </a:solidFill>
        </p:spPr>
        <p:txBody>
          <a:bodyPr>
            <a:noAutofit/>
          </a:bodyPr>
          <a:lstStyle/>
          <a:p>
            <a:r>
              <a:rPr lang="en-US" sz="3200" i="1" dirty="0"/>
              <a:t>I was </a:t>
            </a:r>
            <a:r>
              <a:rPr lang="en-US" sz="3200" i="1" u="sng" dirty="0">
                <a:solidFill>
                  <a:srgbClr val="FF0000"/>
                </a:solidFill>
              </a:rPr>
              <a:t>not bullied in high school but in grade school</a:t>
            </a:r>
            <a:r>
              <a:rPr lang="en-US" sz="3200" i="1" dirty="0"/>
              <a:t>. They were afraid of me. I had </a:t>
            </a:r>
            <a:r>
              <a:rPr lang="en-US" sz="3200" i="1" u="sng" dirty="0">
                <a:solidFill>
                  <a:srgbClr val="FF0000"/>
                </a:solidFill>
              </a:rPr>
              <a:t>no outside group to associate with</a:t>
            </a:r>
            <a:r>
              <a:rPr lang="en-US" sz="3200" i="1" dirty="0"/>
              <a:t>. It might of helped if I did. At the time I was not emotionally abused but was in the past and was </a:t>
            </a:r>
            <a:r>
              <a:rPr lang="en-US" sz="3200" i="1" u="sng" dirty="0">
                <a:solidFill>
                  <a:srgbClr val="FF0000"/>
                </a:solidFill>
              </a:rPr>
              <a:t>scared of my father</a:t>
            </a:r>
            <a:r>
              <a:rPr lang="en-US" sz="3200" i="1" dirty="0"/>
              <a:t>. I felt I was </a:t>
            </a:r>
            <a:r>
              <a:rPr lang="en-US" sz="3200" i="1" u="sng" dirty="0">
                <a:solidFill>
                  <a:srgbClr val="FF0000"/>
                </a:solidFill>
              </a:rPr>
              <a:t>wronged by school officials for making me go to school</a:t>
            </a:r>
            <a:r>
              <a:rPr lang="en-US" sz="3200" i="1" dirty="0"/>
              <a:t>. I did not have the option to quit school. I was often </a:t>
            </a:r>
            <a:r>
              <a:rPr lang="en-US" sz="3200" i="1" u="sng" dirty="0">
                <a:solidFill>
                  <a:srgbClr val="FF0000"/>
                </a:solidFill>
              </a:rPr>
              <a:t>under the influence of over-the-counter pills</a:t>
            </a:r>
            <a:r>
              <a:rPr lang="en-US" sz="3200" i="1" dirty="0"/>
              <a:t> (Max Alerts). With regards to consequences, I </a:t>
            </a:r>
            <a:r>
              <a:rPr lang="en-US" sz="3200" i="1" u="sng" dirty="0">
                <a:solidFill>
                  <a:srgbClr val="FF0000"/>
                </a:solidFill>
              </a:rPr>
              <a:t>expected to be killed that day</a:t>
            </a:r>
            <a:r>
              <a:rPr lang="en-US" sz="3200" i="1" dirty="0"/>
              <a:t>. I </a:t>
            </a:r>
            <a:r>
              <a:rPr lang="en-US" sz="3200" i="1" u="sng" dirty="0">
                <a:solidFill>
                  <a:srgbClr val="FF0000"/>
                </a:solidFill>
              </a:rPr>
              <a:t>didn’t care about any consequences</a:t>
            </a:r>
            <a:r>
              <a:rPr lang="en-US" sz="3200" i="1" dirty="0"/>
              <a:t>. Just to clarify, after I was arrested and on the way to jail, I knew my life was over and would spend the rest of my life in prison. </a:t>
            </a:r>
            <a:endParaRPr lang="en-US" sz="3200" dirty="0"/>
          </a:p>
          <a:p>
            <a:pPr lvl="1"/>
            <a:r>
              <a:rPr lang="en-US" dirty="0"/>
              <a:t> </a:t>
            </a:r>
            <a:r>
              <a:rPr lang="en-US" dirty="0">
                <a:solidFill>
                  <a:srgbClr val="00B0F0"/>
                </a:solidFill>
              </a:rPr>
              <a:t>WM/17/1995 (used .22 caliber rifles to shoot two students and fatally shoot a freshman student) </a:t>
            </a:r>
          </a:p>
        </p:txBody>
      </p:sp>
      <p:sp>
        <p:nvSpPr>
          <p:cNvPr id="5" name="Slide Number Placeholder 4"/>
          <p:cNvSpPr>
            <a:spLocks noGrp="1"/>
          </p:cNvSpPr>
          <p:nvPr>
            <p:ph type="sldNum" sz="quarter" idx="12"/>
          </p:nvPr>
        </p:nvSpPr>
        <p:spPr/>
        <p:txBody>
          <a:bodyPr/>
          <a:lstStyle/>
          <a:p>
            <a:fld id="{4831A249-17BD-4AC1-8E4B-4002AC12A86C}" type="slidenum">
              <a:rPr lang="en-US" smtClean="0"/>
              <a:t>30</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2150250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994299"/>
            <a:ext cx="11469950" cy="5447630"/>
          </a:xfrm>
          <a:solidFill>
            <a:schemeClr val="bg1"/>
          </a:solidFill>
        </p:spPr>
        <p:txBody>
          <a:bodyPr>
            <a:normAutofit lnSpcReduction="10000"/>
          </a:bodyPr>
          <a:lstStyle/>
          <a:p>
            <a:r>
              <a:rPr lang="en-US" i="1" u="sng" dirty="0">
                <a:solidFill>
                  <a:srgbClr val="FF0000"/>
                </a:solidFill>
              </a:rPr>
              <a:t>Feeling that my sexuality was being questioned</a:t>
            </a:r>
            <a:r>
              <a:rPr lang="en-US" i="1" dirty="0"/>
              <a:t>: And it wasn’t that I questioned my orientation. I felt confused because </a:t>
            </a:r>
            <a:r>
              <a:rPr lang="en-US" i="1" u="sng" dirty="0">
                <a:solidFill>
                  <a:srgbClr val="FF0000"/>
                </a:solidFill>
              </a:rPr>
              <a:t>I had been sexually abused by a male</a:t>
            </a:r>
            <a:r>
              <a:rPr lang="en-US" i="1" dirty="0"/>
              <a:t>. And </a:t>
            </a:r>
            <a:r>
              <a:rPr lang="en-US" i="1" u="sng" dirty="0">
                <a:solidFill>
                  <a:srgbClr val="FF0000"/>
                </a:solidFill>
              </a:rPr>
              <a:t>I felt VERY, VERY, angry</a:t>
            </a:r>
            <a:r>
              <a:rPr lang="en-US" i="1" dirty="0"/>
              <a:t>. The state of mind, once the decision is made, is quite calm. And since </a:t>
            </a:r>
            <a:r>
              <a:rPr lang="en-US" i="1" u="sng" dirty="0">
                <a:solidFill>
                  <a:srgbClr val="FF0000"/>
                </a:solidFill>
              </a:rPr>
              <a:t>part of the reason for my act was reacting against overbearing and unfair authority</a:t>
            </a:r>
            <a:r>
              <a:rPr lang="en-US" i="1" dirty="0"/>
              <a:t>, I had thrown out all such controls. It was a very “free” state, albeit at the same time out of control. And no thought at all for realistic consequences.</a:t>
            </a:r>
            <a:endParaRPr lang="en-US" dirty="0"/>
          </a:p>
          <a:p>
            <a:pPr lvl="1"/>
            <a:r>
              <a:rPr lang="en-US" dirty="0">
                <a:solidFill>
                  <a:srgbClr val="00B0F0"/>
                </a:solidFill>
              </a:rPr>
              <a:t>WM/14/1986 (failing a class, tried to kill the teacher, but shot and killed her substitute and injured a vice principal and two other students)</a:t>
            </a:r>
          </a:p>
          <a:p>
            <a:r>
              <a:rPr lang="en-US" i="1" dirty="0"/>
              <a:t>Although I didn’t kill anyone or seriously injure anyone physically, the trauma was done. </a:t>
            </a:r>
            <a:r>
              <a:rPr lang="en-US" i="1" u="sng" dirty="0">
                <a:solidFill>
                  <a:srgbClr val="FF0000"/>
                </a:solidFill>
              </a:rPr>
              <a:t>I terrorized my classmates, teachers and community</a:t>
            </a:r>
            <a:r>
              <a:rPr lang="en-US" i="1" dirty="0"/>
              <a:t>. I’ve become a part of the worst trend in our society, and I hope you can help me speak out against it and encourage others to get the help they need instead of following in my footsteps, and the footsteps of too many others.</a:t>
            </a:r>
          </a:p>
          <a:p>
            <a:pPr lvl="1"/>
            <a:r>
              <a:rPr lang="en-US" dirty="0">
                <a:solidFill>
                  <a:srgbClr val="00B0F0"/>
                </a:solidFill>
              </a:rPr>
              <a:t>WM/16/2004 (fired three rounds with a 12-gauge shotgun in a classroom)</a:t>
            </a:r>
          </a:p>
          <a:p>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31</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2106533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1003177"/>
            <a:ext cx="11469950" cy="5438752"/>
          </a:xfrm>
          <a:solidFill>
            <a:schemeClr val="bg1"/>
          </a:solidFill>
        </p:spPr>
        <p:txBody>
          <a:bodyPr>
            <a:normAutofit/>
          </a:bodyPr>
          <a:lstStyle/>
          <a:p>
            <a:r>
              <a:rPr lang="en-US" i="1" dirty="0"/>
              <a:t>I had been </a:t>
            </a:r>
            <a:r>
              <a:rPr lang="en-US" i="1" u="sng" dirty="0">
                <a:solidFill>
                  <a:srgbClr val="FF0000"/>
                </a:solidFill>
              </a:rPr>
              <a:t>relentlessly picked on and bullied, both physically and mentally and I felt totally powerless</a:t>
            </a:r>
            <a:r>
              <a:rPr lang="en-US" i="1" dirty="0"/>
              <a:t>. But when you discover that it’s </a:t>
            </a:r>
            <a:r>
              <a:rPr lang="en-US" i="1" u="sng" dirty="0">
                <a:solidFill>
                  <a:srgbClr val="FF0000"/>
                </a:solidFill>
              </a:rPr>
              <a:t>nothing you can do to remove the spotlight from off you in their (the bullies) eyes </a:t>
            </a:r>
            <a:r>
              <a:rPr lang="en-US" i="1" dirty="0"/>
              <a:t>then you get </a:t>
            </a:r>
            <a:r>
              <a:rPr lang="en-US" i="1" u="sng" dirty="0">
                <a:solidFill>
                  <a:srgbClr val="FF0000"/>
                </a:solidFill>
              </a:rPr>
              <a:t>more perplexed, then later angry and confused, then frustrated</a:t>
            </a:r>
            <a:r>
              <a:rPr lang="en-US" i="1" dirty="0"/>
              <a:t>. After a while of being frustrated, then anger returns like a brutal cold rain, which matetes [sic] to various </a:t>
            </a:r>
            <a:r>
              <a:rPr lang="en-US" i="1" u="sng" dirty="0">
                <a:solidFill>
                  <a:srgbClr val="FF0000"/>
                </a:solidFill>
              </a:rPr>
              <a:t>levels of rage which can’t be contained in a cage for long before it’s transformed into some sort of action</a:t>
            </a:r>
            <a:r>
              <a:rPr lang="en-US" i="1" dirty="0"/>
              <a:t>. If I had known or even contemplated my actions fully and the full ramifications of my actions (the stress and embarrassment and shame and pain and humiliation) caused to my mom and other families, I know I would not have done this crime nor would I have killed myself or anyone. I most likely would have found or discovered another route, or solution to solve my problems.</a:t>
            </a:r>
            <a:endParaRPr lang="en-US" dirty="0"/>
          </a:p>
          <a:p>
            <a:pPr lvl="1"/>
            <a:r>
              <a:rPr lang="en-US" dirty="0">
                <a:solidFill>
                  <a:srgbClr val="00B0F0"/>
                </a:solidFill>
              </a:rPr>
              <a:t>BM/15/1988 (opened fire at several teachers with a semi-automatic pistol)</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32</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3455299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1047565"/>
            <a:ext cx="11469950" cy="5394364"/>
          </a:xfrm>
          <a:solidFill>
            <a:schemeClr val="bg1"/>
          </a:solidFill>
        </p:spPr>
        <p:txBody>
          <a:bodyPr>
            <a:noAutofit/>
          </a:bodyPr>
          <a:lstStyle/>
          <a:p>
            <a:r>
              <a:rPr lang="en-US" sz="4400" i="1" u="sng" dirty="0">
                <a:solidFill>
                  <a:srgbClr val="FF0000"/>
                </a:solidFill>
              </a:rPr>
              <a:t>Before the shooting no one cared to listen to me</a:t>
            </a:r>
            <a:r>
              <a:rPr lang="en-US" sz="4400" i="1" dirty="0"/>
              <a:t>. </a:t>
            </a:r>
            <a:r>
              <a:rPr lang="en-US" sz="4400" i="1" u="sng" dirty="0">
                <a:solidFill>
                  <a:srgbClr val="FF0000"/>
                </a:solidFill>
              </a:rPr>
              <a:t>Now they want to listen for the wrong reasons which is why I have nothing to say</a:t>
            </a:r>
            <a:r>
              <a:rPr lang="en-US" sz="4400" i="1" dirty="0"/>
              <a:t>. </a:t>
            </a:r>
            <a:r>
              <a:rPr lang="en-US" sz="4400" i="1" u="sng" dirty="0">
                <a:solidFill>
                  <a:srgbClr val="FF0000"/>
                </a:solidFill>
              </a:rPr>
              <a:t>I will let XXXXXX (Victim 1) and XXXXX (Victim 2) speak for me</a:t>
            </a:r>
            <a:r>
              <a:rPr lang="en-US" sz="4400" i="1" dirty="0"/>
              <a:t>.</a:t>
            </a:r>
            <a:endParaRPr lang="en-US" sz="4400" dirty="0"/>
          </a:p>
          <a:p>
            <a:pPr lvl="1"/>
            <a:r>
              <a:rPr lang="en-US" sz="4000" dirty="0"/>
              <a:t> </a:t>
            </a:r>
            <a:r>
              <a:rPr lang="en-US" sz="4000" dirty="0">
                <a:solidFill>
                  <a:srgbClr val="00B0F0"/>
                </a:solidFill>
              </a:rPr>
              <a:t>WM/17/1993 (entered class, pulled revolver and killed teacher, then a janitor who entered classroom, held class hostage for two hours)</a:t>
            </a:r>
          </a:p>
          <a:p>
            <a:endParaRPr lang="en-US" sz="4400" dirty="0"/>
          </a:p>
        </p:txBody>
      </p:sp>
      <p:sp>
        <p:nvSpPr>
          <p:cNvPr id="5" name="Slide Number Placeholder 4"/>
          <p:cNvSpPr>
            <a:spLocks noGrp="1"/>
          </p:cNvSpPr>
          <p:nvPr>
            <p:ph type="sldNum" sz="quarter" idx="12"/>
          </p:nvPr>
        </p:nvSpPr>
        <p:spPr/>
        <p:txBody>
          <a:bodyPr/>
          <a:lstStyle/>
          <a:p>
            <a:fld id="{4831A249-17BD-4AC1-8E4B-4002AC12A86C}" type="slidenum">
              <a:rPr lang="en-US" smtClean="0"/>
              <a:t>33</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612396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1038687"/>
            <a:ext cx="11469950" cy="5228948"/>
          </a:xfrm>
          <a:solidFill>
            <a:schemeClr val="bg1"/>
          </a:solidFill>
        </p:spPr>
        <p:txBody>
          <a:bodyPr>
            <a:normAutofit/>
          </a:bodyPr>
          <a:lstStyle/>
          <a:p>
            <a:r>
              <a:rPr lang="en-US" i="1" dirty="0"/>
              <a:t>I grew up playing sports, which is how I got my nickname “XXXX” from the legendary XXXXY XXXX. </a:t>
            </a:r>
            <a:r>
              <a:rPr lang="en-US" i="1" u="sng" dirty="0">
                <a:solidFill>
                  <a:srgbClr val="FF0000"/>
                </a:solidFill>
              </a:rPr>
              <a:t>Sports became secondary once the street’s got a stranglehold of my heart, mind, body, and my soul would be latter confiscated by the commonwealth of XXXXXXXXXXX</a:t>
            </a:r>
            <a:r>
              <a:rPr lang="en-US" i="1" dirty="0"/>
              <a:t>.</a:t>
            </a:r>
            <a:endParaRPr lang="en-US" dirty="0"/>
          </a:p>
          <a:p>
            <a:pPr lvl="1"/>
            <a:r>
              <a:rPr lang="en-US" dirty="0">
                <a:solidFill>
                  <a:srgbClr val="00B0F0"/>
                </a:solidFill>
              </a:rPr>
              <a:t>BM/16/2004 (shot and killed another student in a group fight a few minutes after their high school graduation)</a:t>
            </a:r>
          </a:p>
          <a:p>
            <a:r>
              <a:rPr lang="en-US" i="1" u="sng" dirty="0">
                <a:solidFill>
                  <a:srgbClr val="FF0000"/>
                </a:solidFill>
              </a:rPr>
              <a:t>Suffering some mental health problem but unaware of it  himself</a:t>
            </a:r>
            <a:r>
              <a:rPr lang="en-US" i="1" dirty="0"/>
              <a:t>.  A bully, but doesn’t view himself that way. </a:t>
            </a:r>
            <a:r>
              <a:rPr lang="en-US" i="1" u="sng" dirty="0">
                <a:solidFill>
                  <a:srgbClr val="FF0000"/>
                </a:solidFill>
              </a:rPr>
              <a:t>Geek, nerd, weirdo aren’t really “Negitive [sic] labels”</a:t>
            </a:r>
            <a:r>
              <a:rPr lang="en-US" i="1" dirty="0"/>
              <a:t>: Everyone’s in a clique, but don’t consider it a gang. </a:t>
            </a:r>
            <a:r>
              <a:rPr lang="en-US" i="1" u="sng" dirty="0">
                <a:solidFill>
                  <a:srgbClr val="FF0000"/>
                </a:solidFill>
              </a:rPr>
              <a:t>Every kids fighting with another student/group and they all feel punished unfairly by parents, usually just teen angst/drama</a:t>
            </a:r>
            <a:r>
              <a:rPr lang="en-US" i="1" dirty="0"/>
              <a:t>.</a:t>
            </a:r>
            <a:endParaRPr lang="en-US" dirty="0"/>
          </a:p>
          <a:p>
            <a:pPr lvl="1"/>
            <a:r>
              <a:rPr lang="en-US" dirty="0">
                <a:solidFill>
                  <a:srgbClr val="00B0F0"/>
                </a:solidFill>
              </a:rPr>
              <a:t>WM/14/1998 (fatally shot a teacher and wounded another and two students at a school dance)</a:t>
            </a:r>
          </a:p>
          <a:p>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34</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673891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985421"/>
            <a:ext cx="11469950" cy="5456508"/>
          </a:xfrm>
          <a:solidFill>
            <a:schemeClr val="bg1"/>
          </a:solidFill>
        </p:spPr>
        <p:txBody>
          <a:bodyPr>
            <a:noAutofit/>
          </a:bodyPr>
          <a:lstStyle/>
          <a:p>
            <a:r>
              <a:rPr lang="en-US" sz="3200" i="1" u="sng" dirty="0">
                <a:solidFill>
                  <a:srgbClr val="FF0000"/>
                </a:solidFill>
              </a:rPr>
              <a:t>My upbringing and surroundings of growing up in a inner-city like XXXXXXX I was basically born into gang life</a:t>
            </a:r>
            <a:r>
              <a:rPr lang="en-US" sz="3200" i="1" dirty="0"/>
              <a:t>. </a:t>
            </a:r>
            <a:r>
              <a:rPr lang="en-US" sz="3200" i="1" u="sng" dirty="0">
                <a:solidFill>
                  <a:srgbClr val="FF0000"/>
                </a:solidFill>
              </a:rPr>
              <a:t>Not only that but drugs, guns, violence, unstable households was sort of a way of life</a:t>
            </a:r>
            <a:r>
              <a:rPr lang="en-US" sz="3200" i="1" dirty="0"/>
              <a:t>. I did make bad choices however, in-a-way I </a:t>
            </a:r>
            <a:r>
              <a:rPr lang="en-US" sz="3200" i="1" u="sng" dirty="0">
                <a:solidFill>
                  <a:srgbClr val="FF0000"/>
                </a:solidFill>
              </a:rPr>
              <a:t>never had a chance to grow due to my surroundings</a:t>
            </a:r>
            <a:r>
              <a:rPr lang="en-US" sz="3200" i="1" dirty="0"/>
              <a:t>. I don’t know if I’m a </a:t>
            </a:r>
            <a:r>
              <a:rPr lang="en-US" sz="3200" i="1" u="sng" dirty="0">
                <a:solidFill>
                  <a:srgbClr val="FF0000"/>
                </a:solidFill>
              </a:rPr>
              <a:t>victim of circumstances, or product of my environment</a:t>
            </a:r>
            <a:r>
              <a:rPr lang="en-US" sz="3200" i="1" dirty="0"/>
              <a:t>. But it’s a fact that I’ve victimized so many by what happened with the case I’m in here for: </a:t>
            </a:r>
            <a:r>
              <a:rPr lang="en-US" sz="3200" i="1" u="sng" dirty="0">
                <a:solidFill>
                  <a:srgbClr val="FF0000"/>
                </a:solidFill>
              </a:rPr>
              <a:t>Yes I was crucified by the local media, and the victim was looked at as an angel when we both were known gang-members</a:t>
            </a:r>
            <a:r>
              <a:rPr lang="en-US" sz="3200" i="1" dirty="0"/>
              <a:t>. However, </a:t>
            </a:r>
            <a:r>
              <a:rPr lang="en-US" sz="3200" i="1" u="sng" dirty="0">
                <a:solidFill>
                  <a:srgbClr val="FF0000"/>
                </a:solidFill>
              </a:rPr>
              <a:t>we both were trying to just go to school, hoping to strive for our dreams</a:t>
            </a:r>
            <a:r>
              <a:rPr lang="en-US" sz="3200" i="1" dirty="0"/>
              <a:t>. I know I was!</a:t>
            </a:r>
            <a:endParaRPr lang="en-US" sz="3200" dirty="0"/>
          </a:p>
          <a:p>
            <a:pPr lvl="1"/>
            <a:r>
              <a:rPr lang="en-US" dirty="0">
                <a:solidFill>
                  <a:srgbClr val="00B0F0"/>
                </a:solidFill>
              </a:rPr>
              <a:t>BM/16/1996 (shot another student during a fight with a group of students)</a:t>
            </a:r>
          </a:p>
        </p:txBody>
      </p:sp>
      <p:sp>
        <p:nvSpPr>
          <p:cNvPr id="5" name="Slide Number Placeholder 4"/>
          <p:cNvSpPr>
            <a:spLocks noGrp="1"/>
          </p:cNvSpPr>
          <p:nvPr>
            <p:ph type="sldNum" sz="quarter" idx="12"/>
          </p:nvPr>
        </p:nvSpPr>
        <p:spPr/>
        <p:txBody>
          <a:bodyPr/>
          <a:lstStyle/>
          <a:p>
            <a:fld id="{4831A249-17BD-4AC1-8E4B-4002AC12A86C}" type="slidenum">
              <a:rPr lang="en-US" smtClean="0"/>
              <a:t>35</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687355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1105989"/>
            <a:ext cx="11469950" cy="5161646"/>
          </a:xfrm>
          <a:solidFill>
            <a:schemeClr val="bg1"/>
          </a:solidFill>
        </p:spPr>
        <p:txBody>
          <a:bodyPr>
            <a:normAutofit/>
          </a:bodyPr>
          <a:lstStyle/>
          <a:p>
            <a:r>
              <a:rPr lang="en-US" i="1" dirty="0"/>
              <a:t>Even with me living the life that I live and me being in the circumstances that I’m in, I still disbelieve in using violence as a form of communication. </a:t>
            </a:r>
            <a:r>
              <a:rPr lang="en-US" i="1" u="sng" dirty="0">
                <a:solidFill>
                  <a:srgbClr val="FF0000"/>
                </a:solidFill>
              </a:rPr>
              <a:t>When tragedies hit most people male or female we respond in a haste manner without thinking for others as well as the consequences of our actions which will only lead to years or decade of decadence</a:t>
            </a:r>
            <a:r>
              <a:rPr lang="en-US" i="1" dirty="0"/>
              <a:t>. No quick fix can help our nation heal from its losses or the pain that we suffered over the last couple years, months, weeks etc. . . . </a:t>
            </a:r>
            <a:r>
              <a:rPr lang="en-US" i="1" u="sng" dirty="0">
                <a:solidFill>
                  <a:srgbClr val="FF0000"/>
                </a:solidFill>
              </a:rPr>
              <a:t>It’s time for rational thinking in unionism so different minds can give different opinions on the issues at hand</a:t>
            </a:r>
            <a:r>
              <a:rPr lang="en-US" i="1" dirty="0"/>
              <a:t>. </a:t>
            </a:r>
            <a:r>
              <a:rPr lang="en-US" i="1" u="sng" dirty="0">
                <a:solidFill>
                  <a:srgbClr val="FF0000"/>
                </a:solidFill>
              </a:rPr>
              <a:t>Making guns illegal in my opinion will only increase crime rate in my opinion solely for the fact that people already have existing problems and they need some type of artillery to protect their self and others</a:t>
            </a:r>
            <a:r>
              <a:rPr lang="en-US" i="1" dirty="0"/>
              <a:t>.</a:t>
            </a:r>
            <a:endParaRPr lang="en-US" dirty="0"/>
          </a:p>
          <a:p>
            <a:pPr lvl="1"/>
            <a:r>
              <a:rPr lang="en-US" dirty="0">
                <a:solidFill>
                  <a:srgbClr val="00B0F0"/>
                </a:solidFill>
              </a:rPr>
              <a:t>BM/16/2004 (shot and killed another student in a group fight a few minutes after their high school graduation)</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36</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2048236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1056442"/>
            <a:ext cx="11469950" cy="5495277"/>
          </a:xfrm>
          <a:solidFill>
            <a:schemeClr val="bg1"/>
          </a:solidFill>
        </p:spPr>
        <p:txBody>
          <a:bodyPr>
            <a:normAutofit fontScale="77500" lnSpcReduction="20000"/>
          </a:bodyPr>
          <a:lstStyle/>
          <a:p>
            <a:r>
              <a:rPr lang="en-US" i="1" dirty="0"/>
              <a:t>Mostly </a:t>
            </a:r>
            <a:r>
              <a:rPr lang="en-US" i="1" u="sng" dirty="0">
                <a:solidFill>
                  <a:srgbClr val="FF0000"/>
                </a:solidFill>
              </a:rPr>
              <a:t>EVERYONE had their own CLICKS who were SOMEHOW “outside” the REST of the students</a:t>
            </a:r>
            <a:r>
              <a:rPr lang="en-US" i="1" dirty="0"/>
              <a:t>. Well, I’ll say at least HALF of the school was made up of different CLICKS, NEIGHBORHOODS, GANGS of SOME sort. So, it really wasn’t something considered “OUT” of the NORM. (That is in the minds of many young kids such as myself.) YES, I believe </a:t>
            </a:r>
            <a:r>
              <a:rPr lang="en-US" i="1" u="sng" dirty="0">
                <a:solidFill>
                  <a:srgbClr val="FF0000"/>
                </a:solidFill>
              </a:rPr>
              <a:t>my parents depended on “corporal punishment” WAY too much and took things WAY too FAR</a:t>
            </a:r>
            <a:r>
              <a:rPr lang="en-US" i="1" dirty="0"/>
              <a:t>. </a:t>
            </a:r>
            <a:r>
              <a:rPr lang="en-US" i="1" u="sng" dirty="0">
                <a:solidFill>
                  <a:srgbClr val="FF0000"/>
                </a:solidFill>
              </a:rPr>
              <a:t>Before the “BUS DRIVER” started giving me problems and siding with the victim who was CLEARLY the AGGRESSOR in the BEGINNING</a:t>
            </a:r>
            <a:r>
              <a:rPr lang="en-US" i="1" dirty="0"/>
              <a:t>, I cant say that I was seeking any REVENGE against any school officials or teachers. I mean, I was ANGRY with her but it hadn’t crossed my mind to go as far as THREATENING her in anyway. </a:t>
            </a:r>
            <a:r>
              <a:rPr lang="en-US" i="1" u="sng" dirty="0">
                <a:solidFill>
                  <a:srgbClr val="FF0000"/>
                </a:solidFill>
              </a:rPr>
              <a:t>Being judged UNFAIRLY had simply become “a part of LIFE”–a part of the new WORLD I lived in (being BLACK in an all WHITE NEIGHBORHOOD)</a:t>
            </a:r>
            <a:r>
              <a:rPr lang="en-US" i="1" dirty="0"/>
              <a:t>. . . . You could say the community looked AFTER its OWN. HOW? . . . Good enough to accomplish WHAT? I SAY this because </a:t>
            </a:r>
            <a:r>
              <a:rPr lang="en-US" i="1" dirty="0">
                <a:solidFill>
                  <a:srgbClr val="FF0000"/>
                </a:solidFill>
              </a:rPr>
              <a:t>I never PLANNED to KILL anyone. I just wanted the victim and his cohorts a LESSON. I wanted to HUMILIATE them and make  them  APOLOGIZE  for  threatening to harm my FAMILY, KILL ME and for all the RACIAL SLURS that they’d made towards me. There were 2 OTHER guys with him a few days EARLIER (ages 19 and 24) waiting on me at my “Bus stop,” after following BEHIND the bus and driving BESIDE it, yelling out THREATS of bodily HARM, calling me </a:t>
            </a:r>
            <a:r>
              <a:rPr lang="en-US" i="1" dirty="0" err="1">
                <a:solidFill>
                  <a:srgbClr val="FF0000"/>
                </a:solidFill>
              </a:rPr>
              <a:t>niggars</a:t>
            </a:r>
            <a:r>
              <a:rPr lang="en-US" i="1" dirty="0">
                <a:solidFill>
                  <a:srgbClr val="FF0000"/>
                </a:solidFill>
              </a:rPr>
              <a:t>, porch monkeys, etc. (ALL of which the Bus Driver Ms. XXX WITNESSED, but never said ANYTHING ABOUT!)</a:t>
            </a:r>
            <a:r>
              <a:rPr lang="en-US" i="1" dirty="0"/>
              <a:t> I don’t recall the guys’ NAMES as of now, but I can STILL see their FACES!—ANYWAYZ, in SHORT, I always KNEW I was going to JAIL AFTERWARDS. </a:t>
            </a:r>
            <a:r>
              <a:rPr lang="en-US" i="1" u="sng" dirty="0">
                <a:solidFill>
                  <a:srgbClr val="FF0000"/>
                </a:solidFill>
              </a:rPr>
              <a:t>I just never thought it would be for MURDER . . . (ASSAULT or even BATTERY perhaps, but it never OCCURRED to me that  something  would  go  WRONG  and  I’d  end up taking a LIFE!</a:t>
            </a:r>
            <a:r>
              <a:rPr lang="en-US" i="1" dirty="0"/>
              <a:t> </a:t>
            </a:r>
          </a:p>
          <a:p>
            <a:pPr lvl="1"/>
            <a:r>
              <a:rPr lang="en-US" dirty="0">
                <a:solidFill>
                  <a:srgbClr val="00B0F0"/>
                </a:solidFill>
              </a:rPr>
              <a:t>BM/14/1996 (shot another student 6 times with a 22 caliber pistol on a school bus after a verbal feud)</a:t>
            </a:r>
          </a:p>
          <a:p>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37</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460770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958788"/>
            <a:ext cx="11469950" cy="5557422"/>
          </a:xfrm>
          <a:solidFill>
            <a:schemeClr val="bg1"/>
          </a:solidFill>
        </p:spPr>
        <p:txBody>
          <a:bodyPr>
            <a:normAutofit fontScale="77500" lnSpcReduction="20000"/>
          </a:bodyPr>
          <a:lstStyle/>
          <a:p>
            <a:r>
              <a:rPr lang="en-US" sz="3300" i="1" u="sng" dirty="0">
                <a:solidFill>
                  <a:srgbClr val="FF0000"/>
                </a:solidFill>
              </a:rPr>
              <a:t>My parents divorced when I was only four years old</a:t>
            </a:r>
            <a:r>
              <a:rPr lang="en-US" sz="3300" i="1" dirty="0"/>
              <a:t>. </a:t>
            </a:r>
            <a:r>
              <a:rPr lang="en-US" sz="3300" i="1" u="sng" dirty="0">
                <a:solidFill>
                  <a:srgbClr val="FF0000"/>
                </a:solidFill>
              </a:rPr>
              <a:t>I’ve always felt ignored because I was the youngest and couldn’t understand</a:t>
            </a:r>
            <a:r>
              <a:rPr lang="en-US" sz="3300" i="1" dirty="0"/>
              <a:t>. This lead to a lot of frustration, especially thinking </a:t>
            </a:r>
            <a:r>
              <a:rPr lang="en-US" sz="3300" i="1" u="sng" dirty="0">
                <a:solidFill>
                  <a:srgbClr val="FF0000"/>
                </a:solidFill>
              </a:rPr>
              <a:t>I was left out of things because of my age</a:t>
            </a:r>
            <a:r>
              <a:rPr lang="en-US" sz="3300" i="1" dirty="0"/>
              <a:t>. Around the age of five or six I was sexually molested several times. I didn’t tell anyone because I didn’t know it was wrong, and it was someone I’m related to so I trusted him. My life went on as normal until I was thirteen and realized what had really happened to me. </a:t>
            </a:r>
            <a:r>
              <a:rPr lang="en-US" sz="3300" i="1" u="sng" dirty="0">
                <a:solidFill>
                  <a:srgbClr val="FF0000"/>
                </a:solidFill>
              </a:rPr>
              <a:t>I stopped playing sports, my grades began to drop, and I started drinking and smoking marijuana. I just wanted the memories to go away and to numb the pain. I attempted suicide and also cut my wrists. I was on meds for depression, then anxiety (Xanax), then sleeping pills</a:t>
            </a:r>
            <a:r>
              <a:rPr lang="en-US" sz="3300" i="1" dirty="0"/>
              <a:t>. The following school year started so-so for me, and quickly went under. In February ’04, there was a moment when something happened and </a:t>
            </a:r>
            <a:r>
              <a:rPr lang="en-US" sz="3300" i="1" u="sng" dirty="0">
                <a:solidFill>
                  <a:srgbClr val="FF0000"/>
                </a:solidFill>
              </a:rPr>
              <a:t>I felt people didn’t trust me. I was worried I would always be seen as a nut case and my life would never amount to anything anyway</a:t>
            </a:r>
            <a:r>
              <a:rPr lang="en-US" sz="3300" i="1" dirty="0"/>
              <a:t>. </a:t>
            </a:r>
            <a:r>
              <a:rPr lang="en-US" sz="3300" i="1" u="sng" dirty="0">
                <a:solidFill>
                  <a:srgbClr val="FF0000"/>
                </a:solidFill>
              </a:rPr>
              <a:t>I thought if I couldn’t be like everyone else, I’ll make them miserable like me</a:t>
            </a:r>
            <a:r>
              <a:rPr lang="en-US" sz="3300" i="1" dirty="0"/>
              <a:t>. I had no solid plans, and once I showed up, the fantasy turned to reality. I tried to stop myself, wanted to leave before it started, but was scared of getting caught and I told myself nothing would change anyway. My life would go on miserably because I wouldn’t do anything to get the help I knew I needed.</a:t>
            </a:r>
            <a:endParaRPr lang="en-US" sz="3300" dirty="0"/>
          </a:p>
          <a:p>
            <a:pPr lvl="1"/>
            <a:r>
              <a:rPr lang="en-US" dirty="0">
                <a:solidFill>
                  <a:srgbClr val="00B0F0"/>
                </a:solidFill>
              </a:rPr>
              <a:t>WM/16/2004 (fired three rounds with a 12-gauge shotgun in a classroom and held class hostage for 4 hours)</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38</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2241250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1105989"/>
            <a:ext cx="11469950" cy="5335940"/>
          </a:xfrm>
          <a:solidFill>
            <a:schemeClr val="bg1"/>
          </a:solidFill>
        </p:spPr>
        <p:txBody>
          <a:bodyPr>
            <a:normAutofit/>
          </a:bodyPr>
          <a:lstStyle/>
          <a:p>
            <a:r>
              <a:rPr lang="en-US" i="1" dirty="0"/>
              <a:t>When I got the letter and read it I couldn’t believe what I just read. I was like a zombie it was me but I wasn’t in my body. It took me </a:t>
            </a:r>
            <a:r>
              <a:rPr lang="en-US" i="1" u="sng" dirty="0">
                <a:solidFill>
                  <a:srgbClr val="FF0000"/>
                </a:solidFill>
              </a:rPr>
              <a:t>about an hour to realize that the love of my life just broke my heart into a million parts</a:t>
            </a:r>
            <a:r>
              <a:rPr lang="en-US" i="1" dirty="0"/>
              <a:t>, that’s when I started to cry. I took the gun to school with me the next day. </a:t>
            </a:r>
            <a:r>
              <a:rPr lang="en-US" i="1" u="sng" dirty="0">
                <a:solidFill>
                  <a:srgbClr val="FF0000"/>
                </a:solidFill>
              </a:rPr>
              <a:t>The night before I couldn’t sleep the only thing I could think about was XXXX and how my life didn’t matter anymore. </a:t>
            </a:r>
            <a:r>
              <a:rPr lang="en-US" i="1" dirty="0"/>
              <a:t>When I got off the bus that morning I seen XXXX walking towards me, </a:t>
            </a:r>
            <a:r>
              <a:rPr lang="en-US" i="1" u="sng" dirty="0">
                <a:solidFill>
                  <a:srgbClr val="FF0000"/>
                </a:solidFill>
              </a:rPr>
              <a:t>but I couldn’t bring myself to do what I wanted to do which was shoot myself in front of her</a:t>
            </a:r>
            <a:r>
              <a:rPr lang="en-US" i="1" dirty="0"/>
              <a:t>. I was headed to kill myself when I seen the security guard coming my way. So I took out the gun and lighted a smoke and headed for the band room which I thought was empty at that time. I would have never brought the gun to school. I would have talked to an adult about my problems.</a:t>
            </a:r>
            <a:endParaRPr lang="en-US" dirty="0"/>
          </a:p>
          <a:p>
            <a:pPr lvl="1"/>
            <a:r>
              <a:rPr lang="en-US" dirty="0">
                <a:solidFill>
                  <a:srgbClr val="00B0F0"/>
                </a:solidFill>
              </a:rPr>
              <a:t>WM/17/2007 (brought a gun to school and held a class hostage for four hours)</a:t>
            </a:r>
          </a:p>
          <a:p>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39</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2781427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4801" y="243205"/>
            <a:ext cx="10515600" cy="585649"/>
          </a:xfrm>
        </p:spPr>
        <p:txBody>
          <a:bodyPr>
            <a:normAutofit fontScale="90000"/>
          </a:bodyPr>
          <a:lstStyle/>
          <a:p>
            <a:r>
              <a:rPr lang="en-US" dirty="0"/>
              <a:t>Background</a:t>
            </a:r>
          </a:p>
        </p:txBody>
      </p:sp>
      <p:sp>
        <p:nvSpPr>
          <p:cNvPr id="10" name="Content Placeholder 9"/>
          <p:cNvSpPr>
            <a:spLocks noGrp="1"/>
          </p:cNvSpPr>
          <p:nvPr>
            <p:ph sz="half" idx="1"/>
          </p:nvPr>
        </p:nvSpPr>
        <p:spPr>
          <a:xfrm>
            <a:off x="304801" y="828855"/>
            <a:ext cx="5638800" cy="5746116"/>
          </a:xfrm>
        </p:spPr>
        <p:txBody>
          <a:bodyPr>
            <a:noAutofit/>
          </a:bodyPr>
          <a:lstStyle/>
          <a:p>
            <a:r>
              <a:rPr lang="en-US" dirty="0">
                <a:solidFill>
                  <a:srgbClr val="00B0F0"/>
                </a:solidFill>
              </a:rPr>
              <a:t>Part of on-going research</a:t>
            </a:r>
          </a:p>
          <a:p>
            <a:pPr lvl="1"/>
            <a:r>
              <a:rPr lang="en-US" dirty="0" smtClean="0"/>
              <a:t>Investigating </a:t>
            </a:r>
            <a:r>
              <a:rPr lang="en-US" dirty="0"/>
              <a:t>the causes of K-12 school violence/disturbance in America</a:t>
            </a:r>
          </a:p>
          <a:p>
            <a:pPr lvl="1"/>
            <a:r>
              <a:rPr lang="en-US" dirty="0"/>
              <a:t>8-year comprehensive examination of 78 currently incarcerated U.S. K-12 school violence offenders and their acts</a:t>
            </a:r>
          </a:p>
          <a:p>
            <a:r>
              <a:rPr lang="en-US" dirty="0">
                <a:solidFill>
                  <a:srgbClr val="00B0F0"/>
                </a:solidFill>
              </a:rPr>
              <a:t>Scoured</a:t>
            </a:r>
            <a:r>
              <a:rPr lang="en-US" dirty="0"/>
              <a:t> </a:t>
            </a:r>
            <a:r>
              <a:rPr lang="en-US" dirty="0">
                <a:solidFill>
                  <a:srgbClr val="FF0000"/>
                </a:solidFill>
              </a:rPr>
              <a:t>(500+ initial sample):</a:t>
            </a:r>
          </a:p>
          <a:p>
            <a:pPr lvl="1"/>
            <a:r>
              <a:rPr lang="en-US" dirty="0" smtClean="0"/>
              <a:t>Publicly </a:t>
            </a:r>
            <a:r>
              <a:rPr lang="en-US" dirty="0"/>
              <a:t>available lists and news reports </a:t>
            </a:r>
          </a:p>
          <a:p>
            <a:pPr lvl="1"/>
            <a:r>
              <a:rPr lang="en-US" dirty="0" smtClean="0"/>
              <a:t>Population </a:t>
            </a:r>
            <a:r>
              <a:rPr lang="en-US" dirty="0"/>
              <a:t>of perpetrators who committed violence on K-12 school property/school function since the 1700s </a:t>
            </a:r>
            <a:endParaRPr lang="en-US" sz="1800" dirty="0"/>
          </a:p>
        </p:txBody>
      </p:sp>
      <p:sp>
        <p:nvSpPr>
          <p:cNvPr id="11" name="Content Placeholder 10"/>
          <p:cNvSpPr>
            <a:spLocks noGrp="1"/>
          </p:cNvSpPr>
          <p:nvPr>
            <p:ph sz="half" idx="2"/>
          </p:nvPr>
        </p:nvSpPr>
        <p:spPr>
          <a:xfrm>
            <a:off x="6248403" y="975359"/>
            <a:ext cx="5562597" cy="5599611"/>
          </a:xfrm>
          <a:solidFill>
            <a:schemeClr val="bg1"/>
          </a:solidFill>
        </p:spPr>
        <p:txBody>
          <a:bodyPr>
            <a:noAutofit/>
          </a:bodyPr>
          <a:lstStyle/>
          <a:p>
            <a:r>
              <a:rPr lang="en-US" dirty="0">
                <a:solidFill>
                  <a:srgbClr val="00B0F0"/>
                </a:solidFill>
              </a:rPr>
              <a:t>Examining Sample </a:t>
            </a:r>
            <a:r>
              <a:rPr lang="en-US" sz="3200" dirty="0">
                <a:solidFill>
                  <a:srgbClr val="FF0000"/>
                </a:solidFill>
              </a:rPr>
              <a:t>(down to 120 incidents)</a:t>
            </a:r>
          </a:p>
          <a:p>
            <a:pPr lvl="1"/>
            <a:r>
              <a:rPr lang="en-US" dirty="0"/>
              <a:t>Deceased, released, un-adjudicated, and otherwise un-locatable individuals were eliminated</a:t>
            </a:r>
          </a:p>
          <a:p>
            <a:pPr lvl="1"/>
            <a:r>
              <a:rPr lang="en-US" dirty="0"/>
              <a:t>Determined offenders who were still alive, incarcerated, and able to be contacted</a:t>
            </a:r>
          </a:p>
          <a:p>
            <a:r>
              <a:rPr lang="en-US" dirty="0">
                <a:solidFill>
                  <a:srgbClr val="00B0F0"/>
                </a:solidFill>
              </a:rPr>
              <a:t>Final Sample </a:t>
            </a:r>
            <a:r>
              <a:rPr lang="en-US" sz="3200" dirty="0">
                <a:solidFill>
                  <a:srgbClr val="FF0000"/>
                </a:solidFill>
              </a:rPr>
              <a:t>(down to 78 incidents)</a:t>
            </a:r>
          </a:p>
          <a:p>
            <a:pPr lvl="1"/>
            <a:r>
              <a:rPr lang="en-US" dirty="0"/>
              <a:t>78 school violence incidents that:</a:t>
            </a:r>
          </a:p>
          <a:p>
            <a:pPr lvl="2"/>
            <a:r>
              <a:rPr lang="en-US" sz="2400" dirty="0"/>
              <a:t>Occurred on K-12 school property</a:t>
            </a:r>
          </a:p>
          <a:p>
            <a:pPr lvl="2"/>
            <a:r>
              <a:rPr lang="en-US" sz="2400" dirty="0"/>
              <a:t>Between 1979 and 2011</a:t>
            </a:r>
          </a:p>
          <a:p>
            <a:pPr lvl="2"/>
            <a:r>
              <a:rPr lang="en-US" sz="2400" dirty="0"/>
              <a:t>In 33 states</a:t>
            </a:r>
          </a:p>
          <a:p>
            <a:endParaRPr lang="en-US" sz="3200" dirty="0"/>
          </a:p>
        </p:txBody>
      </p:sp>
      <p:sp>
        <p:nvSpPr>
          <p:cNvPr id="6" name="Slide Number Placeholder 5"/>
          <p:cNvSpPr>
            <a:spLocks noGrp="1"/>
          </p:cNvSpPr>
          <p:nvPr>
            <p:ph type="sldNum" sz="quarter" idx="12"/>
          </p:nvPr>
        </p:nvSpPr>
        <p:spPr/>
        <p:txBody>
          <a:bodyPr/>
          <a:lstStyle/>
          <a:p>
            <a:fld id="{25BA54BD-C84D-46CE-8B72-31BFB26ABA43}" type="slidenum">
              <a:rPr lang="en-US" smtClean="0"/>
              <a:t>4</a:t>
            </a:fld>
            <a:endParaRPr lang="en-US" dirty="0"/>
          </a:p>
        </p:txBody>
      </p:sp>
      <p:sp>
        <p:nvSpPr>
          <p:cNvPr id="7" name="Footer Placeholder 3"/>
          <p:cNvSpPr txBox="1">
            <a:spLocks/>
          </p:cNvSpPr>
          <p:nvPr/>
        </p:nvSpPr>
        <p:spPr>
          <a:xfrm>
            <a:off x="136903" y="6503296"/>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778732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1020932"/>
            <a:ext cx="11469950" cy="5246703"/>
          </a:xfrm>
          <a:solidFill>
            <a:schemeClr val="bg1"/>
          </a:solidFill>
        </p:spPr>
        <p:txBody>
          <a:bodyPr>
            <a:normAutofit/>
          </a:bodyPr>
          <a:lstStyle/>
          <a:p>
            <a:r>
              <a:rPr lang="en-US" i="1" u="sng" dirty="0">
                <a:solidFill>
                  <a:srgbClr val="FF0000"/>
                </a:solidFill>
              </a:rPr>
              <a:t>I don’t think I had time to think—it was more like a Blackout and I think I just snapped out</a:t>
            </a:r>
            <a:r>
              <a:rPr lang="en-US" i="1" dirty="0"/>
              <a:t>. However I think it was about 11 of us that snapped out me, the victim, his friends and two of my friend. It was Originally an Brawl! </a:t>
            </a:r>
            <a:r>
              <a:rPr lang="en-US" i="1" u="sng" dirty="0">
                <a:solidFill>
                  <a:srgbClr val="FF0000"/>
                </a:solidFill>
              </a:rPr>
              <a:t>Because it wasn’t Plan B/C I was Used to Carrying Guns to school and in my hood</a:t>
            </a:r>
            <a:r>
              <a:rPr lang="en-US" i="1" dirty="0"/>
              <a:t>.</a:t>
            </a:r>
            <a:endParaRPr lang="en-US" dirty="0"/>
          </a:p>
          <a:p>
            <a:pPr lvl="1"/>
            <a:r>
              <a:rPr lang="en-US" dirty="0"/>
              <a:t> </a:t>
            </a:r>
            <a:r>
              <a:rPr lang="en-US" dirty="0">
                <a:solidFill>
                  <a:srgbClr val="00B0F0"/>
                </a:solidFill>
              </a:rPr>
              <a:t>BM/16/1996 (shot another student during a fight with a group of students)</a:t>
            </a:r>
          </a:p>
          <a:p>
            <a:r>
              <a:rPr lang="en-US" dirty="0"/>
              <a:t> </a:t>
            </a:r>
            <a:r>
              <a:rPr lang="en-US" i="1" dirty="0"/>
              <a:t>I point this out for accuracy’s sake, not to minimize. </a:t>
            </a:r>
            <a:r>
              <a:rPr lang="en-US" i="1" u="sng" dirty="0">
                <a:solidFill>
                  <a:srgbClr val="FF0000"/>
                </a:solidFill>
              </a:rPr>
              <a:t>I endangered the life of every person in the school by firing a weapon in the first place</a:t>
            </a:r>
            <a:r>
              <a:rPr lang="en-US" i="1" dirty="0"/>
              <a:t>. I still struggle with many issues of depression and guilt. But if you get to know my story better you’ll realize </a:t>
            </a:r>
            <a:r>
              <a:rPr lang="en-US" i="1" u="sng" dirty="0">
                <a:solidFill>
                  <a:srgbClr val="FF0000"/>
                </a:solidFill>
              </a:rPr>
              <a:t>I’ve been to the darkest spot possible </a:t>
            </a:r>
            <a:r>
              <a:rPr lang="en-US" i="1" dirty="0"/>
              <a:t>(I hope) and survived it. As long as I can find meaning and hope I will endure and achieve.</a:t>
            </a:r>
            <a:endParaRPr lang="en-US" dirty="0"/>
          </a:p>
          <a:p>
            <a:pPr lvl="1"/>
            <a:r>
              <a:rPr lang="en-US" dirty="0">
                <a:solidFill>
                  <a:srgbClr val="00B0F0"/>
                </a:solidFill>
              </a:rPr>
              <a:t>WM/14/1986 (failing a class, tried to kill the teacher, but shot and killed her substitute and injured a vice principal and two other students)</a:t>
            </a:r>
          </a:p>
          <a:p>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40</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2929271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1012054"/>
            <a:ext cx="11469950" cy="5429875"/>
          </a:xfrm>
          <a:solidFill>
            <a:schemeClr val="bg1"/>
          </a:solidFill>
        </p:spPr>
        <p:txBody>
          <a:bodyPr>
            <a:normAutofit/>
          </a:bodyPr>
          <a:lstStyle/>
          <a:p>
            <a:r>
              <a:rPr lang="en-US" i="1" u="sng" dirty="0">
                <a:solidFill>
                  <a:srgbClr val="FF0000"/>
                </a:solidFill>
              </a:rPr>
              <a:t>I’ve spent a lot of time trying to answer the question I saw in the eyes of my classmates and teachers</a:t>
            </a:r>
            <a:r>
              <a:rPr lang="en-US" i="1" dirty="0"/>
              <a:t>. I wish I had a clear cut answer. I wish I could make better sense of a senseless tragedy, but I can’t. </a:t>
            </a:r>
            <a:r>
              <a:rPr lang="en-US" i="1" u="sng" dirty="0">
                <a:solidFill>
                  <a:srgbClr val="FF0000"/>
                </a:solidFill>
              </a:rPr>
              <a:t>All I had to do was open up and face my own pain, but instead I spread that pain to others</a:t>
            </a:r>
            <a:r>
              <a:rPr lang="en-US" i="1" dirty="0"/>
              <a:t>. </a:t>
            </a:r>
            <a:r>
              <a:rPr lang="en-US" i="1" u="sng" dirty="0">
                <a:solidFill>
                  <a:srgbClr val="FF0000"/>
                </a:solidFill>
              </a:rPr>
              <a:t>I was even going to therapy, but dealt only with superficial issues</a:t>
            </a:r>
            <a:r>
              <a:rPr lang="en-US" i="1" dirty="0"/>
              <a:t>. I felt better for a while, but without really opening up it was a temporary fix. </a:t>
            </a:r>
            <a:r>
              <a:rPr lang="en-US" i="1" u="sng" dirty="0">
                <a:solidFill>
                  <a:srgbClr val="FF0000"/>
                </a:solidFill>
              </a:rPr>
              <a:t>Hopefully a greater discussion on mental health can alleviate the stigma against it</a:t>
            </a:r>
            <a:r>
              <a:rPr lang="en-US" i="1" dirty="0"/>
              <a:t>. Hopefully then more people will open up. Hopefully </a:t>
            </a:r>
            <a:r>
              <a:rPr lang="en-US" i="1" u="sng" dirty="0">
                <a:solidFill>
                  <a:srgbClr val="FF0000"/>
                </a:solidFill>
              </a:rPr>
              <a:t>safer medications will be developed, or alternative therapies </a:t>
            </a:r>
            <a:r>
              <a:rPr lang="en-US" i="1" dirty="0"/>
              <a:t>and more people will be successfully treated. And hopefully then we’ll have fewer senseless tragedies.</a:t>
            </a:r>
            <a:r>
              <a:rPr lang="en-US" dirty="0"/>
              <a:t> </a:t>
            </a:r>
          </a:p>
          <a:p>
            <a:pPr lvl="1"/>
            <a:r>
              <a:rPr lang="en-US" dirty="0">
                <a:solidFill>
                  <a:srgbClr val="00B0F0"/>
                </a:solidFill>
              </a:rPr>
              <a:t>WM/16/2004 (brought a 12-gauge shotgun to school and started firing it randomly in a school hallway, wounded one teacher and was wrestled to the ground and stopped by another)</a:t>
            </a:r>
            <a:r>
              <a:rPr lang="en-US" dirty="0"/>
              <a:t> </a:t>
            </a:r>
          </a:p>
        </p:txBody>
      </p:sp>
      <p:sp>
        <p:nvSpPr>
          <p:cNvPr id="5" name="Slide Number Placeholder 4"/>
          <p:cNvSpPr>
            <a:spLocks noGrp="1"/>
          </p:cNvSpPr>
          <p:nvPr>
            <p:ph type="sldNum" sz="quarter" idx="12"/>
          </p:nvPr>
        </p:nvSpPr>
        <p:spPr/>
        <p:txBody>
          <a:bodyPr/>
          <a:lstStyle/>
          <a:p>
            <a:fld id="{4831A249-17BD-4AC1-8E4B-4002AC12A86C}" type="slidenum">
              <a:rPr lang="en-US" smtClean="0"/>
              <a:t>41</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737223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1003177"/>
            <a:ext cx="11469950" cy="5438752"/>
          </a:xfrm>
          <a:solidFill>
            <a:schemeClr val="bg1"/>
          </a:solidFill>
        </p:spPr>
        <p:txBody>
          <a:bodyPr>
            <a:normAutofit fontScale="92500" lnSpcReduction="10000"/>
          </a:bodyPr>
          <a:lstStyle/>
          <a:p>
            <a:r>
              <a:rPr lang="en-US" i="1" dirty="0"/>
              <a:t>I was only fifteen years old when I went to the lengths of taking a gun to school and came very close to taking the life of another student. Because unlike most cases or at least how the news portrays it the shooter is being bullied and wake up one day and can’t handle it any more so they steal a gun and try to cause as much harm to the one that are bullying them as they can. </a:t>
            </a:r>
            <a:r>
              <a:rPr lang="en-US" i="1" u="sng" dirty="0">
                <a:solidFill>
                  <a:srgbClr val="FF0000"/>
                </a:solidFill>
              </a:rPr>
              <a:t>I was the bully in my situation I gave the victim in my case problems every time I seen him whether we was in school or not with me it wasn’t a size thing like I’m bigger, stronger then this person so he’s an easy target.</a:t>
            </a:r>
            <a:r>
              <a:rPr lang="en-US" i="1" dirty="0"/>
              <a:t> </a:t>
            </a:r>
            <a:r>
              <a:rPr lang="en-US" i="1" u="sng" dirty="0">
                <a:solidFill>
                  <a:srgbClr val="FF0000"/>
                </a:solidFill>
              </a:rPr>
              <a:t>To be honest I don’t know why I committed the shooting</a:t>
            </a:r>
            <a:r>
              <a:rPr lang="en-US" i="1" dirty="0"/>
              <a:t>, it had something to do with care to me and said the victim in the situation was giving her problems so </a:t>
            </a:r>
            <a:r>
              <a:rPr lang="en-US" i="1" u="sng" dirty="0">
                <a:solidFill>
                  <a:srgbClr val="FF0000"/>
                </a:solidFill>
              </a:rPr>
              <a:t>I used that as a reason to get a trouble prompted and stated</a:t>
            </a:r>
            <a:r>
              <a:rPr lang="en-US" i="1" dirty="0"/>
              <a:t>, it was to prove a point cause we hadn’t got along for the past two years of me shooting him. I also seen it go on with other students and I didn’t want him to feel like he could just pick on anyone </a:t>
            </a:r>
            <a:r>
              <a:rPr lang="en-US" i="1" u="sng" dirty="0">
                <a:solidFill>
                  <a:srgbClr val="FF0000"/>
                </a:solidFill>
              </a:rPr>
              <a:t>so I threw it all back at him to let him know it can happen to him just as easy</a:t>
            </a:r>
            <a:r>
              <a:rPr lang="en-US" i="1" dirty="0"/>
              <a:t>.</a:t>
            </a:r>
            <a:endParaRPr lang="en-US" dirty="0"/>
          </a:p>
          <a:p>
            <a:pPr lvl="1"/>
            <a:r>
              <a:rPr lang="en-US" dirty="0">
                <a:solidFill>
                  <a:srgbClr val="00B0F0"/>
                </a:solidFill>
              </a:rPr>
              <a:t>WM/16/2011 (brought a handgun to school to confront a high school rival, during a confrontation at the entrance of the school he fired twice killing the rival) </a:t>
            </a:r>
          </a:p>
        </p:txBody>
      </p:sp>
      <p:sp>
        <p:nvSpPr>
          <p:cNvPr id="5" name="Slide Number Placeholder 4"/>
          <p:cNvSpPr>
            <a:spLocks noGrp="1"/>
          </p:cNvSpPr>
          <p:nvPr>
            <p:ph type="sldNum" sz="quarter" idx="12"/>
          </p:nvPr>
        </p:nvSpPr>
        <p:spPr/>
        <p:txBody>
          <a:bodyPr/>
          <a:lstStyle/>
          <a:p>
            <a:fld id="{4831A249-17BD-4AC1-8E4B-4002AC12A86C}" type="slidenum">
              <a:rPr lang="en-US" smtClean="0"/>
              <a:t>42</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890762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1091952"/>
            <a:ext cx="11469950" cy="5415379"/>
          </a:xfrm>
          <a:solidFill>
            <a:schemeClr val="bg1"/>
          </a:solidFill>
        </p:spPr>
        <p:txBody>
          <a:bodyPr>
            <a:normAutofit/>
          </a:bodyPr>
          <a:lstStyle/>
          <a:p>
            <a:r>
              <a:rPr lang="en-US" i="1" dirty="0"/>
              <a:t>The juvenile mind is fragile and misunderstood. </a:t>
            </a:r>
            <a:r>
              <a:rPr lang="en-US" i="1" u="sng" dirty="0">
                <a:solidFill>
                  <a:srgbClr val="FF0000"/>
                </a:solidFill>
              </a:rPr>
              <a:t>Us juveniles tend to hide what truly is serious in order to protect what we perceived to be serious</a:t>
            </a:r>
            <a:r>
              <a:rPr lang="en-US" i="1" dirty="0"/>
              <a:t>. For example, I hide the fact that </a:t>
            </a:r>
            <a:r>
              <a:rPr lang="en-US" i="1" u="sng" dirty="0">
                <a:solidFill>
                  <a:srgbClr val="FF0000"/>
                </a:solidFill>
              </a:rPr>
              <a:t>I was sexually assaulted by my victim for two years prior to shooting him</a:t>
            </a:r>
            <a:r>
              <a:rPr lang="en-US" i="1" dirty="0"/>
              <a:t>. But I told no one of this till I was 18, because in </a:t>
            </a:r>
            <a:r>
              <a:rPr lang="en-US" i="1" u="sng" dirty="0">
                <a:solidFill>
                  <a:srgbClr val="FF0000"/>
                </a:solidFill>
              </a:rPr>
              <a:t>my small idiotic juvenile brain I thought no one would believe me, or that it would prove what every one thought about me, that I was homosexual</a:t>
            </a:r>
            <a:r>
              <a:rPr lang="en-US" i="1" dirty="0"/>
              <a:t>. But what clammed me up even more was, what would my then girlfriend think. If I couldn’t protect myself then how was I to protect her. She that is how messed up the juvenile brain is, I should never have been worried about that, because I was facing life with the possibility for parole in XXXX.</a:t>
            </a:r>
            <a:endParaRPr lang="en-US" dirty="0"/>
          </a:p>
          <a:p>
            <a:pPr lvl="1"/>
            <a:r>
              <a:rPr lang="en-US" dirty="0">
                <a:solidFill>
                  <a:srgbClr val="00B0F0"/>
                </a:solidFill>
              </a:rPr>
              <a:t>WM/15/2006 (Entered the main hallway of his school with a .22 caliber revolver and a 20-gauge shotgun taken from his father’s locked gun cabinet and killed his social studies teacher)</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43</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3219684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fontScale="90000"/>
          </a:bodyPr>
          <a:lstStyle/>
          <a:p>
            <a:r>
              <a:rPr lang="en-US" dirty="0"/>
              <a:t>Personal Comments to Author about School Violence</a:t>
            </a:r>
          </a:p>
        </p:txBody>
      </p:sp>
      <p:sp>
        <p:nvSpPr>
          <p:cNvPr id="10" name="Content Placeholder 9"/>
          <p:cNvSpPr>
            <a:spLocks noGrp="1"/>
          </p:cNvSpPr>
          <p:nvPr>
            <p:ph idx="1"/>
          </p:nvPr>
        </p:nvSpPr>
        <p:spPr>
          <a:xfrm>
            <a:off x="361025" y="1003177"/>
            <a:ext cx="11469950" cy="5438752"/>
          </a:xfrm>
          <a:solidFill>
            <a:schemeClr val="bg1"/>
          </a:solidFill>
        </p:spPr>
        <p:txBody>
          <a:bodyPr>
            <a:normAutofit fontScale="85000" lnSpcReduction="10000"/>
          </a:bodyPr>
          <a:lstStyle/>
          <a:p>
            <a:r>
              <a:rPr lang="en-US" i="1" u="sng" dirty="0">
                <a:solidFill>
                  <a:srgbClr val="FF0000"/>
                </a:solidFill>
              </a:rPr>
              <a:t>Now, school-violence, that’s a problem of teachers</a:t>
            </a:r>
            <a:r>
              <a:rPr lang="en-US" i="1" dirty="0"/>
              <a:t>. That’s a problem of teacher’s that only them as a whole could change. People may not know it, but, </a:t>
            </a:r>
            <a:r>
              <a:rPr lang="en-US" i="1" u="sng" dirty="0">
                <a:solidFill>
                  <a:srgbClr val="FF0000"/>
                </a:solidFill>
              </a:rPr>
              <a:t>teachers is the imperfection that need to be corrected. Psychology skills and counseling skills is what this is all about. Teachers need to be implemented with the skills to get a student to divulge whatever it is that he, or she won’t divulge to their parents, or other outside family member or friends</a:t>
            </a:r>
            <a:r>
              <a:rPr lang="en-US" i="1" dirty="0"/>
              <a:t>. Crack is taking over our teachers, and people don’t even much see it. These teachers may look up to standard from a outsider view of viewing them, but, with their good hearts; their minds and vision is impaired.</a:t>
            </a:r>
            <a:endParaRPr lang="en-US" dirty="0"/>
          </a:p>
          <a:p>
            <a:pPr lvl="1"/>
            <a:r>
              <a:rPr lang="en-US" dirty="0">
                <a:solidFill>
                  <a:srgbClr val="00B0F0"/>
                </a:solidFill>
              </a:rPr>
              <a:t>BM/18/2003 (one of two men who entered school property via gaps in the fence armed with an AK-47 and a semi-automatic pistol, then entered the school gym and shot a 15-year-old gang rival to death)</a:t>
            </a:r>
          </a:p>
          <a:p>
            <a:endParaRPr lang="en-US" dirty="0"/>
          </a:p>
          <a:p>
            <a:r>
              <a:rPr lang="en-US" i="1" dirty="0"/>
              <a:t>Not sure if it consist of bullying. </a:t>
            </a:r>
            <a:r>
              <a:rPr lang="en-US" i="1" u="sng" dirty="0">
                <a:solidFill>
                  <a:srgbClr val="FF0000"/>
                </a:solidFill>
              </a:rPr>
              <a:t>But due to my life style I grew upon I fell victim to getting jumped and shot at. I was defending myself</a:t>
            </a:r>
            <a:r>
              <a:rPr lang="en-US" i="1" dirty="0"/>
              <a:t>. I was hoping people seen the other people pull out [their] [gun]. That why they would understand why I did /reacted in that manner. 1 victim was not the blame (XXXXX). But the victim who was caught with the gun who started all this I blame.</a:t>
            </a:r>
            <a:endParaRPr lang="en-US" dirty="0"/>
          </a:p>
          <a:p>
            <a:pPr lvl="1"/>
            <a:r>
              <a:rPr lang="en-US" dirty="0">
                <a:solidFill>
                  <a:srgbClr val="00B0F0"/>
                </a:solidFill>
              </a:rPr>
              <a:t>BM/16/2009 (opened fire on a crowd of students after a high school football game)</a:t>
            </a:r>
          </a:p>
          <a:p>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44</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205287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32" y="240839"/>
            <a:ext cx="10515600" cy="460498"/>
          </a:xfrm>
        </p:spPr>
        <p:txBody>
          <a:bodyPr>
            <a:normAutofit fontScale="90000"/>
          </a:bodyPr>
          <a:lstStyle/>
          <a:p>
            <a:r>
              <a:rPr lang="en-US" dirty="0"/>
              <a:t>Themes?</a:t>
            </a:r>
          </a:p>
        </p:txBody>
      </p:sp>
      <p:sp>
        <p:nvSpPr>
          <p:cNvPr id="5" name="Content Placeholder 4"/>
          <p:cNvSpPr>
            <a:spLocks noGrp="1"/>
          </p:cNvSpPr>
          <p:nvPr>
            <p:ph sz="half" idx="1"/>
          </p:nvPr>
        </p:nvSpPr>
        <p:spPr>
          <a:xfrm>
            <a:off x="523781" y="823912"/>
            <a:ext cx="5149049" cy="5715000"/>
          </a:xfrm>
          <a:solidFill>
            <a:schemeClr val="bg1"/>
          </a:solidFill>
        </p:spPr>
        <p:txBody>
          <a:bodyPr>
            <a:noAutofit/>
          </a:bodyPr>
          <a:lstStyle/>
          <a:p>
            <a:r>
              <a:rPr lang="en-US" sz="2400" dirty="0"/>
              <a:t>Teachers </a:t>
            </a:r>
            <a:r>
              <a:rPr lang="en-US" sz="2400" u="sng" dirty="0">
                <a:solidFill>
                  <a:srgbClr val="FF0066"/>
                </a:solidFill>
              </a:rPr>
              <a:t>targeting wrong students </a:t>
            </a:r>
            <a:r>
              <a:rPr lang="en-US" sz="2400" dirty="0"/>
              <a:t>(Labeling)</a:t>
            </a:r>
          </a:p>
          <a:p>
            <a:r>
              <a:rPr lang="en-US" sz="2400" dirty="0"/>
              <a:t>Need to </a:t>
            </a:r>
            <a:r>
              <a:rPr lang="en-US" sz="2400" u="sng" dirty="0">
                <a:solidFill>
                  <a:srgbClr val="FF0066"/>
                </a:solidFill>
              </a:rPr>
              <a:t>understand commonalities</a:t>
            </a:r>
          </a:p>
          <a:p>
            <a:r>
              <a:rPr lang="en-US" sz="2400" dirty="0"/>
              <a:t>People trying to </a:t>
            </a:r>
            <a:r>
              <a:rPr lang="en-US" sz="2400" u="sng" dirty="0">
                <a:solidFill>
                  <a:srgbClr val="FF0066"/>
                </a:solidFill>
              </a:rPr>
              <a:t>put students in “neat boxes”</a:t>
            </a:r>
          </a:p>
          <a:p>
            <a:r>
              <a:rPr lang="en-US" sz="2400" dirty="0"/>
              <a:t>Finding oneself in the </a:t>
            </a:r>
            <a:r>
              <a:rPr lang="en-US" sz="2400" u="sng" dirty="0">
                <a:solidFill>
                  <a:srgbClr val="FF0066"/>
                </a:solidFill>
              </a:rPr>
              <a:t>“darkest spot” </a:t>
            </a:r>
            <a:r>
              <a:rPr lang="en-US" sz="2400" dirty="0"/>
              <a:t>of their lives</a:t>
            </a:r>
          </a:p>
          <a:p>
            <a:r>
              <a:rPr lang="en-US" sz="2400" u="sng" dirty="0">
                <a:solidFill>
                  <a:srgbClr val="FF0066"/>
                </a:solidFill>
              </a:rPr>
              <a:t>Trying to be someone they are not</a:t>
            </a:r>
            <a:r>
              <a:rPr lang="en-US" sz="2400" dirty="0"/>
              <a:t>/prove self</a:t>
            </a:r>
          </a:p>
          <a:p>
            <a:r>
              <a:rPr lang="en-US" sz="2400" dirty="0"/>
              <a:t>Sexual and physical </a:t>
            </a:r>
            <a:r>
              <a:rPr lang="en-US" sz="2400" u="sng" dirty="0">
                <a:solidFill>
                  <a:srgbClr val="FF0066"/>
                </a:solidFill>
              </a:rPr>
              <a:t>abuse</a:t>
            </a:r>
          </a:p>
          <a:p>
            <a:r>
              <a:rPr lang="en-US" sz="2400" u="sng" dirty="0">
                <a:solidFill>
                  <a:srgbClr val="FF0066"/>
                </a:solidFill>
              </a:rPr>
              <a:t>Medication</a:t>
            </a:r>
            <a:r>
              <a:rPr lang="en-US" sz="2400" dirty="0"/>
              <a:t> being taken</a:t>
            </a:r>
          </a:p>
          <a:p>
            <a:r>
              <a:rPr lang="en-US" sz="2400" dirty="0"/>
              <a:t>Product of one’s </a:t>
            </a:r>
            <a:r>
              <a:rPr lang="en-US" sz="2400" u="sng" dirty="0">
                <a:solidFill>
                  <a:srgbClr val="FF0066"/>
                </a:solidFill>
              </a:rPr>
              <a:t>environment</a:t>
            </a:r>
            <a:br>
              <a:rPr lang="en-US" sz="2400" u="sng" dirty="0">
                <a:solidFill>
                  <a:srgbClr val="FF0066"/>
                </a:solidFill>
              </a:rPr>
            </a:br>
            <a:endParaRPr lang="en-US" sz="2400" u="sng" dirty="0">
              <a:solidFill>
                <a:srgbClr val="FF0066"/>
              </a:solidFill>
            </a:endParaRPr>
          </a:p>
        </p:txBody>
      </p:sp>
      <p:sp>
        <p:nvSpPr>
          <p:cNvPr id="6" name="Content Placeholder 5"/>
          <p:cNvSpPr>
            <a:spLocks noGrp="1"/>
          </p:cNvSpPr>
          <p:nvPr>
            <p:ph sz="half" idx="2"/>
          </p:nvPr>
        </p:nvSpPr>
        <p:spPr>
          <a:xfrm>
            <a:off x="6178858" y="823912"/>
            <a:ext cx="5585535" cy="5715000"/>
          </a:xfrm>
          <a:solidFill>
            <a:schemeClr val="bg1"/>
          </a:solidFill>
        </p:spPr>
        <p:txBody>
          <a:bodyPr>
            <a:normAutofit lnSpcReduction="10000"/>
          </a:bodyPr>
          <a:lstStyle/>
          <a:p>
            <a:r>
              <a:rPr lang="en-US" dirty="0"/>
              <a:t>Responding to </a:t>
            </a:r>
            <a:r>
              <a:rPr lang="en-US" u="sng" dirty="0">
                <a:solidFill>
                  <a:srgbClr val="FF0066"/>
                </a:solidFill>
              </a:rPr>
              <a:t>real and/or perceived threats</a:t>
            </a:r>
          </a:p>
          <a:p>
            <a:r>
              <a:rPr lang="en-US" dirty="0">
                <a:solidFill>
                  <a:schemeClr val="tx1"/>
                </a:solidFill>
              </a:rPr>
              <a:t>Broken </a:t>
            </a:r>
            <a:r>
              <a:rPr lang="en-US" u="sng" dirty="0">
                <a:solidFill>
                  <a:srgbClr val="FF0066"/>
                </a:solidFill>
              </a:rPr>
              <a:t>relationship</a:t>
            </a:r>
            <a:r>
              <a:rPr lang="en-US" dirty="0">
                <a:solidFill>
                  <a:schemeClr val="tx1"/>
                </a:solidFill>
              </a:rPr>
              <a:t>s</a:t>
            </a:r>
          </a:p>
          <a:p>
            <a:r>
              <a:rPr lang="en-US" dirty="0"/>
              <a:t>Thoughts of </a:t>
            </a:r>
            <a:r>
              <a:rPr lang="en-US" u="sng" dirty="0">
                <a:solidFill>
                  <a:srgbClr val="FF0066"/>
                </a:solidFill>
              </a:rPr>
              <a:t>suicide</a:t>
            </a:r>
          </a:p>
          <a:p>
            <a:r>
              <a:rPr lang="en-US" u="sng" dirty="0">
                <a:solidFill>
                  <a:srgbClr val="FF0066"/>
                </a:solidFill>
              </a:rPr>
              <a:t>Bullied and abused</a:t>
            </a:r>
          </a:p>
          <a:p>
            <a:r>
              <a:rPr lang="en-US" dirty="0"/>
              <a:t>Feelings of </a:t>
            </a:r>
            <a:r>
              <a:rPr lang="en-US" u="sng" dirty="0">
                <a:solidFill>
                  <a:srgbClr val="FF0066"/>
                </a:solidFill>
              </a:rPr>
              <a:t>helplessness</a:t>
            </a:r>
          </a:p>
          <a:p>
            <a:r>
              <a:rPr lang="en-US" dirty="0">
                <a:solidFill>
                  <a:schemeClr val="tx1"/>
                </a:solidFill>
              </a:rPr>
              <a:t>Influence of </a:t>
            </a:r>
            <a:r>
              <a:rPr lang="en-US" u="sng" dirty="0">
                <a:solidFill>
                  <a:srgbClr val="FF0066"/>
                </a:solidFill>
              </a:rPr>
              <a:t>gangs</a:t>
            </a:r>
          </a:p>
          <a:p>
            <a:r>
              <a:rPr lang="en-US" u="sng" dirty="0">
                <a:solidFill>
                  <a:srgbClr val="FF0066"/>
                </a:solidFill>
              </a:rPr>
              <a:t>Upbringing and surroundings</a:t>
            </a:r>
          </a:p>
          <a:p>
            <a:r>
              <a:rPr lang="en-US" u="sng" dirty="0">
                <a:solidFill>
                  <a:srgbClr val="FF0066"/>
                </a:solidFill>
              </a:rPr>
              <a:t>Poverty</a:t>
            </a:r>
          </a:p>
          <a:p>
            <a:r>
              <a:rPr lang="en-US" u="sng" dirty="0">
                <a:solidFill>
                  <a:srgbClr val="FF0066"/>
                </a:solidFill>
              </a:rPr>
              <a:t>Revenge</a:t>
            </a:r>
          </a:p>
          <a:p>
            <a:r>
              <a:rPr lang="en-US" dirty="0">
                <a:solidFill>
                  <a:schemeClr val="tx1"/>
                </a:solidFill>
              </a:rPr>
              <a:t>Turning </a:t>
            </a:r>
            <a:r>
              <a:rPr lang="en-US" u="sng" dirty="0">
                <a:solidFill>
                  <a:srgbClr val="FF0066"/>
                </a:solidFill>
              </a:rPr>
              <a:t>fantasy into reality</a:t>
            </a:r>
          </a:p>
          <a:p>
            <a:r>
              <a:rPr lang="en-US" u="sng" dirty="0">
                <a:solidFill>
                  <a:srgbClr val="FF0066"/>
                </a:solidFill>
              </a:rPr>
              <a:t>Scared to seek help</a:t>
            </a:r>
          </a:p>
        </p:txBody>
      </p:sp>
      <p:sp>
        <p:nvSpPr>
          <p:cNvPr id="4" name="Slide Number Placeholder 3"/>
          <p:cNvSpPr>
            <a:spLocks noGrp="1"/>
          </p:cNvSpPr>
          <p:nvPr>
            <p:ph type="sldNum" sz="quarter" idx="12"/>
          </p:nvPr>
        </p:nvSpPr>
        <p:spPr/>
        <p:txBody>
          <a:bodyPr/>
          <a:lstStyle/>
          <a:p>
            <a:fld id="{0A52C0F0-225D-4655-B5D4-7B69D43AAA54}" type="slidenum">
              <a:rPr lang="en-US" smtClean="0"/>
              <a:t>45</a:t>
            </a:fld>
            <a:endParaRPr lang="en-US"/>
          </a:p>
        </p:txBody>
      </p:sp>
      <p:sp>
        <p:nvSpPr>
          <p:cNvPr id="7" name="Footer Placeholder 3"/>
          <p:cNvSpPr txBox="1">
            <a:spLocks/>
          </p:cNvSpPr>
          <p:nvPr/>
        </p:nvSpPr>
        <p:spPr>
          <a:xfrm>
            <a:off x="136903" y="6450807"/>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2136374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32" y="240839"/>
            <a:ext cx="10515600" cy="460498"/>
          </a:xfrm>
        </p:spPr>
        <p:txBody>
          <a:bodyPr>
            <a:normAutofit fontScale="90000"/>
          </a:bodyPr>
          <a:lstStyle/>
          <a:p>
            <a:r>
              <a:rPr lang="en-US" dirty="0"/>
              <a:t>Themes?</a:t>
            </a:r>
          </a:p>
        </p:txBody>
      </p:sp>
      <p:sp>
        <p:nvSpPr>
          <p:cNvPr id="5" name="Content Placeholder 4"/>
          <p:cNvSpPr>
            <a:spLocks noGrp="1"/>
          </p:cNvSpPr>
          <p:nvPr>
            <p:ph sz="half" idx="1"/>
          </p:nvPr>
        </p:nvSpPr>
        <p:spPr>
          <a:xfrm>
            <a:off x="523781" y="823912"/>
            <a:ext cx="5149049" cy="5715000"/>
          </a:xfrm>
          <a:solidFill>
            <a:schemeClr val="bg1"/>
          </a:solidFill>
        </p:spPr>
        <p:txBody>
          <a:bodyPr>
            <a:noAutofit/>
          </a:bodyPr>
          <a:lstStyle/>
          <a:p>
            <a:r>
              <a:rPr lang="en-US" u="sng" dirty="0">
                <a:solidFill>
                  <a:srgbClr val="FF0066"/>
                </a:solidFill>
              </a:rPr>
              <a:t>No time to think</a:t>
            </a:r>
            <a:r>
              <a:rPr lang="en-US" dirty="0"/>
              <a:t>/blacked out</a:t>
            </a:r>
          </a:p>
          <a:p>
            <a:r>
              <a:rPr lang="en-US" dirty="0"/>
              <a:t>Not planned, </a:t>
            </a:r>
            <a:r>
              <a:rPr lang="en-US" u="sng" dirty="0">
                <a:solidFill>
                  <a:srgbClr val="FF0066"/>
                </a:solidFill>
              </a:rPr>
              <a:t>but always armed</a:t>
            </a:r>
          </a:p>
          <a:p>
            <a:r>
              <a:rPr lang="en-US" dirty="0"/>
              <a:t>Having </a:t>
            </a:r>
            <a:r>
              <a:rPr lang="en-US" u="sng" dirty="0">
                <a:solidFill>
                  <a:srgbClr val="FF0066"/>
                </a:solidFill>
              </a:rPr>
              <a:t>sexuality questioned</a:t>
            </a:r>
          </a:p>
          <a:p>
            <a:r>
              <a:rPr lang="en-US" dirty="0"/>
              <a:t>Once decision made, </a:t>
            </a:r>
            <a:r>
              <a:rPr lang="en-US" u="sng" dirty="0">
                <a:solidFill>
                  <a:srgbClr val="FF0066"/>
                </a:solidFill>
              </a:rPr>
              <a:t>a calm sits in</a:t>
            </a:r>
          </a:p>
          <a:p>
            <a:r>
              <a:rPr lang="en-US" dirty="0"/>
              <a:t>No thoughts of </a:t>
            </a:r>
            <a:r>
              <a:rPr lang="en-US" u="sng" dirty="0">
                <a:solidFill>
                  <a:srgbClr val="FF0066"/>
                </a:solidFill>
              </a:rPr>
              <a:t>realistic consequences</a:t>
            </a:r>
          </a:p>
          <a:p>
            <a:r>
              <a:rPr lang="en-US" u="sng" dirty="0">
                <a:solidFill>
                  <a:srgbClr val="FF0066"/>
                </a:solidFill>
              </a:rPr>
              <a:t>Victim IS to blame sometimes</a:t>
            </a:r>
          </a:p>
          <a:p>
            <a:r>
              <a:rPr lang="en-US" dirty="0"/>
              <a:t>No group to </a:t>
            </a:r>
            <a:r>
              <a:rPr lang="en-US" u="sng" dirty="0">
                <a:solidFill>
                  <a:srgbClr val="FF0066"/>
                </a:solidFill>
              </a:rPr>
              <a:t>belong to</a:t>
            </a:r>
          </a:p>
          <a:p>
            <a:r>
              <a:rPr lang="en-US" u="sng" dirty="0">
                <a:solidFill>
                  <a:srgbClr val="FF0066"/>
                </a:solidFill>
              </a:rPr>
              <a:t>Revenge</a:t>
            </a:r>
            <a:r>
              <a:rPr lang="en-US" dirty="0"/>
              <a:t> is sometimes the </a:t>
            </a:r>
            <a:r>
              <a:rPr lang="en-US" u="sng" dirty="0">
                <a:solidFill>
                  <a:srgbClr val="FF0066"/>
                </a:solidFill>
              </a:rPr>
              <a:t>only option</a:t>
            </a:r>
          </a:p>
          <a:p>
            <a:r>
              <a:rPr lang="en-US" dirty="0"/>
              <a:t>Response to </a:t>
            </a:r>
            <a:r>
              <a:rPr lang="en-US" u="sng" dirty="0">
                <a:solidFill>
                  <a:srgbClr val="FF0066"/>
                </a:solidFill>
              </a:rPr>
              <a:t>racial prejudice</a:t>
            </a:r>
            <a:r>
              <a:rPr lang="en-US" dirty="0"/>
              <a:t/>
            </a:r>
            <a:br>
              <a:rPr lang="en-US" dirty="0"/>
            </a:br>
            <a:endParaRPr lang="en-US" dirty="0"/>
          </a:p>
        </p:txBody>
      </p:sp>
      <p:sp>
        <p:nvSpPr>
          <p:cNvPr id="6" name="Content Placeholder 5"/>
          <p:cNvSpPr>
            <a:spLocks noGrp="1"/>
          </p:cNvSpPr>
          <p:nvPr>
            <p:ph sz="half" idx="2"/>
          </p:nvPr>
        </p:nvSpPr>
        <p:spPr>
          <a:xfrm>
            <a:off x="6178858" y="823912"/>
            <a:ext cx="5585535" cy="5715000"/>
          </a:xfrm>
          <a:solidFill>
            <a:schemeClr val="bg1"/>
          </a:solidFill>
        </p:spPr>
        <p:txBody>
          <a:bodyPr>
            <a:normAutofit/>
          </a:bodyPr>
          <a:lstStyle/>
          <a:p>
            <a:r>
              <a:rPr lang="en-US" u="sng" dirty="0">
                <a:solidFill>
                  <a:srgbClr val="FF0066"/>
                </a:solidFill>
              </a:rPr>
              <a:t>Wronged</a:t>
            </a:r>
            <a:r>
              <a:rPr lang="en-US" dirty="0"/>
              <a:t> by school officials/parents</a:t>
            </a:r>
          </a:p>
          <a:p>
            <a:r>
              <a:rPr lang="en-US" dirty="0"/>
              <a:t>Expected to be killed/</a:t>
            </a:r>
            <a:r>
              <a:rPr lang="en-US" u="sng" dirty="0">
                <a:solidFill>
                  <a:srgbClr val="FF0066"/>
                </a:solidFill>
              </a:rPr>
              <a:t>did not care </a:t>
            </a:r>
            <a:r>
              <a:rPr lang="en-US" dirty="0"/>
              <a:t>about future</a:t>
            </a:r>
          </a:p>
          <a:p>
            <a:r>
              <a:rPr lang="en-US" u="sng" dirty="0">
                <a:solidFill>
                  <a:srgbClr val="FF0066"/>
                </a:solidFill>
              </a:rPr>
              <a:t>Worried</a:t>
            </a:r>
            <a:r>
              <a:rPr lang="en-US" dirty="0"/>
              <a:t> about friends not family</a:t>
            </a:r>
          </a:p>
          <a:p>
            <a:r>
              <a:rPr lang="en-US" u="sng" dirty="0">
                <a:solidFill>
                  <a:srgbClr val="FF0066"/>
                </a:solidFill>
              </a:rPr>
              <a:t>Talked up</a:t>
            </a:r>
            <a:r>
              <a:rPr lang="en-US" dirty="0"/>
              <a:t> so much had to act</a:t>
            </a:r>
          </a:p>
          <a:p>
            <a:r>
              <a:rPr lang="en-US" dirty="0"/>
              <a:t>Had to </a:t>
            </a:r>
            <a:r>
              <a:rPr lang="en-US" u="sng" dirty="0">
                <a:solidFill>
                  <a:srgbClr val="FF0066"/>
                </a:solidFill>
              </a:rPr>
              <a:t>hype self up</a:t>
            </a:r>
          </a:p>
          <a:p>
            <a:r>
              <a:rPr lang="en-US" u="sng" dirty="0">
                <a:solidFill>
                  <a:srgbClr val="FF0066"/>
                </a:solidFill>
              </a:rPr>
              <a:t>Fascinated</a:t>
            </a:r>
            <a:r>
              <a:rPr lang="en-US" dirty="0"/>
              <a:t> with death/school shootings/true crime</a:t>
            </a:r>
          </a:p>
          <a:p>
            <a:r>
              <a:rPr lang="en-US" dirty="0"/>
              <a:t>Hoping </a:t>
            </a:r>
            <a:r>
              <a:rPr lang="en-US" u="sng" dirty="0">
                <a:solidFill>
                  <a:srgbClr val="FF0066"/>
                </a:solidFill>
              </a:rPr>
              <a:t>people will understand</a:t>
            </a:r>
          </a:p>
          <a:p>
            <a:r>
              <a:rPr lang="en-US" u="sng" dirty="0">
                <a:solidFill>
                  <a:srgbClr val="FF0066"/>
                </a:solidFill>
              </a:rPr>
              <a:t>Feeling sorry </a:t>
            </a:r>
            <a:r>
              <a:rPr lang="en-US" dirty="0"/>
              <a:t>for self</a:t>
            </a:r>
          </a:p>
        </p:txBody>
      </p:sp>
      <p:sp>
        <p:nvSpPr>
          <p:cNvPr id="4" name="Slide Number Placeholder 3"/>
          <p:cNvSpPr>
            <a:spLocks noGrp="1"/>
          </p:cNvSpPr>
          <p:nvPr>
            <p:ph type="sldNum" sz="quarter" idx="12"/>
          </p:nvPr>
        </p:nvSpPr>
        <p:spPr/>
        <p:txBody>
          <a:bodyPr/>
          <a:lstStyle/>
          <a:p>
            <a:fld id="{0A52C0F0-225D-4655-B5D4-7B69D43AAA54}" type="slidenum">
              <a:rPr lang="en-US" smtClean="0"/>
              <a:t>46</a:t>
            </a:fld>
            <a:endParaRPr lang="en-US"/>
          </a:p>
        </p:txBody>
      </p:sp>
      <p:sp>
        <p:nvSpPr>
          <p:cNvPr id="7"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3680218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52C0F0-225D-4655-B5D4-7B69D43AAA54}" type="slidenum">
              <a:rPr lang="en-US" smtClean="0"/>
              <a:t>47</a:t>
            </a:fld>
            <a:endParaRPr lang="en-US" dirty="0"/>
          </a:p>
        </p:txBody>
      </p:sp>
      <p:sp>
        <p:nvSpPr>
          <p:cNvPr id="7" name="Title 4"/>
          <p:cNvSpPr txBox="1">
            <a:spLocks/>
          </p:cNvSpPr>
          <p:nvPr/>
        </p:nvSpPr>
        <p:spPr>
          <a:xfrm>
            <a:off x="1400021" y="2868274"/>
            <a:ext cx="10515600" cy="16942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a:solidFill>
                  <a:srgbClr val="FFC000"/>
                </a:solidFill>
                <a:latin typeface="+mj-lt"/>
                <a:ea typeface="+mj-ea"/>
                <a:cs typeface="+mj-cs"/>
              </a:defRPr>
            </a:lvl1pPr>
          </a:lstStyle>
          <a:p>
            <a:pPr algn="r"/>
            <a:r>
              <a:rPr lang="en-US" sz="5400" dirty="0"/>
              <a:t>Comments/Actions Taken When Filling Out Survey</a:t>
            </a:r>
          </a:p>
        </p:txBody>
      </p:sp>
      <p:sp>
        <p:nvSpPr>
          <p:cNvPr id="8" name="Text Placeholder 5"/>
          <p:cNvSpPr txBox="1">
            <a:spLocks/>
          </p:cNvSpPr>
          <p:nvPr/>
        </p:nvSpPr>
        <p:spPr>
          <a:xfrm>
            <a:off x="1337877" y="4698001"/>
            <a:ext cx="10515600" cy="460065"/>
          </a:xfrm>
          <a:prstGeom prst="rect">
            <a:avLst/>
          </a:prstGeom>
          <a:ln>
            <a:solidFill>
              <a:srgbClr val="00B0F0"/>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r"/>
            <a:r>
              <a:rPr lang="en-US"/>
              <a:t>A very brief analysis of participants' survey responses</a:t>
            </a:r>
            <a:endParaRPr lang="en-US" dirty="0"/>
          </a:p>
        </p:txBody>
      </p:sp>
    </p:spTree>
    <p:extLst>
      <p:ext uri="{BB962C8B-B14F-4D97-AF65-F5344CB8AC3E}">
        <p14:creationId xmlns:p14="http://schemas.microsoft.com/office/powerpoint/2010/main" val="267270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a:bodyPr>
          <a:lstStyle/>
          <a:p>
            <a:r>
              <a:rPr lang="en-US" dirty="0"/>
              <a:t>Comments made while filing out Survey</a:t>
            </a:r>
          </a:p>
        </p:txBody>
      </p:sp>
      <p:sp>
        <p:nvSpPr>
          <p:cNvPr id="10" name="Content Placeholder 9"/>
          <p:cNvSpPr>
            <a:spLocks noGrp="1"/>
          </p:cNvSpPr>
          <p:nvPr>
            <p:ph idx="1"/>
          </p:nvPr>
        </p:nvSpPr>
        <p:spPr>
          <a:xfrm>
            <a:off x="361025" y="976544"/>
            <a:ext cx="11469950" cy="5465385"/>
          </a:xfrm>
          <a:solidFill>
            <a:schemeClr val="bg1"/>
          </a:solidFill>
        </p:spPr>
        <p:txBody>
          <a:bodyPr>
            <a:normAutofit lnSpcReduction="10000"/>
          </a:bodyPr>
          <a:lstStyle/>
          <a:p>
            <a:r>
              <a:rPr lang="en-US" i="1" dirty="0"/>
              <a:t>John might be a </a:t>
            </a:r>
            <a:r>
              <a:rPr lang="en-US" i="1" u="sng" dirty="0">
                <a:solidFill>
                  <a:srgbClr val="FF0000"/>
                </a:solidFill>
              </a:rPr>
              <a:t>former student</a:t>
            </a:r>
            <a:r>
              <a:rPr lang="en-US" i="1" dirty="0"/>
              <a:t>. John may </a:t>
            </a:r>
            <a:r>
              <a:rPr lang="en-US" i="1" u="sng" dirty="0">
                <a:solidFill>
                  <a:srgbClr val="FF0000"/>
                </a:solidFill>
              </a:rPr>
              <a:t>have a fascination with death</a:t>
            </a:r>
            <a:r>
              <a:rPr lang="en-US" i="1" dirty="0"/>
              <a:t>. John </a:t>
            </a:r>
            <a:r>
              <a:rPr lang="en-US" i="1" u="sng" dirty="0">
                <a:solidFill>
                  <a:srgbClr val="FF0000"/>
                </a:solidFill>
              </a:rPr>
              <a:t>talks a lot about death</a:t>
            </a:r>
            <a:r>
              <a:rPr lang="en-US" i="1" dirty="0"/>
              <a:t>. John </a:t>
            </a:r>
            <a:r>
              <a:rPr lang="en-US" i="1" u="sng" dirty="0">
                <a:solidFill>
                  <a:srgbClr val="FF0000"/>
                </a:solidFill>
              </a:rPr>
              <a:t>may have an interest in tragedies such as school shootings or true crime stories</a:t>
            </a:r>
            <a:r>
              <a:rPr lang="en-US" i="1" dirty="0"/>
              <a:t>. John </a:t>
            </a:r>
            <a:r>
              <a:rPr lang="en-US" i="1" u="sng" dirty="0">
                <a:solidFill>
                  <a:srgbClr val="FF0000"/>
                </a:solidFill>
              </a:rPr>
              <a:t>spends a lot of time in his room, in isolation</a:t>
            </a:r>
            <a:r>
              <a:rPr lang="en-US" i="1" dirty="0"/>
              <a:t>. John </a:t>
            </a:r>
            <a:r>
              <a:rPr lang="en-US" i="1" u="sng" dirty="0">
                <a:solidFill>
                  <a:srgbClr val="FF0000"/>
                </a:solidFill>
              </a:rPr>
              <a:t>may feel remorse and talk a lot about a past event(s). </a:t>
            </a:r>
            <a:r>
              <a:rPr lang="en-US" i="1" dirty="0"/>
              <a:t>John </a:t>
            </a:r>
            <a:r>
              <a:rPr lang="en-US" i="1" u="sng" dirty="0">
                <a:solidFill>
                  <a:srgbClr val="FF0000"/>
                </a:solidFill>
              </a:rPr>
              <a:t>believes he is a follower</a:t>
            </a:r>
            <a:r>
              <a:rPr lang="en-US" i="1" dirty="0"/>
              <a:t>. John </a:t>
            </a:r>
            <a:r>
              <a:rPr lang="en-US" i="1" u="sng" dirty="0">
                <a:solidFill>
                  <a:srgbClr val="FF0000"/>
                </a:solidFill>
              </a:rPr>
              <a:t>may feel that others will hopefully understand</a:t>
            </a:r>
            <a:r>
              <a:rPr lang="en-US" i="1" dirty="0"/>
              <a:t>. </a:t>
            </a:r>
            <a:r>
              <a:rPr lang="en-US" dirty="0"/>
              <a:t>Majority of the time John thinks about this, </a:t>
            </a:r>
            <a:r>
              <a:rPr lang="en-US" u="sng" dirty="0">
                <a:solidFill>
                  <a:srgbClr val="FF0000"/>
                </a:solidFill>
              </a:rPr>
              <a:t>like it’s the only thing to live for, the violent plans he has</a:t>
            </a:r>
            <a:r>
              <a:rPr lang="en-US" i="1" dirty="0"/>
              <a:t>. John </a:t>
            </a:r>
            <a:r>
              <a:rPr lang="en-US" i="1" u="sng" dirty="0">
                <a:solidFill>
                  <a:srgbClr val="FF0000"/>
                </a:solidFill>
              </a:rPr>
              <a:t>may desire help in his plan</a:t>
            </a:r>
            <a:r>
              <a:rPr lang="en-US" i="1" dirty="0"/>
              <a:t>. John </a:t>
            </a:r>
            <a:r>
              <a:rPr lang="en-US" i="1" u="sng" dirty="0">
                <a:solidFill>
                  <a:srgbClr val="FF0000"/>
                </a:solidFill>
              </a:rPr>
              <a:t>may feel like he has to tell someone</a:t>
            </a:r>
            <a:r>
              <a:rPr lang="en-US" i="1" dirty="0"/>
              <a:t>. </a:t>
            </a:r>
            <a:r>
              <a:rPr lang="en-US" i="1" u="sng" dirty="0">
                <a:solidFill>
                  <a:srgbClr val="FF0000"/>
                </a:solidFill>
              </a:rPr>
              <a:t>Hopes to kill as many as he can</a:t>
            </a:r>
            <a:r>
              <a:rPr lang="en-US" i="1" dirty="0"/>
              <a:t>. </a:t>
            </a:r>
            <a:r>
              <a:rPr lang="en-US" i="1" u="sng" dirty="0">
                <a:solidFill>
                  <a:srgbClr val="FF0000"/>
                </a:solidFill>
              </a:rPr>
              <a:t>Hopes to kill before he is stopped or killed. Wants to be quick in his plan</a:t>
            </a:r>
            <a:r>
              <a:rPr lang="en-US" i="1" dirty="0"/>
              <a:t>. </a:t>
            </a:r>
            <a:r>
              <a:rPr lang="en-US" i="1" u="sng" dirty="0">
                <a:solidFill>
                  <a:srgbClr val="FF0000"/>
                </a:solidFill>
              </a:rPr>
              <a:t>Worried he might be stopped</a:t>
            </a:r>
            <a:r>
              <a:rPr lang="en-US" i="1" dirty="0"/>
              <a:t>. John </a:t>
            </a:r>
            <a:r>
              <a:rPr lang="en-US" i="1" u="sng" dirty="0">
                <a:solidFill>
                  <a:srgbClr val="FF0000"/>
                </a:solidFill>
              </a:rPr>
              <a:t>may think of how many he hurt or killed</a:t>
            </a:r>
            <a:r>
              <a:rPr lang="en-US" i="1" dirty="0"/>
              <a:t>. He </a:t>
            </a:r>
            <a:r>
              <a:rPr lang="en-US" i="1" u="sng" dirty="0">
                <a:solidFill>
                  <a:srgbClr val="FF0000"/>
                </a:solidFill>
              </a:rPr>
              <a:t>may feel relief that it is over</a:t>
            </a:r>
            <a:r>
              <a:rPr lang="en-US" i="1" dirty="0"/>
              <a:t>. John </a:t>
            </a:r>
            <a:r>
              <a:rPr lang="en-US" i="1" u="sng" dirty="0">
                <a:solidFill>
                  <a:srgbClr val="FF0000"/>
                </a:solidFill>
              </a:rPr>
              <a:t>may feel confused that he is still alive, or disappointed/frustrated</a:t>
            </a:r>
            <a:r>
              <a:rPr lang="en-US" i="1" dirty="0"/>
              <a:t>.</a:t>
            </a:r>
            <a:endParaRPr lang="en-US" dirty="0"/>
          </a:p>
          <a:p>
            <a:pPr lvl="1"/>
            <a:r>
              <a:rPr lang="en-US" dirty="0">
                <a:solidFill>
                  <a:srgbClr val="00B0F0"/>
                </a:solidFill>
              </a:rPr>
              <a:t>HM/18/2006 (crashed through security shack at the entrance to the student parking lot, stepped out of this van, set off three smoke bombs and then proceeded with gunfire toward the school, after killing father at family home)</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48</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3427787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r>
              <a:rPr lang="en-US" dirty="0"/>
              <a:t>Comments made while filing out Survey</a:t>
            </a:r>
          </a:p>
        </p:txBody>
      </p:sp>
      <p:sp>
        <p:nvSpPr>
          <p:cNvPr id="3" name="Content Placeholder 2"/>
          <p:cNvSpPr>
            <a:spLocks noGrp="1"/>
          </p:cNvSpPr>
          <p:nvPr>
            <p:ph idx="1"/>
          </p:nvPr>
        </p:nvSpPr>
        <p:spPr>
          <a:xfrm>
            <a:off x="838200" y="1018904"/>
            <a:ext cx="10515600" cy="5538650"/>
          </a:xfrm>
          <a:solidFill>
            <a:schemeClr val="bg1"/>
          </a:solidFill>
        </p:spPr>
        <p:txBody>
          <a:bodyPr>
            <a:normAutofit/>
          </a:bodyPr>
          <a:lstStyle/>
          <a:p>
            <a:r>
              <a:rPr lang="en-US" sz="4400" i="1" dirty="0"/>
              <a:t>One thing I notice it </a:t>
            </a:r>
            <a:r>
              <a:rPr lang="en-US" sz="4400" i="1" u="sng" dirty="0">
                <a:solidFill>
                  <a:srgbClr val="FF0000"/>
                </a:solidFill>
              </a:rPr>
              <a:t>never be the ones that have bad behavior in school that pull things like what John did</a:t>
            </a:r>
            <a:r>
              <a:rPr lang="en-US" sz="4400" i="1" dirty="0"/>
              <a:t>, it </a:t>
            </a:r>
            <a:r>
              <a:rPr lang="en-US" sz="4400" i="1" u="sng" dirty="0">
                <a:solidFill>
                  <a:srgbClr val="FF0000"/>
                </a:solidFill>
              </a:rPr>
              <a:t>always be a smart, quiet student that you think would not do that</a:t>
            </a:r>
            <a:r>
              <a:rPr lang="en-US" sz="4400" i="1" dirty="0"/>
              <a:t>, so the </a:t>
            </a:r>
            <a:r>
              <a:rPr lang="en-US" sz="4400" i="1" u="sng" dirty="0">
                <a:solidFill>
                  <a:srgbClr val="FF0000"/>
                </a:solidFill>
              </a:rPr>
              <a:t>teacher be looking at the wrong student for behavior problems</a:t>
            </a:r>
            <a:r>
              <a:rPr lang="en-US" sz="4400" i="1" dirty="0"/>
              <a:t>.</a:t>
            </a:r>
            <a:endParaRPr lang="en-US" sz="4400" dirty="0"/>
          </a:p>
          <a:p>
            <a:pPr lvl="1"/>
            <a:r>
              <a:rPr lang="en-US" sz="4000" dirty="0">
                <a:solidFill>
                  <a:srgbClr val="00B0F0"/>
                </a:solidFill>
              </a:rPr>
              <a:t>BM/21/2005 (ambushed a rival 17-year-old gang member with three other males in a school parking lot)</a:t>
            </a:r>
          </a:p>
          <a:p>
            <a:endParaRPr lang="en-US" sz="4000" dirty="0"/>
          </a:p>
        </p:txBody>
      </p:sp>
      <p:sp>
        <p:nvSpPr>
          <p:cNvPr id="4" name="Slide Number Placeholder 3"/>
          <p:cNvSpPr>
            <a:spLocks noGrp="1"/>
          </p:cNvSpPr>
          <p:nvPr>
            <p:ph type="sldNum" sz="quarter" idx="12"/>
          </p:nvPr>
        </p:nvSpPr>
        <p:spPr/>
        <p:txBody>
          <a:bodyPr/>
          <a:lstStyle/>
          <a:p>
            <a:fld id="{4831A249-17BD-4AC1-8E4B-4002AC12A86C}" type="slidenum">
              <a:rPr lang="en-US" smtClean="0"/>
              <a:t>49</a:t>
            </a:fld>
            <a:endParaRPr lang="en-US" dirty="0"/>
          </a:p>
        </p:txBody>
      </p:sp>
      <p:sp>
        <p:nvSpPr>
          <p:cNvPr id="5"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7307582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 y="225789"/>
            <a:ext cx="10515600" cy="531858"/>
          </a:xfrm>
        </p:spPr>
        <p:txBody>
          <a:bodyPr>
            <a:noAutofit/>
          </a:bodyPr>
          <a:lstStyle/>
          <a:p>
            <a:r>
              <a:rPr lang="en-US" sz="4000" b="1" dirty="0"/>
              <a:t>Abstract/Presentation</a:t>
            </a:r>
          </a:p>
        </p:txBody>
      </p:sp>
      <p:sp>
        <p:nvSpPr>
          <p:cNvPr id="3" name="Content Placeholder 2"/>
          <p:cNvSpPr>
            <a:spLocks noGrp="1"/>
          </p:cNvSpPr>
          <p:nvPr>
            <p:ph sz="half" idx="1"/>
          </p:nvPr>
        </p:nvSpPr>
        <p:spPr>
          <a:xfrm>
            <a:off x="287383" y="975360"/>
            <a:ext cx="5732417" cy="5573486"/>
          </a:xfrm>
          <a:solidFill>
            <a:schemeClr val="bg1"/>
          </a:solidFill>
        </p:spPr>
        <p:txBody>
          <a:bodyPr>
            <a:noAutofit/>
          </a:bodyPr>
          <a:lstStyle/>
          <a:p>
            <a:r>
              <a:rPr lang="en-US" dirty="0">
                <a:solidFill>
                  <a:srgbClr val="00B0F0"/>
                </a:solidFill>
              </a:rPr>
              <a:t>Research behind presentation:</a:t>
            </a:r>
          </a:p>
          <a:p>
            <a:pPr lvl="1"/>
            <a:r>
              <a:rPr lang="en-US" dirty="0"/>
              <a:t>Results </a:t>
            </a:r>
            <a:r>
              <a:rPr lang="en-US" dirty="0" smtClean="0"/>
              <a:t>pertain </a:t>
            </a:r>
            <a:r>
              <a:rPr lang="en-US" dirty="0"/>
              <a:t>to the characteristics of weapons used and injuries incurred</a:t>
            </a:r>
          </a:p>
          <a:p>
            <a:pPr lvl="1"/>
            <a:r>
              <a:rPr lang="en-US" dirty="0"/>
              <a:t>Special attention will be given to the following areas:  </a:t>
            </a:r>
          </a:p>
          <a:p>
            <a:pPr marL="1257300" lvl="2" indent="-342900">
              <a:buFont typeface="+mj-lt"/>
              <a:buAutoNum type="arabicPeriod"/>
            </a:pPr>
            <a:r>
              <a:rPr lang="en-US" sz="2400" dirty="0">
                <a:solidFill>
                  <a:srgbClr val="FFFF00"/>
                </a:solidFill>
              </a:rPr>
              <a:t>were weapons readily available to shooter? </a:t>
            </a:r>
          </a:p>
          <a:p>
            <a:pPr marL="1257300" lvl="2" indent="-342900">
              <a:buFont typeface="+mj-lt"/>
              <a:buAutoNum type="arabicPeriod"/>
            </a:pPr>
            <a:r>
              <a:rPr lang="en-US" sz="2400" dirty="0">
                <a:solidFill>
                  <a:srgbClr val="FFFF00"/>
                </a:solidFill>
              </a:rPr>
              <a:t>where was gun/weapon obtained? </a:t>
            </a:r>
          </a:p>
          <a:p>
            <a:pPr marL="1257300" lvl="2" indent="-342900">
              <a:buFont typeface="+mj-lt"/>
              <a:buAutoNum type="arabicPeriod"/>
            </a:pPr>
            <a:r>
              <a:rPr lang="en-US" sz="2400" dirty="0">
                <a:solidFill>
                  <a:srgbClr val="FFFF00"/>
                </a:solidFill>
              </a:rPr>
              <a:t>number of weapons used? </a:t>
            </a:r>
          </a:p>
          <a:p>
            <a:pPr marL="1257300" lvl="2" indent="-342900">
              <a:buFont typeface="+mj-lt"/>
              <a:buAutoNum type="arabicPeriod"/>
            </a:pPr>
            <a:r>
              <a:rPr lang="en-US" sz="2400" dirty="0">
                <a:solidFill>
                  <a:srgbClr val="FFFF00"/>
                </a:solidFill>
              </a:rPr>
              <a:t>rounds of ammunition available? </a:t>
            </a:r>
          </a:p>
          <a:p>
            <a:pPr marL="1257300" lvl="2" indent="-342900">
              <a:buFont typeface="+mj-lt"/>
              <a:buAutoNum type="arabicPeriod"/>
            </a:pPr>
            <a:r>
              <a:rPr lang="en-US" sz="2400" dirty="0">
                <a:solidFill>
                  <a:srgbClr val="FFFF00"/>
                </a:solidFill>
              </a:rPr>
              <a:t>types of weapons used? </a:t>
            </a:r>
          </a:p>
          <a:p>
            <a:pPr marL="1257300" lvl="2" indent="-342900">
              <a:buFont typeface="+mj-lt"/>
              <a:buAutoNum type="arabicPeriod"/>
            </a:pPr>
            <a:r>
              <a:rPr lang="en-US" sz="2400" dirty="0">
                <a:solidFill>
                  <a:srgbClr val="FFFF00"/>
                </a:solidFill>
              </a:rPr>
              <a:t>number of potential victims? </a:t>
            </a:r>
          </a:p>
          <a:p>
            <a:pPr marL="1257300" lvl="2" indent="-342900">
              <a:buFont typeface="+mj-lt"/>
              <a:buAutoNum type="arabicPeriod"/>
            </a:pPr>
            <a:r>
              <a:rPr lang="en-US" sz="2400" dirty="0">
                <a:solidFill>
                  <a:srgbClr val="FFFF00"/>
                </a:solidFill>
              </a:rPr>
              <a:t>number killed or injured?  </a:t>
            </a:r>
          </a:p>
        </p:txBody>
      </p:sp>
      <p:sp>
        <p:nvSpPr>
          <p:cNvPr id="9" name="Content Placeholder 8"/>
          <p:cNvSpPr>
            <a:spLocks noGrp="1"/>
          </p:cNvSpPr>
          <p:nvPr>
            <p:ph sz="half" idx="2"/>
          </p:nvPr>
        </p:nvSpPr>
        <p:spPr>
          <a:xfrm>
            <a:off x="6172199" y="975360"/>
            <a:ext cx="5601789" cy="5573486"/>
          </a:xfrm>
          <a:solidFill>
            <a:schemeClr val="bg1"/>
          </a:solidFill>
        </p:spPr>
        <p:txBody>
          <a:bodyPr>
            <a:normAutofit fontScale="92500" lnSpcReduction="10000"/>
          </a:bodyPr>
          <a:lstStyle/>
          <a:p>
            <a:r>
              <a:rPr lang="en-US" dirty="0"/>
              <a:t>Findings presented as they relate to four (4) “new” typologies of K-12 school violence perpetrators:</a:t>
            </a:r>
          </a:p>
          <a:p>
            <a:pPr marL="731520" lvl="1" indent="-457200"/>
            <a:r>
              <a:rPr lang="en-US" sz="2600" i="1" dirty="0">
                <a:solidFill>
                  <a:srgbClr val="00B0F0"/>
                </a:solidFill>
              </a:rPr>
              <a:t>Traditional </a:t>
            </a:r>
            <a:r>
              <a:rPr lang="en-US" sz="2600" dirty="0">
                <a:solidFill>
                  <a:srgbClr val="00B0F0"/>
                </a:solidFill>
              </a:rPr>
              <a:t>School Violence Perpetrators  </a:t>
            </a:r>
            <a:r>
              <a:rPr lang="en-US" sz="2600" dirty="0"/>
              <a:t>(33/78)</a:t>
            </a:r>
          </a:p>
          <a:p>
            <a:pPr marL="731520" lvl="1" indent="-457200"/>
            <a:r>
              <a:rPr lang="en-US" sz="2600" i="1" dirty="0">
                <a:solidFill>
                  <a:srgbClr val="7030A0"/>
                </a:solidFill>
              </a:rPr>
              <a:t>Gang Related </a:t>
            </a:r>
            <a:r>
              <a:rPr lang="en-US" sz="2600" dirty="0">
                <a:solidFill>
                  <a:srgbClr val="7030A0"/>
                </a:solidFill>
              </a:rPr>
              <a:t>School Violence Perpetrators  </a:t>
            </a:r>
            <a:r>
              <a:rPr lang="en-US" sz="2600" dirty="0"/>
              <a:t>(24/78)</a:t>
            </a:r>
          </a:p>
          <a:p>
            <a:pPr marL="731520" lvl="1" indent="-457200"/>
            <a:r>
              <a:rPr lang="en-US" sz="2600" i="1" dirty="0">
                <a:solidFill>
                  <a:srgbClr val="FF0000"/>
                </a:solidFill>
              </a:rPr>
              <a:t>Associated School and/or Mentally Ill </a:t>
            </a:r>
            <a:r>
              <a:rPr lang="en-US" sz="2600" dirty="0">
                <a:solidFill>
                  <a:srgbClr val="FF0000"/>
                </a:solidFill>
              </a:rPr>
              <a:t>School Violence Perpetrators </a:t>
            </a:r>
            <a:r>
              <a:rPr lang="en-US" sz="2600" dirty="0"/>
              <a:t>(5/78)</a:t>
            </a:r>
          </a:p>
          <a:p>
            <a:pPr marL="731520" lvl="1" indent="-457200"/>
            <a:r>
              <a:rPr lang="en-US" sz="2600" i="1" dirty="0">
                <a:solidFill>
                  <a:srgbClr val="FFC000"/>
                </a:solidFill>
              </a:rPr>
              <a:t>Non-Associated and/or Mentally Ill </a:t>
            </a:r>
            <a:r>
              <a:rPr lang="en-US" sz="2600" dirty="0">
                <a:solidFill>
                  <a:srgbClr val="FFC000"/>
                </a:solidFill>
              </a:rPr>
              <a:t>School Violence Perpetrators </a:t>
            </a:r>
            <a:r>
              <a:rPr lang="en-US" sz="2600" dirty="0"/>
              <a:t>(3/78)</a:t>
            </a:r>
          </a:p>
          <a:p>
            <a:r>
              <a:rPr lang="en-US" dirty="0"/>
              <a:t>It is hoped that this research will contribute to the discussion of the gun culture in the United States as it relates to school violence</a:t>
            </a:r>
          </a:p>
          <a:p>
            <a:endParaRPr lang="en-US" dirty="0"/>
          </a:p>
        </p:txBody>
      </p:sp>
      <p:sp>
        <p:nvSpPr>
          <p:cNvPr id="5" name="Slide Number Placeholder 4"/>
          <p:cNvSpPr>
            <a:spLocks noGrp="1"/>
          </p:cNvSpPr>
          <p:nvPr>
            <p:ph type="sldNum" sz="quarter" idx="12"/>
          </p:nvPr>
        </p:nvSpPr>
        <p:spPr/>
        <p:txBody>
          <a:bodyPr/>
          <a:lstStyle/>
          <a:p>
            <a:fld id="{9F73EE68-3A7D-4C20-ACF8-2A488A6A7D3E}" type="slidenum">
              <a:rPr lang="en-US" smtClean="0"/>
              <a:t>5</a:t>
            </a:fld>
            <a:endParaRPr lang="en-US" dirty="0"/>
          </a:p>
        </p:txBody>
      </p:sp>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3614782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0" y="2787267"/>
            <a:ext cx="10515600" cy="1775208"/>
          </a:xfrm>
          <a:solidFill>
            <a:schemeClr val="bg1"/>
          </a:solidFill>
        </p:spPr>
        <p:txBody>
          <a:bodyPr>
            <a:normAutofit/>
          </a:bodyPr>
          <a:lstStyle/>
          <a:p>
            <a:r>
              <a:rPr lang="en-US" dirty="0"/>
              <a:t>Sandy Hook Elementary School Shooting, CT. (December 2012)</a:t>
            </a:r>
          </a:p>
        </p:txBody>
      </p:sp>
      <p:sp>
        <p:nvSpPr>
          <p:cNvPr id="6" name="Text Placeholder 5"/>
          <p:cNvSpPr>
            <a:spLocks noGrp="1"/>
          </p:cNvSpPr>
          <p:nvPr>
            <p:ph type="body" idx="1"/>
          </p:nvPr>
        </p:nvSpPr>
        <p:spPr/>
        <p:txBody>
          <a:bodyPr/>
          <a:lstStyle/>
          <a:p>
            <a:r>
              <a:rPr lang="en-US" dirty="0"/>
              <a:t>Participants were asked to offer their opinions about the tragedy at Sandy Hook Elementary School</a:t>
            </a:r>
          </a:p>
        </p:txBody>
      </p:sp>
      <p:sp>
        <p:nvSpPr>
          <p:cNvPr id="4" name="Slide Number Placeholder 3"/>
          <p:cNvSpPr>
            <a:spLocks noGrp="1"/>
          </p:cNvSpPr>
          <p:nvPr>
            <p:ph type="sldNum" sz="quarter" idx="12"/>
          </p:nvPr>
        </p:nvSpPr>
        <p:spPr/>
        <p:txBody>
          <a:bodyPr/>
          <a:lstStyle/>
          <a:p>
            <a:fld id="{0A52C0F0-225D-4655-B5D4-7B69D43AAA54}" type="slidenum">
              <a:rPr lang="en-US" smtClean="0"/>
              <a:t>50</a:t>
            </a:fld>
            <a:endParaRPr lang="en-US"/>
          </a:p>
        </p:txBody>
      </p:sp>
      <p:sp>
        <p:nvSpPr>
          <p:cNvPr id="7"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4030494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a:bodyPr>
          <a:lstStyle/>
          <a:p>
            <a:r>
              <a:rPr lang="en-US" sz="3200" dirty="0"/>
              <a:t>In Response to the Sandy Hook Elementary School Shooting on December 14, 2012</a:t>
            </a:r>
          </a:p>
        </p:txBody>
      </p:sp>
      <p:sp>
        <p:nvSpPr>
          <p:cNvPr id="10" name="Content Placeholder 9"/>
          <p:cNvSpPr>
            <a:spLocks noGrp="1"/>
          </p:cNvSpPr>
          <p:nvPr>
            <p:ph idx="1"/>
          </p:nvPr>
        </p:nvSpPr>
        <p:spPr>
          <a:xfrm>
            <a:off x="361025" y="1187775"/>
            <a:ext cx="11469950" cy="5254154"/>
          </a:xfrm>
          <a:solidFill>
            <a:schemeClr val="bg1"/>
          </a:solidFill>
        </p:spPr>
        <p:txBody>
          <a:bodyPr>
            <a:normAutofit fontScale="92500" lnSpcReduction="10000"/>
          </a:bodyPr>
          <a:lstStyle/>
          <a:p>
            <a:r>
              <a:rPr lang="en-US" dirty="0"/>
              <a:t> </a:t>
            </a:r>
            <a:r>
              <a:rPr lang="en-US" i="1" dirty="0"/>
              <a:t>I think he chose the school because </a:t>
            </a:r>
            <a:r>
              <a:rPr lang="en-US" i="1" u="sng" dirty="0">
                <a:solidFill>
                  <a:srgbClr val="FF0000"/>
                </a:solidFill>
              </a:rPr>
              <a:t>it was familiar to him</a:t>
            </a:r>
            <a:r>
              <a:rPr lang="en-US" i="1" dirty="0"/>
              <a:t>, he went to school there so</a:t>
            </a:r>
            <a:r>
              <a:rPr lang="en-US" i="1" u="sng" dirty="0">
                <a:solidFill>
                  <a:srgbClr val="FF0000"/>
                </a:solidFill>
              </a:rPr>
              <a:t> maybe something happened then</a:t>
            </a:r>
            <a:r>
              <a:rPr lang="en-US" i="1" dirty="0"/>
              <a:t>. </a:t>
            </a:r>
            <a:r>
              <a:rPr lang="en-US" i="1" u="sng" dirty="0">
                <a:solidFill>
                  <a:srgbClr val="FF0000"/>
                </a:solidFill>
              </a:rPr>
              <a:t>His mom was working at the school so it was a place that was always on his mind cause she would come home and talk about it</a:t>
            </a:r>
            <a:r>
              <a:rPr lang="en-US" i="1" dirty="0"/>
              <a:t>. Maybe because of his </a:t>
            </a:r>
            <a:r>
              <a:rPr lang="en-US" i="1" u="sng" dirty="0">
                <a:solidFill>
                  <a:srgbClr val="FF0000"/>
                </a:solidFill>
              </a:rPr>
              <a:t>Asperger’s syndrome he felt that his mother payed more attention to the kids at the school and that made him very angry with her and the kids and adults at the school and he thought he had to do something about it</a:t>
            </a:r>
            <a:r>
              <a:rPr lang="en-US" i="1" dirty="0"/>
              <a:t>. It is very hard to put myself in his shoes, I’ve been raised that the children are the future and that they should be protected from evil like that. I also think he may have thought that it </a:t>
            </a:r>
            <a:r>
              <a:rPr lang="en-US" i="1" u="sng" dirty="0">
                <a:solidFill>
                  <a:srgbClr val="FF0000"/>
                </a:solidFill>
              </a:rPr>
              <a:t>may have been an easy target because of its location and the fact that he was a little familiar with the school, people most of the time will pick a place their most comfortable at so that when they start to do such a thing like that they don’t get spooked and change their mind and have to pick a new target without having to plan anything out ahead of time</a:t>
            </a:r>
            <a:r>
              <a:rPr lang="en-US" i="1" dirty="0"/>
              <a:t>. When I would do a robbery or when I was going to kill myself it was always at a place that I would go all the time.</a:t>
            </a:r>
            <a:endParaRPr lang="en-US" dirty="0"/>
          </a:p>
          <a:p>
            <a:pPr lvl="1"/>
            <a:r>
              <a:rPr lang="en-US" dirty="0">
                <a:solidFill>
                  <a:srgbClr val="00B0F0"/>
                </a:solidFill>
              </a:rPr>
              <a:t>WM/17/2007 (brought a gun to school and held a class hostage for four hours)</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51</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218280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a:bodyPr>
          <a:lstStyle/>
          <a:p>
            <a:r>
              <a:rPr lang="en-US" sz="3200" dirty="0"/>
              <a:t>In Response to the Sandy Hook Elementary School Shooting on December 14, 2012</a:t>
            </a:r>
          </a:p>
        </p:txBody>
      </p:sp>
      <p:sp>
        <p:nvSpPr>
          <p:cNvPr id="10" name="Content Placeholder 9"/>
          <p:cNvSpPr>
            <a:spLocks noGrp="1"/>
          </p:cNvSpPr>
          <p:nvPr>
            <p:ph idx="1"/>
          </p:nvPr>
        </p:nvSpPr>
        <p:spPr>
          <a:xfrm>
            <a:off x="361025" y="1187775"/>
            <a:ext cx="11469950" cy="5254154"/>
          </a:xfrm>
          <a:solidFill>
            <a:schemeClr val="bg1"/>
          </a:solidFill>
        </p:spPr>
        <p:txBody>
          <a:bodyPr>
            <a:normAutofit fontScale="92500" lnSpcReduction="20000"/>
          </a:bodyPr>
          <a:lstStyle/>
          <a:p>
            <a:r>
              <a:rPr lang="en-US" i="1" dirty="0"/>
              <a:t>I have no idea what the Newtown shooting was about. I’m about as far removed from the facts on the ground as anyone can get. And even those that have access to some of those facts (i.e., the media) can’t get it right. Aren’t they the ones who reported Lanza’s mother was a teacher at the school? </a:t>
            </a:r>
            <a:r>
              <a:rPr lang="en-US" i="1" u="sng" dirty="0">
                <a:solidFill>
                  <a:srgbClr val="FF0000"/>
                </a:solidFill>
              </a:rPr>
              <a:t>People in this world, and the media particularly, have not learned that if you don’t know what’s going on, say nothing. Otherwise you create an air of confusion which later is hard to undo</a:t>
            </a:r>
            <a:r>
              <a:rPr lang="en-US" i="1" dirty="0"/>
              <a:t>. This act may not have been so much one of anger towards his mother or those teachers and children. </a:t>
            </a:r>
            <a:r>
              <a:rPr lang="en-US" i="1" u="sng" dirty="0">
                <a:solidFill>
                  <a:srgbClr val="FF0000"/>
                </a:solidFill>
              </a:rPr>
              <a:t>It is more likely his act was left as a burden for others to carry. That is, for perhaps his father, his brother, the “town”; or whatever person/entity (and it could be more than one . . . a confluence of motivations) that in his mind had wronged him, or neglected him, or failed him, or spurred him, or whatever</a:t>
            </a:r>
            <a:r>
              <a:rPr lang="en-US" i="1" dirty="0"/>
              <a:t>. I, quite rationally, want to do something drastic and sacrificial which will bring even one of them back. I can feel hopeless about my future because when I think about this recent tragedy I don’t ever want to me a parole. So how could anyone else? And if I don’t have a chance to live in a community and have a family, then what hope do I have?</a:t>
            </a:r>
            <a:endParaRPr lang="en-US" dirty="0"/>
          </a:p>
          <a:p>
            <a:pPr lvl="1"/>
            <a:r>
              <a:rPr lang="en-US" dirty="0">
                <a:solidFill>
                  <a:srgbClr val="00B0F0"/>
                </a:solidFill>
              </a:rPr>
              <a:t>WM/14/1986 (failing a class, tried to kill the teacher, but shot and killed her substitute and injured a vice principal and two other students)</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52</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5636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a:bodyPr>
          <a:lstStyle/>
          <a:p>
            <a:r>
              <a:rPr lang="en-US" sz="3200" dirty="0"/>
              <a:t>In Response to the Sandy Hook Elementary School Shooting on December 14, 2012</a:t>
            </a:r>
          </a:p>
        </p:txBody>
      </p:sp>
      <p:sp>
        <p:nvSpPr>
          <p:cNvPr id="10" name="Content Placeholder 9"/>
          <p:cNvSpPr>
            <a:spLocks noGrp="1"/>
          </p:cNvSpPr>
          <p:nvPr>
            <p:ph idx="1"/>
          </p:nvPr>
        </p:nvSpPr>
        <p:spPr>
          <a:xfrm>
            <a:off x="361025" y="1187775"/>
            <a:ext cx="11469950" cy="5079860"/>
          </a:xfrm>
          <a:solidFill>
            <a:schemeClr val="bg1"/>
          </a:solidFill>
        </p:spPr>
        <p:txBody>
          <a:bodyPr>
            <a:normAutofit/>
          </a:bodyPr>
          <a:lstStyle/>
          <a:p>
            <a:r>
              <a:rPr lang="en-US" sz="3200" i="1" dirty="0"/>
              <a:t>Extremely horrific thing that took place at that school in Connecticut last month, and those 20 little children losing their lives in that shooting. But the shooter, Adam Lanza, committed suicide? </a:t>
            </a:r>
            <a:r>
              <a:rPr lang="en-US" sz="3200" i="1" u="sng" dirty="0">
                <a:solidFill>
                  <a:srgbClr val="FF0000"/>
                </a:solidFill>
              </a:rPr>
              <a:t>If Adam was a Christian like me, he wouldn’t have done so atrocious of an entity as to do that shooting at that school in Connecticut. This is the result of (at least in my opinion and even though it was a long time ago) of, in the 1960s, taking BIBLES out of our public schools in this country.</a:t>
            </a:r>
            <a:r>
              <a:rPr lang="en-US" sz="3200" i="1" dirty="0"/>
              <a:t> It’s crucial for the people of this country not to take BIBLES out of our public schools.</a:t>
            </a:r>
            <a:endParaRPr lang="en-US" sz="3200" dirty="0"/>
          </a:p>
          <a:p>
            <a:pPr lvl="1"/>
            <a:r>
              <a:rPr lang="en-US" dirty="0">
                <a:solidFill>
                  <a:srgbClr val="00B0F0"/>
                </a:solidFill>
              </a:rPr>
              <a:t>WM/21/1993 (former student who shot and killed assistant principle with a .44 caliber pistol)</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53</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252003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a:bodyPr>
          <a:lstStyle/>
          <a:p>
            <a:r>
              <a:rPr lang="en-US" sz="3200" dirty="0"/>
              <a:t>In Response to the Sandy Hook Elementary School Shooting on December 14, 2012</a:t>
            </a:r>
          </a:p>
        </p:txBody>
      </p:sp>
      <p:sp>
        <p:nvSpPr>
          <p:cNvPr id="10" name="Content Placeholder 9"/>
          <p:cNvSpPr>
            <a:spLocks noGrp="1"/>
          </p:cNvSpPr>
          <p:nvPr>
            <p:ph idx="1"/>
          </p:nvPr>
        </p:nvSpPr>
        <p:spPr>
          <a:xfrm>
            <a:off x="361025" y="1367161"/>
            <a:ext cx="11469950" cy="4900474"/>
          </a:xfrm>
          <a:solidFill>
            <a:schemeClr val="bg1"/>
          </a:solidFill>
        </p:spPr>
        <p:txBody>
          <a:bodyPr>
            <a:normAutofit fontScale="92500" lnSpcReduction="10000"/>
          </a:bodyPr>
          <a:lstStyle/>
          <a:p>
            <a:r>
              <a:rPr lang="en-US" i="1" dirty="0"/>
              <a:t>I did hear about what happened in Connecticut the day it happened; I just could not believe it. I want to help even more now to provide some insight and help to prevent these things from happening. </a:t>
            </a:r>
            <a:r>
              <a:rPr lang="en-US" i="1" u="sng" dirty="0">
                <a:solidFill>
                  <a:srgbClr val="FF0000"/>
                </a:solidFill>
              </a:rPr>
              <a:t>I think that, and these are just opinions, but he might have been planning this before. He may have chosen and elementary school because the majority of the people were little children and they could do very little to stop him. Easier targets. If Adam Lanza had any anger toward anyone there, then that might be a reason why he went. If he was taking medication, that might have been a factor to</a:t>
            </a:r>
            <a:r>
              <a:rPr lang="en-US" i="1" dirty="0"/>
              <a:t>o. It has been proven and researched that when you have someone taking psychiatric medication, homicidal and suicidal thoughts can occur or increase. He knew how to use guns, they were available to him, and when you mix that with depression, frustration, or delusional thinking the results can be disastrous.</a:t>
            </a:r>
            <a:endParaRPr lang="en-US" dirty="0"/>
          </a:p>
          <a:p>
            <a:pPr lvl="1"/>
            <a:r>
              <a:rPr lang="en-US" dirty="0">
                <a:solidFill>
                  <a:srgbClr val="00B0F0"/>
                </a:solidFill>
              </a:rPr>
              <a:t>HM/18/2006 (crashed through security shack at the entrance to the student parking lots, stepped out of van, set off 3 smoke bombs and then proceeded with gunfire toward the school, after killing father at family home)</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54</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786711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a:bodyPr>
          <a:lstStyle/>
          <a:p>
            <a:r>
              <a:rPr lang="en-US" sz="3200" dirty="0"/>
              <a:t>In Response to the Sandy Hook Elementary School Shooting on December 14, 2012</a:t>
            </a:r>
          </a:p>
        </p:txBody>
      </p:sp>
      <p:sp>
        <p:nvSpPr>
          <p:cNvPr id="10" name="Content Placeholder 9"/>
          <p:cNvSpPr>
            <a:spLocks noGrp="1"/>
          </p:cNvSpPr>
          <p:nvPr>
            <p:ph idx="1"/>
          </p:nvPr>
        </p:nvSpPr>
        <p:spPr>
          <a:xfrm>
            <a:off x="361025" y="1367161"/>
            <a:ext cx="11469950" cy="4900474"/>
          </a:xfrm>
          <a:solidFill>
            <a:schemeClr val="bg1"/>
          </a:solidFill>
        </p:spPr>
        <p:txBody>
          <a:bodyPr>
            <a:normAutofit fontScale="92500" lnSpcReduction="10000"/>
          </a:bodyPr>
          <a:lstStyle/>
          <a:p>
            <a:r>
              <a:rPr lang="en-US" i="1" dirty="0"/>
              <a:t>My heart go out to those children and their families. I know that’s the worse feeling a parent could ever have. In-a-way I wish I could’ve been there to help save the kids. Now the politicians are involved, talking about more gun control laws. I’m not anti-government, but the government in my belief is full of it. </a:t>
            </a:r>
            <a:r>
              <a:rPr lang="en-US" i="1" u="sng" dirty="0">
                <a:solidFill>
                  <a:srgbClr val="FF0000"/>
                </a:solidFill>
              </a:rPr>
              <a:t>Guns don’t kill people, people kill people! Everybody knows that with stricter gun control laws will only put more minorities in state and federal prisons. Instead of gun control laws the government needs to spend money on mental health programs for the youth</a:t>
            </a:r>
            <a:r>
              <a:rPr lang="en-US" i="1" dirty="0"/>
              <a:t>. They promote violence but then grieve for it. I feel sorry for those kids, all I could say is this is a very cold and dark world. The person that· did that, I don’t think </a:t>
            </a:r>
            <a:r>
              <a:rPr lang="en-US" i="1" u="sng" dirty="0">
                <a:solidFill>
                  <a:srgbClr val="FF0000"/>
                </a:solidFill>
              </a:rPr>
              <a:t>nobody pay attention to the signs</a:t>
            </a:r>
            <a:r>
              <a:rPr lang="en-US" i="1" dirty="0"/>
              <a:t>. Because it’s always sign. That’s why I say we have to start with the youth in America. But with “Newtown” happening my hope is a little bit scattered. </a:t>
            </a:r>
            <a:r>
              <a:rPr lang="en-US" i="1" u="sng" dirty="0">
                <a:solidFill>
                  <a:srgbClr val="FF0000"/>
                </a:solidFill>
              </a:rPr>
              <a:t>I feel as if when a school shooting happen rather, “Isolated” or “Mass” it hurts my case</a:t>
            </a:r>
            <a:r>
              <a:rPr lang="en-US" i="1" dirty="0"/>
              <a:t>.</a:t>
            </a:r>
            <a:endParaRPr lang="en-US" dirty="0"/>
          </a:p>
          <a:p>
            <a:pPr lvl="1"/>
            <a:r>
              <a:rPr lang="en-US" dirty="0"/>
              <a:t> </a:t>
            </a:r>
            <a:r>
              <a:rPr lang="en-US" dirty="0">
                <a:solidFill>
                  <a:srgbClr val="00B0F0"/>
                </a:solidFill>
              </a:rPr>
              <a:t>BM/16/1996 (shot another student during a fight with a group of students)</a:t>
            </a:r>
          </a:p>
        </p:txBody>
      </p:sp>
      <p:sp>
        <p:nvSpPr>
          <p:cNvPr id="5" name="Slide Number Placeholder 4"/>
          <p:cNvSpPr>
            <a:spLocks noGrp="1"/>
          </p:cNvSpPr>
          <p:nvPr>
            <p:ph type="sldNum" sz="quarter" idx="12"/>
          </p:nvPr>
        </p:nvSpPr>
        <p:spPr/>
        <p:txBody>
          <a:bodyPr/>
          <a:lstStyle/>
          <a:p>
            <a:fld id="{4831A249-17BD-4AC1-8E4B-4002AC12A86C}" type="slidenum">
              <a:rPr lang="en-US" smtClean="0"/>
              <a:t>55</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37386157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a:bodyPr>
          <a:lstStyle/>
          <a:p>
            <a:r>
              <a:rPr lang="en-US" sz="3200" dirty="0"/>
              <a:t>In Response to the Sandy Hook Elementary School Shooting on December 14, 2012</a:t>
            </a:r>
          </a:p>
        </p:txBody>
      </p:sp>
      <p:sp>
        <p:nvSpPr>
          <p:cNvPr id="10" name="Content Placeholder 9"/>
          <p:cNvSpPr>
            <a:spLocks noGrp="1"/>
          </p:cNvSpPr>
          <p:nvPr>
            <p:ph idx="1"/>
          </p:nvPr>
        </p:nvSpPr>
        <p:spPr>
          <a:xfrm>
            <a:off x="361025" y="1367161"/>
            <a:ext cx="11469950" cy="4900474"/>
          </a:xfrm>
          <a:solidFill>
            <a:schemeClr val="bg1"/>
          </a:solidFill>
        </p:spPr>
        <p:txBody>
          <a:bodyPr>
            <a:normAutofit lnSpcReduction="10000"/>
          </a:bodyPr>
          <a:lstStyle/>
          <a:p>
            <a:r>
              <a:rPr lang="en-US" sz="3200" i="1" dirty="0"/>
              <a:t>Him [i.e., Adam Lanza] victimizing his mother, who for all outward appearances was a good mother, coupled with the facts that </a:t>
            </a:r>
            <a:r>
              <a:rPr lang="en-US" sz="3200" i="1" u="sng" dirty="0">
                <a:solidFill>
                  <a:srgbClr val="FF0000"/>
                </a:solidFill>
              </a:rPr>
              <a:t>he was socially withdrawn and he victimized children specifically</a:t>
            </a:r>
            <a:r>
              <a:rPr lang="en-US" sz="3200" i="1" dirty="0"/>
              <a:t>, leads me to suspect that </a:t>
            </a:r>
            <a:r>
              <a:rPr lang="en-US" sz="3200" i="1" u="sng" dirty="0">
                <a:solidFill>
                  <a:srgbClr val="FF0000"/>
                </a:solidFill>
              </a:rPr>
              <a:t>he had issues identifying and understanding true emotions</a:t>
            </a:r>
            <a:r>
              <a:rPr lang="en-US" sz="3200" i="1" dirty="0"/>
              <a:t>. For some reason </a:t>
            </a:r>
            <a:r>
              <a:rPr lang="en-US" sz="3200" i="1" u="sng" dirty="0">
                <a:solidFill>
                  <a:srgbClr val="FF0000"/>
                </a:solidFill>
              </a:rPr>
              <a:t>I believe that even before the suicide he had given up hope</a:t>
            </a:r>
            <a:r>
              <a:rPr lang="en-US" sz="3200" i="1" dirty="0"/>
              <a:t>. </a:t>
            </a:r>
            <a:r>
              <a:rPr lang="en-US" sz="3200" i="1" u="sng" dirty="0">
                <a:solidFill>
                  <a:srgbClr val="FF0000"/>
                </a:solidFill>
              </a:rPr>
              <a:t>Hope of being a father, friend, son, and being in a romantic relationship</a:t>
            </a:r>
            <a:r>
              <a:rPr lang="en-US" sz="3200" i="1" dirty="0"/>
              <a:t>. I imagine him as being a person who could witness joy, love and pleasure, but couldn’t connect to, or experience them himself so he thought these things were fabricated, and ultimately offensive to him.</a:t>
            </a:r>
            <a:endParaRPr lang="en-US" sz="3200" dirty="0"/>
          </a:p>
          <a:p>
            <a:pPr lvl="1"/>
            <a:r>
              <a:rPr lang="en-US" dirty="0">
                <a:solidFill>
                  <a:srgbClr val="00B0F0"/>
                </a:solidFill>
              </a:rPr>
              <a:t>BM/16/2005 (shot and killed another student outside their school as classes recessed for the afternoon)</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56</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2770193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a:bodyPr>
          <a:lstStyle/>
          <a:p>
            <a:r>
              <a:rPr lang="en-US" sz="3200" dirty="0"/>
              <a:t>In Response to the Sandy Hook Elementary School Shooting on December 14, 2012</a:t>
            </a:r>
          </a:p>
        </p:txBody>
      </p:sp>
      <p:sp>
        <p:nvSpPr>
          <p:cNvPr id="10" name="Content Placeholder 9"/>
          <p:cNvSpPr>
            <a:spLocks noGrp="1"/>
          </p:cNvSpPr>
          <p:nvPr>
            <p:ph idx="1"/>
          </p:nvPr>
        </p:nvSpPr>
        <p:spPr>
          <a:xfrm>
            <a:off x="361025" y="1367161"/>
            <a:ext cx="11469950" cy="5074768"/>
          </a:xfrm>
          <a:solidFill>
            <a:schemeClr val="bg1"/>
          </a:solidFill>
        </p:spPr>
        <p:txBody>
          <a:bodyPr>
            <a:normAutofit/>
          </a:bodyPr>
          <a:lstStyle/>
          <a:p>
            <a:r>
              <a:rPr lang="en-US" sz="3200" i="1" dirty="0"/>
              <a:t>In the aftermath of the SENSELESS acts of VIOLENCE that occurred at the Newtown, CT Elementary School, my earnest PRAYER is that these few words will find you more DETERMINED and RESOLUTE than EVER! </a:t>
            </a:r>
            <a:r>
              <a:rPr lang="en-US" sz="3200" i="1" u="sng" dirty="0">
                <a:solidFill>
                  <a:srgbClr val="FF0000"/>
                </a:solidFill>
              </a:rPr>
              <a:t>There has been much talk about the incident here behind the prison walls (as I am sure it must be out there in society)</a:t>
            </a:r>
            <a:r>
              <a:rPr lang="en-US" sz="3200" i="1" dirty="0"/>
              <a:t>. I WISH there was more that I could do to express sincere concern for the lives of those innocent young children, and the suffering of their FAMILIES, FRIENDS, and COMMUNITIES.</a:t>
            </a:r>
            <a:endParaRPr lang="en-US" sz="3200" dirty="0"/>
          </a:p>
          <a:p>
            <a:pPr lvl="1"/>
            <a:r>
              <a:rPr lang="en-US" sz="2800" dirty="0">
                <a:solidFill>
                  <a:srgbClr val="00B0F0"/>
                </a:solidFill>
              </a:rPr>
              <a:t>BM/14/1996 (shot another student 6 times with a .22 caliber pistol on a school bus after a verbal feud)</a:t>
            </a:r>
            <a:endParaRPr lang="en-US" sz="2800" dirty="0"/>
          </a:p>
        </p:txBody>
      </p:sp>
      <p:sp>
        <p:nvSpPr>
          <p:cNvPr id="5" name="Slide Number Placeholder 4"/>
          <p:cNvSpPr>
            <a:spLocks noGrp="1"/>
          </p:cNvSpPr>
          <p:nvPr>
            <p:ph type="sldNum" sz="quarter" idx="12"/>
          </p:nvPr>
        </p:nvSpPr>
        <p:spPr/>
        <p:txBody>
          <a:bodyPr/>
          <a:lstStyle/>
          <a:p>
            <a:fld id="{4831A249-17BD-4AC1-8E4B-4002AC12A86C}" type="slidenum">
              <a:rPr lang="en-US" smtClean="0"/>
              <a:t>57</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754803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1025" y="178695"/>
            <a:ext cx="11469950" cy="1009080"/>
          </a:xfrm>
        </p:spPr>
        <p:txBody>
          <a:bodyPr>
            <a:normAutofit/>
          </a:bodyPr>
          <a:lstStyle/>
          <a:p>
            <a:r>
              <a:rPr lang="en-US" sz="3200" dirty="0"/>
              <a:t>In Response to the Sandy Hook Elementary School Shooting on December 14, 2012</a:t>
            </a:r>
          </a:p>
        </p:txBody>
      </p:sp>
      <p:sp>
        <p:nvSpPr>
          <p:cNvPr id="10" name="Content Placeholder 9"/>
          <p:cNvSpPr>
            <a:spLocks noGrp="1"/>
          </p:cNvSpPr>
          <p:nvPr>
            <p:ph idx="1"/>
          </p:nvPr>
        </p:nvSpPr>
        <p:spPr>
          <a:xfrm>
            <a:off x="361025" y="1367161"/>
            <a:ext cx="11469950" cy="4900474"/>
          </a:xfrm>
          <a:solidFill>
            <a:schemeClr val="bg1"/>
          </a:solidFill>
        </p:spPr>
        <p:txBody>
          <a:bodyPr>
            <a:normAutofit/>
          </a:bodyPr>
          <a:lstStyle/>
          <a:p>
            <a:r>
              <a:rPr lang="en-US" sz="3600" dirty="0"/>
              <a:t> </a:t>
            </a:r>
            <a:r>
              <a:rPr lang="en-US" sz="3600" i="1" dirty="0"/>
              <a:t>I saw what just happen in Connecticut the tragedy of all those sweet innocent children. their lives cut short broke my heart when I saw it in the news, I hope this study can bring this madness to a stop once and for all. </a:t>
            </a:r>
            <a:r>
              <a:rPr lang="en-US" sz="3600" i="1" u="sng" dirty="0">
                <a:solidFill>
                  <a:srgbClr val="FF0000"/>
                </a:solidFill>
              </a:rPr>
              <a:t>Or at least that we can recognize the people that might be thinking of doing something so disturbed like what just happen</a:t>
            </a:r>
            <a:r>
              <a:rPr lang="en-US" sz="3600" i="1" dirty="0"/>
              <a:t>. My prayers go to the families and victims.</a:t>
            </a:r>
            <a:endParaRPr lang="en-US" sz="3600" dirty="0"/>
          </a:p>
          <a:p>
            <a:pPr lvl="1"/>
            <a:r>
              <a:rPr lang="en-US" sz="3200" dirty="0">
                <a:solidFill>
                  <a:srgbClr val="00B0F0"/>
                </a:solidFill>
              </a:rPr>
              <a:t>HM/18/1999 (shot two rival gang members in parking lot after school)</a:t>
            </a:r>
          </a:p>
          <a:p>
            <a:endParaRPr lang="en-US" sz="3600" dirty="0"/>
          </a:p>
        </p:txBody>
      </p:sp>
      <p:sp>
        <p:nvSpPr>
          <p:cNvPr id="5" name="Slide Number Placeholder 4"/>
          <p:cNvSpPr>
            <a:spLocks noGrp="1"/>
          </p:cNvSpPr>
          <p:nvPr>
            <p:ph type="sldNum" sz="quarter" idx="12"/>
          </p:nvPr>
        </p:nvSpPr>
        <p:spPr/>
        <p:txBody>
          <a:bodyPr/>
          <a:lstStyle/>
          <a:p>
            <a:fld id="{4831A249-17BD-4AC1-8E4B-4002AC12A86C}" type="slidenum">
              <a:rPr lang="en-US" smtClean="0"/>
              <a:t>58</a:t>
            </a:fld>
            <a:endParaRPr lang="en-US" dirty="0"/>
          </a:p>
        </p:txBody>
      </p:sp>
      <p:sp>
        <p:nvSpPr>
          <p:cNvPr id="11"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2275519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32" y="294104"/>
            <a:ext cx="10515600" cy="398355"/>
          </a:xfrm>
        </p:spPr>
        <p:txBody>
          <a:bodyPr>
            <a:normAutofit fontScale="90000"/>
          </a:bodyPr>
          <a:lstStyle/>
          <a:p>
            <a:r>
              <a:rPr lang="en-US" dirty="0"/>
              <a:t>Themes?</a:t>
            </a:r>
          </a:p>
        </p:txBody>
      </p:sp>
      <p:sp>
        <p:nvSpPr>
          <p:cNvPr id="5" name="Content Placeholder 4"/>
          <p:cNvSpPr>
            <a:spLocks noGrp="1"/>
          </p:cNvSpPr>
          <p:nvPr>
            <p:ph sz="half" idx="1"/>
          </p:nvPr>
        </p:nvSpPr>
        <p:spPr>
          <a:xfrm>
            <a:off x="364731" y="910701"/>
            <a:ext cx="5228201" cy="5562600"/>
          </a:xfrm>
        </p:spPr>
        <p:txBody>
          <a:bodyPr>
            <a:normAutofit/>
          </a:bodyPr>
          <a:lstStyle/>
          <a:p>
            <a:r>
              <a:rPr lang="en-US" dirty="0"/>
              <a:t>Senseless act </a:t>
            </a:r>
            <a:r>
              <a:rPr lang="en-US" u="sng" dirty="0"/>
              <a:t>of violence/</a:t>
            </a:r>
            <a:r>
              <a:rPr lang="en-US" u="sng" dirty="0">
                <a:solidFill>
                  <a:srgbClr val="FF0066"/>
                </a:solidFill>
              </a:rPr>
              <a:t>Sincere concern</a:t>
            </a:r>
          </a:p>
          <a:p>
            <a:r>
              <a:rPr lang="en-US" u="sng" dirty="0">
                <a:solidFill>
                  <a:srgbClr val="FF0066"/>
                </a:solidFill>
              </a:rPr>
              <a:t>A lot of talk in prison</a:t>
            </a:r>
          </a:p>
          <a:p>
            <a:r>
              <a:rPr lang="en-US" u="sng" dirty="0">
                <a:solidFill>
                  <a:srgbClr val="FF0066"/>
                </a:solidFill>
              </a:rPr>
              <a:t>Fear of impact on their situation</a:t>
            </a:r>
          </a:p>
          <a:p>
            <a:r>
              <a:rPr lang="en-US" dirty="0">
                <a:solidFill>
                  <a:schemeClr val="tx1"/>
                </a:solidFill>
              </a:rPr>
              <a:t>Need to </a:t>
            </a:r>
            <a:r>
              <a:rPr lang="en-US" u="sng" dirty="0">
                <a:solidFill>
                  <a:srgbClr val="FF0066"/>
                </a:solidFill>
              </a:rPr>
              <a:t>identify potential offenders</a:t>
            </a:r>
          </a:p>
          <a:p>
            <a:r>
              <a:rPr lang="en-US" u="sng" dirty="0">
                <a:solidFill>
                  <a:srgbClr val="FF0066"/>
                </a:solidFill>
              </a:rPr>
              <a:t>Gun control will NOT work</a:t>
            </a:r>
          </a:p>
          <a:p>
            <a:r>
              <a:rPr lang="en-US" dirty="0"/>
              <a:t>Kids not being able to </a:t>
            </a:r>
            <a:r>
              <a:rPr lang="en-US" u="sng" dirty="0">
                <a:solidFill>
                  <a:srgbClr val="FF0066"/>
                </a:solidFill>
              </a:rPr>
              <a:t>understand their emotions</a:t>
            </a:r>
          </a:p>
          <a:p>
            <a:r>
              <a:rPr lang="en-US" dirty="0">
                <a:solidFill>
                  <a:schemeClr val="tx1"/>
                </a:solidFill>
              </a:rPr>
              <a:t>Kids </a:t>
            </a:r>
            <a:r>
              <a:rPr lang="en-US" u="sng" dirty="0">
                <a:solidFill>
                  <a:srgbClr val="FF0066"/>
                </a:solidFill>
              </a:rPr>
              <a:t>cannot see the future</a:t>
            </a:r>
          </a:p>
          <a:p>
            <a:r>
              <a:rPr lang="en-US" u="sng" dirty="0">
                <a:solidFill>
                  <a:srgbClr val="FF0066"/>
                </a:solidFill>
              </a:rPr>
              <a:t>Fault of teachers</a:t>
            </a:r>
          </a:p>
          <a:p>
            <a:endParaRPr lang="en-US" dirty="0"/>
          </a:p>
        </p:txBody>
      </p:sp>
      <p:sp>
        <p:nvSpPr>
          <p:cNvPr id="6" name="Content Placeholder 5"/>
          <p:cNvSpPr>
            <a:spLocks noGrp="1"/>
          </p:cNvSpPr>
          <p:nvPr>
            <p:ph sz="half" idx="2"/>
          </p:nvPr>
        </p:nvSpPr>
        <p:spPr>
          <a:xfrm>
            <a:off x="6090083" y="910701"/>
            <a:ext cx="5674310" cy="5562600"/>
          </a:xfrm>
          <a:solidFill>
            <a:schemeClr val="bg1"/>
          </a:solidFill>
        </p:spPr>
        <p:txBody>
          <a:bodyPr>
            <a:normAutofit/>
          </a:bodyPr>
          <a:lstStyle/>
          <a:p>
            <a:r>
              <a:rPr lang="en-US" sz="3200" u="sng" dirty="0">
                <a:solidFill>
                  <a:srgbClr val="FF0066"/>
                </a:solidFill>
              </a:rPr>
              <a:t>Lack of understanding about consequences </a:t>
            </a:r>
            <a:r>
              <a:rPr lang="en-US" sz="3200" dirty="0"/>
              <a:t>of their actions</a:t>
            </a:r>
          </a:p>
          <a:p>
            <a:r>
              <a:rPr lang="en-US" sz="3200" dirty="0">
                <a:solidFill>
                  <a:schemeClr val="tx1"/>
                </a:solidFill>
              </a:rPr>
              <a:t>School was a </a:t>
            </a:r>
            <a:r>
              <a:rPr lang="en-US" sz="3200" u="sng" dirty="0">
                <a:solidFill>
                  <a:srgbClr val="FF0066"/>
                </a:solidFill>
              </a:rPr>
              <a:t>comfortable and easy target</a:t>
            </a:r>
          </a:p>
          <a:p>
            <a:r>
              <a:rPr lang="en-US" sz="3200" u="sng" dirty="0">
                <a:solidFill>
                  <a:srgbClr val="FF0066"/>
                </a:solidFill>
              </a:rPr>
              <a:t>Knowledge of guns and medication and depression is a dangerous mix</a:t>
            </a:r>
          </a:p>
          <a:p>
            <a:r>
              <a:rPr lang="en-US" sz="3200" u="sng" dirty="0">
                <a:solidFill>
                  <a:srgbClr val="FF0066"/>
                </a:solidFill>
              </a:rPr>
              <a:t>Asperger's Syndrome </a:t>
            </a:r>
            <a:r>
              <a:rPr lang="en-US" sz="3200" dirty="0">
                <a:solidFill>
                  <a:schemeClr val="tx1"/>
                </a:solidFill>
              </a:rPr>
              <a:t>is the cause</a:t>
            </a:r>
          </a:p>
          <a:p>
            <a:r>
              <a:rPr lang="en-US" sz="3200" u="sng" dirty="0">
                <a:solidFill>
                  <a:srgbClr val="FF0066"/>
                </a:solidFill>
              </a:rPr>
              <a:t>Act left as a burden for others</a:t>
            </a:r>
          </a:p>
          <a:p>
            <a:r>
              <a:rPr lang="en-US" sz="3200" u="sng" dirty="0">
                <a:solidFill>
                  <a:srgbClr val="FF0066"/>
                </a:solidFill>
              </a:rPr>
              <a:t>No faith </a:t>
            </a:r>
            <a:r>
              <a:rPr lang="en-US" sz="3200" dirty="0">
                <a:solidFill>
                  <a:schemeClr val="tx1"/>
                </a:solidFill>
              </a:rPr>
              <a:t>and </a:t>
            </a:r>
            <a:r>
              <a:rPr lang="en-US" sz="3200" u="sng" dirty="0">
                <a:solidFill>
                  <a:srgbClr val="FF0066"/>
                </a:solidFill>
              </a:rPr>
              <a:t>no bibles </a:t>
            </a:r>
          </a:p>
        </p:txBody>
      </p:sp>
      <p:sp>
        <p:nvSpPr>
          <p:cNvPr id="4" name="Slide Number Placeholder 3"/>
          <p:cNvSpPr>
            <a:spLocks noGrp="1"/>
          </p:cNvSpPr>
          <p:nvPr>
            <p:ph type="sldNum" sz="quarter" idx="12"/>
          </p:nvPr>
        </p:nvSpPr>
        <p:spPr/>
        <p:txBody>
          <a:bodyPr/>
          <a:lstStyle/>
          <a:p>
            <a:fld id="{0A52C0F0-225D-4655-B5D4-7B69D43AAA54}" type="slidenum">
              <a:rPr lang="en-US" smtClean="0"/>
              <a:t>59</a:t>
            </a:fld>
            <a:endParaRPr lang="en-US"/>
          </a:p>
        </p:txBody>
      </p:sp>
      <p:sp>
        <p:nvSpPr>
          <p:cNvPr id="7" name="Footer Placeholder 3"/>
          <p:cNvSpPr txBox="1">
            <a:spLocks/>
          </p:cNvSpPr>
          <p:nvPr/>
        </p:nvSpPr>
        <p:spPr>
          <a:xfrm>
            <a:off x="136903" y="6450807"/>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640687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7314" y="201839"/>
            <a:ext cx="10515600" cy="494847"/>
          </a:xfrm>
        </p:spPr>
        <p:txBody>
          <a:bodyPr>
            <a:normAutofit fontScale="90000"/>
          </a:bodyPr>
          <a:lstStyle/>
          <a:p>
            <a:r>
              <a:rPr lang="en-US" dirty="0"/>
              <a:t>Types of School Violence Perpetrators</a:t>
            </a:r>
          </a:p>
        </p:txBody>
      </p:sp>
      <p:graphicFrame>
        <p:nvGraphicFramePr>
          <p:cNvPr id="5" name="Table 4"/>
          <p:cNvGraphicFramePr>
            <a:graphicFrameLocks noGrp="1"/>
          </p:cNvGraphicFramePr>
          <p:nvPr>
            <p:extLst>
              <p:ext uri="{D42A27DB-BD31-4B8C-83A1-F6EECF244321}">
                <p14:modId xmlns:p14="http://schemas.microsoft.com/office/powerpoint/2010/main" val="2061674619"/>
              </p:ext>
            </p:extLst>
          </p:nvPr>
        </p:nvGraphicFramePr>
        <p:xfrm>
          <a:off x="179613" y="839409"/>
          <a:ext cx="11811001" cy="5923280"/>
        </p:xfrm>
        <a:graphic>
          <a:graphicData uri="http://schemas.openxmlformats.org/drawingml/2006/table">
            <a:tbl>
              <a:tblPr firstRow="1" bandRow="1">
                <a:tableStyleId>{616DA210-FB5B-4158-B5E0-FEB733F419BA}</a:tableStyleId>
              </a:tblPr>
              <a:tblGrid>
                <a:gridCol w="2952750">
                  <a:extLst>
                    <a:ext uri="{9D8B030D-6E8A-4147-A177-3AD203B41FA5}">
                      <a16:colId xmlns:a16="http://schemas.microsoft.com/office/drawing/2014/main" xmlns="" val="20000"/>
                    </a:ext>
                  </a:extLst>
                </a:gridCol>
                <a:gridCol w="2793804">
                  <a:extLst>
                    <a:ext uri="{9D8B030D-6E8A-4147-A177-3AD203B41FA5}">
                      <a16:colId xmlns:a16="http://schemas.microsoft.com/office/drawing/2014/main" xmlns="" val="20001"/>
                    </a:ext>
                  </a:extLst>
                </a:gridCol>
                <a:gridCol w="3190618">
                  <a:extLst>
                    <a:ext uri="{9D8B030D-6E8A-4147-A177-3AD203B41FA5}">
                      <a16:colId xmlns:a16="http://schemas.microsoft.com/office/drawing/2014/main" xmlns="" val="20002"/>
                    </a:ext>
                  </a:extLst>
                </a:gridCol>
                <a:gridCol w="2873829">
                  <a:extLst>
                    <a:ext uri="{9D8B030D-6E8A-4147-A177-3AD203B41FA5}">
                      <a16:colId xmlns:a16="http://schemas.microsoft.com/office/drawing/2014/main" xmlns="" val="20003"/>
                    </a:ext>
                  </a:extLst>
                </a:gridCol>
              </a:tblGrid>
              <a:tr h="370840">
                <a:tc>
                  <a:txBody>
                    <a:bodyPr/>
                    <a:lstStyle/>
                    <a:p>
                      <a:pPr algn="ctr"/>
                      <a:r>
                        <a:rPr lang="en-US" sz="2000" dirty="0">
                          <a:solidFill>
                            <a:srgbClr val="00B0F0"/>
                          </a:solidFill>
                        </a:rPr>
                        <a:t>Traditional</a:t>
                      </a:r>
                    </a:p>
                  </a:txBody>
                  <a:tcPr>
                    <a:solidFill>
                      <a:schemeClr val="bg1">
                        <a:lumMod val="75000"/>
                        <a:lumOff val="25000"/>
                      </a:schemeClr>
                    </a:solidFill>
                  </a:tcPr>
                </a:tc>
                <a:tc>
                  <a:txBody>
                    <a:bodyPr/>
                    <a:lstStyle/>
                    <a:p>
                      <a:pPr algn="ctr"/>
                      <a:r>
                        <a:rPr lang="en-US" sz="2000" dirty="0">
                          <a:solidFill>
                            <a:srgbClr val="7030A0"/>
                          </a:solidFill>
                        </a:rPr>
                        <a:t>Gang-Related</a:t>
                      </a:r>
                    </a:p>
                  </a:txBody>
                  <a:tcPr>
                    <a:solidFill>
                      <a:schemeClr val="tx1"/>
                    </a:solidFill>
                  </a:tcPr>
                </a:tc>
                <a:tc>
                  <a:txBody>
                    <a:bodyPr/>
                    <a:lstStyle/>
                    <a:p>
                      <a:pPr algn="ctr"/>
                      <a:r>
                        <a:rPr lang="en-US" sz="2000" dirty="0">
                          <a:solidFill>
                            <a:srgbClr val="FF0000"/>
                          </a:solidFill>
                        </a:rPr>
                        <a:t>Associated/MI</a:t>
                      </a:r>
                    </a:p>
                  </a:txBody>
                  <a:tcPr>
                    <a:solidFill>
                      <a:schemeClr val="bg1">
                        <a:lumMod val="75000"/>
                        <a:lumOff val="25000"/>
                      </a:schemeClr>
                    </a:solidFill>
                  </a:tcPr>
                </a:tc>
                <a:tc>
                  <a:txBody>
                    <a:bodyPr/>
                    <a:lstStyle/>
                    <a:p>
                      <a:pPr algn="ctr"/>
                      <a:r>
                        <a:rPr lang="en-US" sz="2000" dirty="0">
                          <a:solidFill>
                            <a:srgbClr val="FFC000"/>
                          </a:solidFill>
                        </a:rPr>
                        <a:t>Non-Associated/MI</a:t>
                      </a:r>
                    </a:p>
                  </a:txBody>
                  <a:tcPr>
                    <a:solidFill>
                      <a:schemeClr val="tx1"/>
                    </a:solidFill>
                  </a:tcPr>
                </a:tc>
                <a:extLst>
                  <a:ext uri="{0D108BD9-81ED-4DB2-BD59-A6C34878D82A}">
                    <a16:rowId xmlns:a16="http://schemas.microsoft.com/office/drawing/2014/main" xmlns="" val="10000"/>
                  </a:ext>
                </a:extLst>
              </a:tr>
              <a:tr h="370840">
                <a:tc>
                  <a:txBody>
                    <a:bodyPr/>
                    <a:lstStyle/>
                    <a:p>
                      <a:pPr marL="342900" indent="-342900">
                        <a:buFont typeface="Arial" panose="020B0604020202020204" pitchFamily="34" charset="0"/>
                        <a:buChar char="•"/>
                      </a:pPr>
                      <a:r>
                        <a:rPr lang="en-US" sz="2000" dirty="0"/>
                        <a:t>Current students who essentially are “striking back” at the students, rivals, and schools which they attended at the time of the violent act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Generally younger teens</a:t>
                      </a:r>
                    </a:p>
                  </a:txBody>
                  <a:tcPr>
                    <a:solidFill>
                      <a:schemeClr val="bg1">
                        <a:lumMod val="85000"/>
                      </a:schemeClr>
                    </a:solidFill>
                  </a:tcPr>
                </a:tc>
                <a:tc>
                  <a:txBody>
                    <a:bodyPr/>
                    <a:lstStyle/>
                    <a:p>
                      <a:pPr marL="3429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t>Individuals who were identified (self/law enforcement identification) as being involved in the “gang lifestyle”</a:t>
                      </a:r>
                    </a:p>
                    <a:p>
                      <a:pPr marL="3429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200" dirty="0"/>
                    </a:p>
                    <a:p>
                      <a:pPr marL="3429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t>Committed their acts as part of such lifestyle on school grounds or at school functions </a:t>
                      </a:r>
                      <a:endParaRPr lang="en-US" sz="2000" dirty="0"/>
                    </a:p>
                  </a:txBody>
                  <a:tcPr>
                    <a:solidFill>
                      <a:schemeClr val="bg1"/>
                    </a:solidFill>
                  </a:tcPr>
                </a:tc>
                <a:tc>
                  <a:txBody>
                    <a:bodyPr/>
                    <a:lstStyle/>
                    <a:p>
                      <a:pPr marL="342900" indent="-342900">
                        <a:buFont typeface="Arial" panose="020B0604020202020204" pitchFamily="34" charset="0"/>
                        <a:buChar char="•"/>
                      </a:pPr>
                      <a:r>
                        <a:rPr lang="en-US" sz="2000" dirty="0"/>
                        <a:t>Generally older and targeted a school of which they have negative past or current involvement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Most often former students who return to their previous school to commit a violent act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most k-12 school was the place where they experienced their first failures, abuse, and mistreatment  </a:t>
                      </a:r>
                    </a:p>
                  </a:txBody>
                  <a:tcPr>
                    <a:solidFill>
                      <a:schemeClr val="bg1">
                        <a:lumMod val="85000"/>
                      </a:schemeClr>
                    </a:solidFill>
                  </a:tcPr>
                </a:tc>
                <a:tc>
                  <a:txBody>
                    <a:bodyPr/>
                    <a:lstStyle/>
                    <a:p>
                      <a:pPr marL="571500" lvl="1" indent="-342900">
                        <a:spcBef>
                          <a:spcPts val="1000"/>
                        </a:spcBef>
                        <a:buFont typeface="Arial" panose="020B0604020202020204" pitchFamily="34" charset="0"/>
                        <a:buChar char="•"/>
                      </a:pPr>
                      <a:r>
                        <a:rPr lang="en-US" sz="2000" dirty="0"/>
                        <a:t>Generally much older and who target a school of which they had no direct past or current involvement</a:t>
                      </a:r>
                    </a:p>
                    <a:p>
                      <a:pPr marL="571500" lvl="1" indent="-342900">
                        <a:spcBef>
                          <a:spcPts val="1000"/>
                        </a:spcBef>
                        <a:buFont typeface="Arial" panose="020B0604020202020204" pitchFamily="34" charset="0"/>
                        <a:buChar char="•"/>
                      </a:pPr>
                      <a:r>
                        <a:rPr lang="en-US" sz="2000" dirty="0"/>
                        <a:t>Most reluctant or unable to offer any true insight into their behavior (mental illness)</a:t>
                      </a:r>
                    </a:p>
                    <a:p>
                      <a:pPr marL="571500" lvl="1" indent="-342900">
                        <a:spcBef>
                          <a:spcPts val="1000"/>
                        </a:spcBef>
                        <a:buFont typeface="Arial" panose="020B0604020202020204" pitchFamily="34" charset="0"/>
                        <a:buChar char="•"/>
                      </a:pPr>
                      <a:r>
                        <a:rPr lang="en-US" sz="2000" dirty="0"/>
                        <a:t>See the school as a “symbol of innocence” or something missing in their personal lives </a:t>
                      </a:r>
                    </a:p>
                  </a:txBody>
                  <a:tcPr>
                    <a:solidFill>
                      <a:schemeClr val="bg1"/>
                    </a:solidFill>
                  </a:tcPr>
                </a:tc>
                <a:extLst>
                  <a:ext uri="{0D108BD9-81ED-4DB2-BD59-A6C34878D82A}">
                    <a16:rowId xmlns:a16="http://schemas.microsoft.com/office/drawing/2014/main" xmlns="" val="10001"/>
                  </a:ext>
                </a:extLst>
              </a:tr>
            </a:tbl>
          </a:graphicData>
        </a:graphic>
      </p:graphicFrame>
      <p:sp>
        <p:nvSpPr>
          <p:cNvPr id="2" name="Slide Number Placeholder 1"/>
          <p:cNvSpPr>
            <a:spLocks noGrp="1"/>
          </p:cNvSpPr>
          <p:nvPr>
            <p:ph type="sldNum" sz="quarter" idx="12"/>
          </p:nvPr>
        </p:nvSpPr>
        <p:spPr/>
        <p:txBody>
          <a:bodyPr/>
          <a:lstStyle/>
          <a:p>
            <a:fld id="{4831A249-17BD-4AC1-8E4B-4002AC12A86C}" type="slidenum">
              <a:rPr lang="en-US" smtClean="0"/>
              <a:t>6</a:t>
            </a:fld>
            <a:endParaRPr lang="en-US" dirty="0"/>
          </a:p>
        </p:txBody>
      </p:sp>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1236426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32" y="333533"/>
            <a:ext cx="10515600" cy="505732"/>
          </a:xfrm>
        </p:spPr>
        <p:txBody>
          <a:bodyPr>
            <a:normAutofit fontScale="90000"/>
          </a:bodyPr>
          <a:lstStyle/>
          <a:p>
            <a:r>
              <a:rPr lang="en-US" dirty="0"/>
              <a:t>SUMMARY: From this Research</a:t>
            </a:r>
          </a:p>
        </p:txBody>
      </p:sp>
      <p:sp>
        <p:nvSpPr>
          <p:cNvPr id="3" name="Content Placeholder 2"/>
          <p:cNvSpPr>
            <a:spLocks noGrp="1"/>
          </p:cNvSpPr>
          <p:nvPr>
            <p:ph idx="1"/>
          </p:nvPr>
        </p:nvSpPr>
        <p:spPr>
          <a:xfrm>
            <a:off x="364731" y="949234"/>
            <a:ext cx="11470217" cy="5695406"/>
          </a:xfrm>
          <a:solidFill>
            <a:schemeClr val="bg1"/>
          </a:solidFill>
        </p:spPr>
        <p:txBody>
          <a:bodyPr>
            <a:normAutofit fontScale="92500" lnSpcReduction="10000"/>
          </a:bodyPr>
          <a:lstStyle/>
          <a:p>
            <a:r>
              <a:rPr lang="en-US" dirty="0">
                <a:solidFill>
                  <a:srgbClr val="00B0F0"/>
                </a:solidFill>
              </a:rPr>
              <a:t>Vast Majority of Incidents</a:t>
            </a:r>
          </a:p>
          <a:p>
            <a:pPr lvl="1"/>
            <a:r>
              <a:rPr lang="en-US" dirty="0">
                <a:solidFill>
                  <a:srgbClr val="FFFF00"/>
                </a:solidFill>
              </a:rPr>
              <a:t>weapons were readily available </a:t>
            </a:r>
            <a:r>
              <a:rPr lang="en-US" dirty="0"/>
              <a:t>to the perpetrator - True for all four types of school violence offenders</a:t>
            </a:r>
          </a:p>
          <a:p>
            <a:pPr lvl="1"/>
            <a:r>
              <a:rPr lang="en-US" dirty="0"/>
              <a:t>weapons were </a:t>
            </a:r>
            <a:r>
              <a:rPr lang="en-US" dirty="0">
                <a:solidFill>
                  <a:srgbClr val="FFFF00"/>
                </a:solidFill>
              </a:rPr>
              <a:t>more than likely obtained from the offender’s home or given to them by a family member or friend</a:t>
            </a:r>
          </a:p>
          <a:p>
            <a:pPr lvl="1"/>
            <a:r>
              <a:rPr lang="en-US" i="1" dirty="0"/>
              <a:t>Traditional</a:t>
            </a:r>
            <a:r>
              <a:rPr lang="en-US" dirty="0"/>
              <a:t> and </a:t>
            </a:r>
            <a:r>
              <a:rPr lang="en-US" i="1" dirty="0"/>
              <a:t>Gang-Related</a:t>
            </a:r>
            <a:r>
              <a:rPr lang="en-US" dirty="0"/>
              <a:t> perpetrators they were </a:t>
            </a:r>
            <a:r>
              <a:rPr lang="en-US" dirty="0">
                <a:solidFill>
                  <a:srgbClr val="FFFF00"/>
                </a:solidFill>
              </a:rPr>
              <a:t>most often stolen</a:t>
            </a:r>
          </a:p>
          <a:p>
            <a:pPr lvl="1"/>
            <a:r>
              <a:rPr lang="en-US" dirty="0"/>
              <a:t>Fortunately, </a:t>
            </a:r>
            <a:r>
              <a:rPr lang="en-US" dirty="0">
                <a:solidFill>
                  <a:srgbClr val="FFFF00"/>
                </a:solidFill>
              </a:rPr>
              <a:t>most offenders of all types used only one weapon</a:t>
            </a:r>
          </a:p>
          <a:p>
            <a:pPr lvl="1"/>
            <a:r>
              <a:rPr lang="en-US" dirty="0"/>
              <a:t>Many </a:t>
            </a:r>
            <a:r>
              <a:rPr lang="en-US" dirty="0">
                <a:solidFill>
                  <a:srgbClr val="FFFF00"/>
                </a:solidFill>
              </a:rPr>
              <a:t>were older and targeted the school for other reasons </a:t>
            </a:r>
            <a:r>
              <a:rPr lang="en-US" dirty="0"/>
              <a:t>(as a symbol or place of innocence) often </a:t>
            </a:r>
            <a:r>
              <a:rPr lang="en-US" dirty="0">
                <a:solidFill>
                  <a:srgbClr val="FFFF00"/>
                </a:solidFill>
              </a:rPr>
              <a:t>attacked the schools with multiple weapons </a:t>
            </a:r>
            <a:r>
              <a:rPr lang="en-US" dirty="0"/>
              <a:t>including vehicles and propane tanks</a:t>
            </a:r>
          </a:p>
          <a:p>
            <a:r>
              <a:rPr lang="en-US" dirty="0">
                <a:solidFill>
                  <a:srgbClr val="00B0F0"/>
                </a:solidFill>
              </a:rPr>
              <a:t>The Typical Offender </a:t>
            </a:r>
          </a:p>
          <a:p>
            <a:pPr lvl="1"/>
            <a:r>
              <a:rPr lang="en-US" dirty="0"/>
              <a:t>Will commit their act of violence with only </a:t>
            </a:r>
            <a:r>
              <a:rPr lang="en-US" dirty="0">
                <a:solidFill>
                  <a:srgbClr val="FFFF00"/>
                </a:solidFill>
              </a:rPr>
              <a:t>one weapon</a:t>
            </a:r>
            <a:r>
              <a:rPr lang="en-US" dirty="0"/>
              <a:t>, but may have up to </a:t>
            </a:r>
            <a:r>
              <a:rPr lang="en-US" dirty="0">
                <a:solidFill>
                  <a:srgbClr val="FFFF00"/>
                </a:solidFill>
              </a:rPr>
              <a:t>200 rounds of ammunition</a:t>
            </a:r>
            <a:r>
              <a:rPr lang="en-US" dirty="0"/>
              <a:t> with which to do so</a:t>
            </a:r>
          </a:p>
          <a:p>
            <a:pPr lvl="1"/>
            <a:r>
              <a:rPr lang="en-US" dirty="0"/>
              <a:t>They will </a:t>
            </a:r>
            <a:r>
              <a:rPr lang="en-US" dirty="0">
                <a:solidFill>
                  <a:srgbClr val="FFFF00"/>
                </a:solidFill>
              </a:rPr>
              <a:t>most often use a small caliber handgun</a:t>
            </a:r>
            <a:r>
              <a:rPr lang="en-US" dirty="0"/>
              <a:t>, but some do use up to and </a:t>
            </a:r>
            <a:r>
              <a:rPr lang="en-US" dirty="0">
                <a:solidFill>
                  <a:srgbClr val="FFFF00"/>
                </a:solidFill>
              </a:rPr>
              <a:t>above the power of an assault weapon</a:t>
            </a:r>
          </a:p>
          <a:p>
            <a:pPr lvl="1"/>
            <a:r>
              <a:rPr lang="en-US" dirty="0"/>
              <a:t>Some who target schools for other than rational targets reasons </a:t>
            </a:r>
            <a:r>
              <a:rPr lang="en-US" dirty="0">
                <a:solidFill>
                  <a:srgbClr val="FFFF00"/>
                </a:solidFill>
              </a:rPr>
              <a:t>will attack schools with vehicles and other incendiary devices</a:t>
            </a:r>
          </a:p>
          <a:p>
            <a:endParaRPr lang="en-US" dirty="0"/>
          </a:p>
        </p:txBody>
      </p:sp>
      <p:sp>
        <p:nvSpPr>
          <p:cNvPr id="4" name="Slide Number Placeholder 3"/>
          <p:cNvSpPr>
            <a:spLocks noGrp="1"/>
          </p:cNvSpPr>
          <p:nvPr>
            <p:ph type="sldNum" sz="quarter" idx="12"/>
          </p:nvPr>
        </p:nvSpPr>
        <p:spPr/>
        <p:txBody>
          <a:bodyPr/>
          <a:lstStyle/>
          <a:p>
            <a:fld id="{4831A249-17BD-4AC1-8E4B-4002AC12A86C}" type="slidenum">
              <a:rPr lang="en-US" smtClean="0"/>
              <a:t>60</a:t>
            </a:fld>
            <a:endParaRPr lang="en-US" dirty="0"/>
          </a:p>
        </p:txBody>
      </p:sp>
      <p:sp>
        <p:nvSpPr>
          <p:cNvPr id="5"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27355048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32" y="333533"/>
            <a:ext cx="10515600" cy="505732"/>
          </a:xfrm>
        </p:spPr>
        <p:txBody>
          <a:bodyPr>
            <a:normAutofit fontScale="90000"/>
          </a:bodyPr>
          <a:lstStyle/>
          <a:p>
            <a:r>
              <a:rPr lang="en-US" dirty="0"/>
              <a:t>SUMMARY: From this Research</a:t>
            </a:r>
          </a:p>
        </p:txBody>
      </p:sp>
      <p:sp>
        <p:nvSpPr>
          <p:cNvPr id="3" name="Content Placeholder 2"/>
          <p:cNvSpPr>
            <a:spLocks noGrp="1"/>
          </p:cNvSpPr>
          <p:nvPr>
            <p:ph idx="1"/>
          </p:nvPr>
        </p:nvSpPr>
        <p:spPr>
          <a:xfrm>
            <a:off x="364731" y="949234"/>
            <a:ext cx="11470217" cy="5695406"/>
          </a:xfrm>
          <a:solidFill>
            <a:schemeClr val="bg1"/>
          </a:solidFill>
        </p:spPr>
        <p:txBody>
          <a:bodyPr>
            <a:normAutofit/>
          </a:bodyPr>
          <a:lstStyle/>
          <a:p>
            <a:r>
              <a:rPr lang="en-US" dirty="0">
                <a:solidFill>
                  <a:srgbClr val="00B0F0"/>
                </a:solidFill>
              </a:rPr>
              <a:t>Number of Potential Victims </a:t>
            </a:r>
          </a:p>
          <a:p>
            <a:pPr lvl="1"/>
            <a:r>
              <a:rPr lang="en-US" dirty="0"/>
              <a:t>Will be </a:t>
            </a:r>
            <a:r>
              <a:rPr lang="en-US" dirty="0">
                <a:solidFill>
                  <a:srgbClr val="FFFF00"/>
                </a:solidFill>
              </a:rPr>
              <a:t>determined by the location </a:t>
            </a:r>
            <a:r>
              <a:rPr lang="en-US" dirty="0"/>
              <a:t>of the event</a:t>
            </a:r>
          </a:p>
          <a:p>
            <a:pPr lvl="1"/>
            <a:r>
              <a:rPr lang="en-US" dirty="0"/>
              <a:t>Vast </a:t>
            </a:r>
            <a:r>
              <a:rPr lang="en-US" dirty="0">
                <a:solidFill>
                  <a:srgbClr val="FFFF00"/>
                </a:solidFill>
              </a:rPr>
              <a:t>difference between an event </a:t>
            </a:r>
            <a:r>
              <a:rPr lang="en-US" dirty="0"/>
              <a:t>on a school bus holding 20 students and a cafeteria holding 100 students</a:t>
            </a:r>
          </a:p>
          <a:p>
            <a:pPr lvl="1"/>
            <a:r>
              <a:rPr lang="en-US" dirty="0"/>
              <a:t>There are also the incidents in which a </a:t>
            </a:r>
            <a:r>
              <a:rPr lang="en-US" dirty="0">
                <a:solidFill>
                  <a:srgbClr val="FFFF00"/>
                </a:solidFill>
              </a:rPr>
              <a:t>drive-by type of shooting </a:t>
            </a:r>
            <a:r>
              <a:rPr lang="en-US" dirty="0"/>
              <a:t>occurs across the front windows of a school</a:t>
            </a:r>
          </a:p>
          <a:p>
            <a:pPr lvl="1"/>
            <a:r>
              <a:rPr lang="en-US" dirty="0"/>
              <a:t>In some cases </a:t>
            </a:r>
            <a:r>
              <a:rPr lang="en-US" dirty="0">
                <a:solidFill>
                  <a:srgbClr val="FFFF00"/>
                </a:solidFill>
              </a:rPr>
              <a:t>all students in the attacked school could be at risk</a:t>
            </a:r>
          </a:p>
          <a:p>
            <a:r>
              <a:rPr lang="en-US" dirty="0">
                <a:solidFill>
                  <a:srgbClr val="00B0F0"/>
                </a:solidFill>
              </a:rPr>
              <a:t>Characteristics of Victims </a:t>
            </a:r>
          </a:p>
          <a:p>
            <a:pPr lvl="1"/>
            <a:r>
              <a:rPr lang="en-US" dirty="0"/>
              <a:t>In some incidents the offender </a:t>
            </a:r>
            <a:r>
              <a:rPr lang="en-US" dirty="0">
                <a:solidFill>
                  <a:srgbClr val="FFFF00"/>
                </a:solidFill>
              </a:rPr>
              <a:t>takes the life of a family member before </a:t>
            </a:r>
            <a:r>
              <a:rPr lang="en-US" dirty="0"/>
              <a:t>they commit their act at a school, but very often this </a:t>
            </a:r>
            <a:r>
              <a:rPr lang="en-US" dirty="0">
                <a:solidFill>
                  <a:srgbClr val="FFFF00"/>
                </a:solidFill>
              </a:rPr>
              <a:t>occurs immediately prior to their arrival </a:t>
            </a:r>
            <a:r>
              <a:rPr lang="en-US" dirty="0"/>
              <a:t>at the school</a:t>
            </a:r>
          </a:p>
          <a:p>
            <a:pPr lvl="1"/>
            <a:r>
              <a:rPr lang="en-US" dirty="0"/>
              <a:t>This </a:t>
            </a:r>
            <a:r>
              <a:rPr lang="en-US" dirty="0">
                <a:solidFill>
                  <a:srgbClr val="FFFF00"/>
                </a:solidFill>
              </a:rPr>
              <a:t>does not generally allow the initial violence to be discovered prior </a:t>
            </a:r>
            <a:r>
              <a:rPr lang="en-US" dirty="0"/>
              <a:t>to the school event occurring</a:t>
            </a:r>
          </a:p>
          <a:p>
            <a:endParaRPr lang="en-US" dirty="0"/>
          </a:p>
        </p:txBody>
      </p:sp>
      <p:sp>
        <p:nvSpPr>
          <p:cNvPr id="4" name="Slide Number Placeholder 3"/>
          <p:cNvSpPr>
            <a:spLocks noGrp="1"/>
          </p:cNvSpPr>
          <p:nvPr>
            <p:ph type="sldNum" sz="quarter" idx="12"/>
          </p:nvPr>
        </p:nvSpPr>
        <p:spPr/>
        <p:txBody>
          <a:bodyPr/>
          <a:lstStyle/>
          <a:p>
            <a:fld id="{4831A249-17BD-4AC1-8E4B-4002AC12A86C}" type="slidenum">
              <a:rPr lang="en-US" smtClean="0"/>
              <a:t>61</a:t>
            </a:fld>
            <a:endParaRPr lang="en-US" dirty="0"/>
          </a:p>
        </p:txBody>
      </p:sp>
      <p:sp>
        <p:nvSpPr>
          <p:cNvPr id="5"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2150663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32" y="333533"/>
            <a:ext cx="10515600" cy="505732"/>
          </a:xfrm>
        </p:spPr>
        <p:txBody>
          <a:bodyPr>
            <a:normAutofit fontScale="90000"/>
          </a:bodyPr>
          <a:lstStyle/>
          <a:p>
            <a:r>
              <a:rPr lang="en-US" dirty="0"/>
              <a:t>SUMMARY: From this Research</a:t>
            </a:r>
          </a:p>
        </p:txBody>
      </p:sp>
      <p:sp>
        <p:nvSpPr>
          <p:cNvPr id="3" name="Content Placeholder 2"/>
          <p:cNvSpPr>
            <a:spLocks noGrp="1"/>
          </p:cNvSpPr>
          <p:nvPr>
            <p:ph idx="1"/>
          </p:nvPr>
        </p:nvSpPr>
        <p:spPr>
          <a:xfrm>
            <a:off x="364731" y="949234"/>
            <a:ext cx="11470217" cy="5695406"/>
          </a:xfrm>
          <a:solidFill>
            <a:schemeClr val="bg1"/>
          </a:solidFill>
        </p:spPr>
        <p:txBody>
          <a:bodyPr>
            <a:normAutofit/>
          </a:bodyPr>
          <a:lstStyle/>
          <a:p>
            <a:r>
              <a:rPr lang="en-US" sz="3200" dirty="0">
                <a:solidFill>
                  <a:srgbClr val="00B0F0"/>
                </a:solidFill>
              </a:rPr>
              <a:t>Injuries/Deaths</a:t>
            </a:r>
          </a:p>
          <a:p>
            <a:pPr lvl="1"/>
            <a:r>
              <a:rPr lang="en-US" sz="2800" dirty="0"/>
              <a:t>In the vast majority of school violence incidents </a:t>
            </a:r>
            <a:r>
              <a:rPr lang="en-US" sz="2800" dirty="0">
                <a:solidFill>
                  <a:srgbClr val="FFFF00"/>
                </a:solidFill>
              </a:rPr>
              <a:t>at least one person is going to be injured</a:t>
            </a:r>
          </a:p>
          <a:p>
            <a:pPr lvl="1"/>
            <a:r>
              <a:rPr lang="en-US" sz="2800" dirty="0">
                <a:solidFill>
                  <a:srgbClr val="FFFF00"/>
                </a:solidFill>
              </a:rPr>
              <a:t>75%</a:t>
            </a:r>
            <a:r>
              <a:rPr lang="en-US" sz="2800" dirty="0"/>
              <a:t> of the time </a:t>
            </a:r>
            <a:r>
              <a:rPr lang="en-US" sz="2800" dirty="0">
                <a:solidFill>
                  <a:srgbClr val="FFFF00"/>
                </a:solidFill>
              </a:rPr>
              <a:t>someone will die</a:t>
            </a:r>
          </a:p>
          <a:p>
            <a:pPr lvl="1"/>
            <a:r>
              <a:rPr lang="en-US" sz="2800" dirty="0"/>
              <a:t>In </a:t>
            </a:r>
            <a:r>
              <a:rPr lang="en-US" sz="2800" i="1" dirty="0">
                <a:solidFill>
                  <a:srgbClr val="FFFF00"/>
                </a:solidFill>
              </a:rPr>
              <a:t>Traditional</a:t>
            </a:r>
            <a:r>
              <a:rPr lang="en-US" sz="2800" dirty="0">
                <a:solidFill>
                  <a:srgbClr val="FFFF00"/>
                </a:solidFill>
              </a:rPr>
              <a:t> </a:t>
            </a:r>
            <a:r>
              <a:rPr lang="en-US" sz="2800" dirty="0"/>
              <a:t>school violence acts, </a:t>
            </a:r>
            <a:r>
              <a:rPr lang="en-US" sz="2800" dirty="0">
                <a:solidFill>
                  <a:srgbClr val="FFFF00"/>
                </a:solidFill>
              </a:rPr>
              <a:t>random people will be injured </a:t>
            </a:r>
            <a:r>
              <a:rPr lang="en-US" sz="2800" dirty="0"/>
              <a:t>most of the time</a:t>
            </a:r>
          </a:p>
          <a:p>
            <a:pPr lvl="1"/>
            <a:r>
              <a:rPr lang="en-US" sz="2800" dirty="0"/>
              <a:t>In </a:t>
            </a:r>
            <a:r>
              <a:rPr lang="en-US" sz="2800" i="1" dirty="0">
                <a:solidFill>
                  <a:srgbClr val="FFFF00"/>
                </a:solidFill>
              </a:rPr>
              <a:t>Gang-Related</a:t>
            </a:r>
            <a:r>
              <a:rPr lang="en-US" sz="2800" dirty="0"/>
              <a:t> incidents </a:t>
            </a:r>
            <a:r>
              <a:rPr lang="en-US" sz="2800" dirty="0">
                <a:solidFill>
                  <a:srgbClr val="FFFF00"/>
                </a:solidFill>
              </a:rPr>
              <a:t>their target will be the only one </a:t>
            </a:r>
            <a:r>
              <a:rPr lang="en-US" sz="2800" dirty="0"/>
              <a:t>injured</a:t>
            </a:r>
          </a:p>
          <a:p>
            <a:pPr lvl="1"/>
            <a:r>
              <a:rPr lang="en-US" sz="2800" dirty="0"/>
              <a:t>This is </a:t>
            </a:r>
            <a:r>
              <a:rPr lang="en-US" sz="2800" dirty="0">
                <a:solidFill>
                  <a:srgbClr val="FFFF00"/>
                </a:solidFill>
              </a:rPr>
              <a:t>true in </a:t>
            </a:r>
            <a:r>
              <a:rPr lang="en-US" sz="2800" i="1" dirty="0">
                <a:solidFill>
                  <a:srgbClr val="FFFF00"/>
                </a:solidFill>
              </a:rPr>
              <a:t>Associated</a:t>
            </a:r>
            <a:r>
              <a:rPr lang="en-US" sz="2800" dirty="0">
                <a:solidFill>
                  <a:srgbClr val="FFFF00"/>
                </a:solidFill>
              </a:rPr>
              <a:t> and </a:t>
            </a:r>
            <a:r>
              <a:rPr lang="en-US" sz="2800" i="1" dirty="0">
                <a:solidFill>
                  <a:srgbClr val="FFFF00"/>
                </a:solidFill>
              </a:rPr>
              <a:t>Non-Associated</a:t>
            </a:r>
            <a:r>
              <a:rPr lang="en-US" sz="2800" dirty="0">
                <a:solidFill>
                  <a:srgbClr val="FFFF00"/>
                </a:solidFill>
              </a:rPr>
              <a:t> </a:t>
            </a:r>
            <a:r>
              <a:rPr lang="en-US" sz="2800" dirty="0"/>
              <a:t>incidents too </a:t>
            </a:r>
          </a:p>
          <a:p>
            <a:pPr lvl="1"/>
            <a:r>
              <a:rPr lang="en-US" sz="2800" dirty="0"/>
              <a:t>Those who have </a:t>
            </a:r>
            <a:r>
              <a:rPr lang="en-US" sz="2800" dirty="0">
                <a:solidFill>
                  <a:srgbClr val="FFFF00"/>
                </a:solidFill>
              </a:rPr>
              <a:t>identified individual targets </a:t>
            </a:r>
            <a:r>
              <a:rPr lang="en-US" sz="2800" dirty="0"/>
              <a:t>will most often injure or take the life of that individual, </a:t>
            </a:r>
            <a:r>
              <a:rPr lang="en-US" sz="2800" dirty="0">
                <a:solidFill>
                  <a:srgbClr val="FFFF00"/>
                </a:solidFill>
              </a:rPr>
              <a:t>but no other</a:t>
            </a:r>
          </a:p>
          <a:p>
            <a:pPr lvl="1"/>
            <a:r>
              <a:rPr lang="en-US" sz="2800" dirty="0"/>
              <a:t>On the other hand, those who </a:t>
            </a:r>
            <a:r>
              <a:rPr lang="en-US" sz="2800" dirty="0">
                <a:solidFill>
                  <a:srgbClr val="FFFF00"/>
                </a:solidFill>
              </a:rPr>
              <a:t>wish to do as much damage as possible </a:t>
            </a:r>
            <a:r>
              <a:rPr lang="en-US" sz="2800" dirty="0"/>
              <a:t>to a certain group or institution will </a:t>
            </a:r>
            <a:r>
              <a:rPr lang="en-US" sz="2800" dirty="0">
                <a:solidFill>
                  <a:srgbClr val="FFFF00"/>
                </a:solidFill>
              </a:rPr>
              <a:t>often hurt anyone they encounter </a:t>
            </a:r>
            <a:r>
              <a:rPr lang="en-US" sz="2800" dirty="0"/>
              <a:t>as they carry out their act of violence</a:t>
            </a:r>
          </a:p>
          <a:p>
            <a:endParaRPr lang="en-US" sz="3200" dirty="0"/>
          </a:p>
        </p:txBody>
      </p:sp>
      <p:sp>
        <p:nvSpPr>
          <p:cNvPr id="4" name="Slide Number Placeholder 3"/>
          <p:cNvSpPr>
            <a:spLocks noGrp="1"/>
          </p:cNvSpPr>
          <p:nvPr>
            <p:ph type="sldNum" sz="quarter" idx="12"/>
          </p:nvPr>
        </p:nvSpPr>
        <p:spPr/>
        <p:txBody>
          <a:bodyPr/>
          <a:lstStyle/>
          <a:p>
            <a:fld id="{4831A249-17BD-4AC1-8E4B-4002AC12A86C}" type="slidenum">
              <a:rPr lang="en-US" smtClean="0"/>
              <a:t>62</a:t>
            </a:fld>
            <a:endParaRPr lang="en-US" dirty="0"/>
          </a:p>
        </p:txBody>
      </p:sp>
      <p:sp>
        <p:nvSpPr>
          <p:cNvPr id="5"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2467905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269" y="330292"/>
            <a:ext cx="10515600" cy="845366"/>
          </a:xfrm>
          <a:ln>
            <a:solidFill>
              <a:schemeClr val="tx1"/>
            </a:solidFill>
          </a:ln>
        </p:spPr>
        <p:txBody>
          <a:bodyPr/>
          <a:lstStyle/>
          <a:p>
            <a:r>
              <a:rPr lang="en-US" b="1" dirty="0"/>
              <a:t>Questions and/or Comments?</a:t>
            </a:r>
          </a:p>
        </p:txBody>
      </p:sp>
      <p:sp>
        <p:nvSpPr>
          <p:cNvPr id="5" name="Footer Placeholder 3"/>
          <p:cNvSpPr txBox="1">
            <a:spLocks/>
          </p:cNvSpPr>
          <p:nvPr/>
        </p:nvSpPr>
        <p:spPr>
          <a:xfrm>
            <a:off x="220760" y="6391591"/>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
        <p:nvSpPr>
          <p:cNvPr id="3" name="Slide Number Placeholder 2"/>
          <p:cNvSpPr>
            <a:spLocks noGrp="1"/>
          </p:cNvSpPr>
          <p:nvPr>
            <p:ph type="sldNum" sz="quarter" idx="12"/>
          </p:nvPr>
        </p:nvSpPr>
        <p:spPr/>
        <p:txBody>
          <a:bodyPr/>
          <a:lstStyle/>
          <a:p>
            <a:fld id="{4831A249-17BD-4AC1-8E4B-4002AC12A86C}" type="slidenum">
              <a:rPr lang="en-US" smtClean="0"/>
              <a:t>63</a:t>
            </a:fld>
            <a:endParaRPr lang="en-US" dirty="0"/>
          </a:p>
        </p:txBody>
      </p:sp>
      <p:sp>
        <p:nvSpPr>
          <p:cNvPr id="4" name="TextBox 3"/>
          <p:cNvSpPr txBox="1"/>
          <p:nvPr/>
        </p:nvSpPr>
        <p:spPr>
          <a:xfrm>
            <a:off x="496387" y="1280161"/>
            <a:ext cx="7715796" cy="5016758"/>
          </a:xfrm>
          <a:prstGeom prst="rect">
            <a:avLst/>
          </a:prstGeom>
          <a:solidFill>
            <a:schemeClr val="bg1"/>
          </a:solidFill>
        </p:spPr>
        <p:txBody>
          <a:bodyPr wrap="square" rtlCol="0">
            <a:spAutoFit/>
          </a:bodyPr>
          <a:lstStyle/>
          <a:p>
            <a:r>
              <a:rPr lang="en-US" sz="3200" b="1" dirty="0">
                <a:solidFill>
                  <a:srgbClr val="FF0000"/>
                </a:solidFill>
              </a:rPr>
              <a:t>Contact Information:</a:t>
            </a:r>
          </a:p>
          <a:p>
            <a:r>
              <a:rPr lang="en-US" sz="3200" dirty="0"/>
              <a:t>Gordon A. Crews, Ph.D.</a:t>
            </a:r>
          </a:p>
          <a:p>
            <a:r>
              <a:rPr lang="en-US" sz="3200" i="1" dirty="0"/>
              <a:t>Professor of Criminal Justice &amp; Criminology</a:t>
            </a:r>
          </a:p>
          <a:p>
            <a:r>
              <a:rPr lang="en-US" sz="3200" dirty="0"/>
              <a:t>Tiffin University</a:t>
            </a:r>
          </a:p>
          <a:p>
            <a:r>
              <a:rPr lang="en-US" sz="3200" dirty="0"/>
              <a:t>School of Criminal Justice &amp; Social Sciences</a:t>
            </a:r>
          </a:p>
          <a:p>
            <a:r>
              <a:rPr lang="en-US" sz="3200" dirty="0"/>
              <a:t>155 Miami Street</a:t>
            </a:r>
          </a:p>
          <a:p>
            <a:r>
              <a:rPr lang="en-US" sz="3200" dirty="0"/>
              <a:t>Tiffin, Ohio 44883</a:t>
            </a:r>
          </a:p>
          <a:p>
            <a:r>
              <a:rPr lang="en-US" sz="3200" dirty="0"/>
              <a:t>304-972-4779</a:t>
            </a:r>
          </a:p>
          <a:p>
            <a:r>
              <a:rPr lang="en-US" sz="3200" dirty="0">
                <a:hlinkClick r:id="rId2"/>
              </a:rPr>
              <a:t>crewsga@tiffin.edu</a:t>
            </a:r>
            <a:endParaRPr lang="en-US" sz="3200" dirty="0"/>
          </a:p>
          <a:p>
            <a:endParaRPr lang="en-US" sz="3200" dirty="0"/>
          </a:p>
        </p:txBody>
      </p:sp>
    </p:spTree>
    <p:extLst>
      <p:ext uri="{BB962C8B-B14F-4D97-AF65-F5344CB8AC3E}">
        <p14:creationId xmlns:p14="http://schemas.microsoft.com/office/powerpoint/2010/main" val="4149939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789" y="274638"/>
            <a:ext cx="9839011" cy="792162"/>
          </a:xfrm>
          <a:ln>
            <a:solidFill>
              <a:schemeClr val="tx1"/>
            </a:solidFill>
          </a:ln>
        </p:spPr>
        <p:txBody>
          <a:bodyPr>
            <a:normAutofit fontScale="90000"/>
          </a:bodyPr>
          <a:lstStyle/>
          <a:p>
            <a:pPr algn="l"/>
            <a:r>
              <a:rPr lang="en-US" b="1" dirty="0"/>
              <a:t>Questionnaire </a:t>
            </a:r>
            <a:r>
              <a:rPr lang="en-US" dirty="0"/>
              <a:t> </a:t>
            </a:r>
            <a:r>
              <a:rPr lang="en-US" sz="2200" dirty="0">
                <a:solidFill>
                  <a:srgbClr val="00B0F0"/>
                </a:solidFill>
              </a:rPr>
              <a:t>(200-question scenario-based survey, entitled, “School Violence Prevention Questionnaire)</a:t>
            </a:r>
          </a:p>
        </p:txBody>
      </p:sp>
      <p:sp>
        <p:nvSpPr>
          <p:cNvPr id="3" name="Content Placeholder 2"/>
          <p:cNvSpPr>
            <a:spLocks noGrp="1"/>
          </p:cNvSpPr>
          <p:nvPr>
            <p:ph idx="1"/>
          </p:nvPr>
        </p:nvSpPr>
        <p:spPr>
          <a:xfrm>
            <a:off x="371789" y="1295400"/>
            <a:ext cx="11254154" cy="5060950"/>
          </a:xfrm>
          <a:solidFill>
            <a:schemeClr val="bg1"/>
          </a:solidFill>
          <a:ln>
            <a:solidFill>
              <a:schemeClr val="tx1"/>
            </a:solidFill>
          </a:ln>
        </p:spPr>
        <p:txBody>
          <a:bodyPr>
            <a:noAutofit/>
          </a:bodyPr>
          <a:lstStyle/>
          <a:p>
            <a:r>
              <a:rPr lang="en-US" sz="3600" b="1" dirty="0">
                <a:solidFill>
                  <a:srgbClr val="FFC000"/>
                </a:solidFill>
              </a:rPr>
              <a:t>Scenario based </a:t>
            </a:r>
            <a:r>
              <a:rPr lang="en-US" sz="3600" dirty="0"/>
              <a:t>on “John” or “Jane” as he/she is experiencing things that might lead to violence</a:t>
            </a:r>
          </a:p>
          <a:p>
            <a:r>
              <a:rPr lang="en-US" sz="3600" dirty="0"/>
              <a:t>Participants </a:t>
            </a:r>
            <a:r>
              <a:rPr lang="en-US" sz="3600" b="1" dirty="0">
                <a:solidFill>
                  <a:srgbClr val="FFC000"/>
                </a:solidFill>
              </a:rPr>
              <a:t>“put themselves in John’s/Jane’s shoes”</a:t>
            </a:r>
            <a:r>
              <a:rPr lang="en-US" sz="3600" dirty="0">
                <a:solidFill>
                  <a:srgbClr val="FFC000"/>
                </a:solidFill>
              </a:rPr>
              <a:t> </a:t>
            </a:r>
            <a:r>
              <a:rPr lang="en-US" sz="3600" dirty="0"/>
              <a:t>when responding to questions about </a:t>
            </a:r>
            <a:r>
              <a:rPr lang="en-US" sz="3600" i="1" dirty="0"/>
              <a:t>“</a:t>
            </a:r>
            <a:r>
              <a:rPr lang="en-US" sz="3600" i="1" u="sng" dirty="0">
                <a:solidFill>
                  <a:srgbClr val="00B0F0"/>
                </a:solidFill>
              </a:rPr>
              <a:t>thoughts, feelings, and experiences</a:t>
            </a:r>
            <a:r>
              <a:rPr lang="en-US" sz="3600" i="1" dirty="0">
                <a:solidFill>
                  <a:srgbClr val="00B0F0"/>
                </a:solidFill>
              </a:rPr>
              <a:t>”</a:t>
            </a:r>
            <a:r>
              <a:rPr lang="en-US" sz="3600" i="1" dirty="0"/>
              <a:t> </a:t>
            </a:r>
            <a:r>
              <a:rPr lang="en-US" sz="3600" dirty="0"/>
              <a:t>at 4 times: </a:t>
            </a:r>
          </a:p>
          <a:p>
            <a:pPr marL="457200" lvl="1" indent="0">
              <a:buNone/>
            </a:pPr>
            <a:r>
              <a:rPr lang="en-US" sz="3200" dirty="0"/>
              <a:t>1) just </a:t>
            </a:r>
            <a:r>
              <a:rPr lang="en-US" sz="3200" b="1" i="1" dirty="0">
                <a:solidFill>
                  <a:srgbClr val="FF0000"/>
                </a:solidFill>
              </a:rPr>
              <a:t>prior to a decision </a:t>
            </a:r>
            <a:r>
              <a:rPr lang="en-US" sz="3200" dirty="0"/>
              <a:t>to commit violence; </a:t>
            </a:r>
          </a:p>
          <a:p>
            <a:pPr marL="457200" lvl="1" indent="0">
              <a:buNone/>
            </a:pPr>
            <a:r>
              <a:rPr lang="en-US" sz="3200" dirty="0"/>
              <a:t>2) during the </a:t>
            </a:r>
            <a:r>
              <a:rPr lang="en-US" sz="3200" b="1" i="1" dirty="0">
                <a:solidFill>
                  <a:srgbClr val="FF0000"/>
                </a:solidFill>
              </a:rPr>
              <a:t>planning</a:t>
            </a:r>
            <a:r>
              <a:rPr lang="en-US" sz="3200" dirty="0"/>
              <a:t> stage; </a:t>
            </a:r>
          </a:p>
          <a:p>
            <a:pPr marL="457200" lvl="1" indent="0">
              <a:buNone/>
            </a:pPr>
            <a:r>
              <a:rPr lang="en-US" sz="3200" dirty="0"/>
              <a:t>3) during the </a:t>
            </a:r>
            <a:r>
              <a:rPr lang="en-US" sz="3200" b="1" i="1" dirty="0">
                <a:solidFill>
                  <a:srgbClr val="FF0000"/>
                </a:solidFill>
              </a:rPr>
              <a:t>actual violent event</a:t>
            </a:r>
            <a:r>
              <a:rPr lang="en-US" sz="3200" dirty="0"/>
              <a:t>; </a:t>
            </a:r>
          </a:p>
          <a:p>
            <a:pPr marL="457200" lvl="1" indent="0">
              <a:buNone/>
            </a:pPr>
            <a:r>
              <a:rPr lang="en-US" sz="3200" dirty="0"/>
              <a:t>4) </a:t>
            </a:r>
            <a:r>
              <a:rPr lang="en-US" sz="3200" b="1" i="1" dirty="0">
                <a:solidFill>
                  <a:srgbClr val="FF0000"/>
                </a:solidFill>
              </a:rPr>
              <a:t>immediately after </a:t>
            </a:r>
            <a:r>
              <a:rPr lang="en-US" sz="3200" dirty="0"/>
              <a:t>the violent event</a:t>
            </a:r>
          </a:p>
        </p:txBody>
      </p:sp>
      <p:sp>
        <p:nvSpPr>
          <p:cNvPr id="5" name="Slide Number Placeholder 4"/>
          <p:cNvSpPr>
            <a:spLocks noGrp="1"/>
          </p:cNvSpPr>
          <p:nvPr>
            <p:ph type="sldNum" sz="quarter" idx="12"/>
          </p:nvPr>
        </p:nvSpPr>
        <p:spPr/>
        <p:txBody>
          <a:bodyPr/>
          <a:lstStyle/>
          <a:p>
            <a:fld id="{25BA54BD-C84D-46CE-8B72-31BFB26ABA43}" type="slidenum">
              <a:rPr lang="en-US" smtClean="0"/>
              <a:t>7</a:t>
            </a:fld>
            <a:endParaRPr lang="en-US" dirty="0"/>
          </a:p>
        </p:txBody>
      </p:sp>
      <p:sp>
        <p:nvSpPr>
          <p:cNvPr id="8" name="Rectangle 7"/>
          <p:cNvSpPr/>
          <p:nvPr/>
        </p:nvSpPr>
        <p:spPr>
          <a:xfrm>
            <a:off x="7463481" y="5213883"/>
            <a:ext cx="4629665" cy="1507592"/>
          </a:xfrm>
          <a:prstGeom prst="rect">
            <a:avLst/>
          </a:prstGeom>
          <a:solidFill>
            <a:schemeClr val="bg1"/>
          </a:solidFill>
          <a:ln>
            <a:solidFill>
              <a:srgbClr val="FFC000"/>
            </a:solidFill>
          </a:ln>
        </p:spPr>
        <p:txBody>
          <a:bodyPr wrap="square">
            <a:spAutoFit/>
          </a:bodyPr>
          <a:lstStyle/>
          <a:p>
            <a:pPr>
              <a:lnSpc>
                <a:spcPct val="107000"/>
              </a:lnSpc>
              <a:spcAft>
                <a:spcPts val="800"/>
              </a:spcAft>
            </a:pPr>
            <a:r>
              <a:rPr lang="en-US" sz="1050" b="1" dirty="0">
                <a:latin typeface="Arial" panose="020B0604020202020204" pitchFamily="34" charset="0"/>
                <a:ea typeface="Calibri" panose="020F0502020204030204" pitchFamily="34" charset="0"/>
                <a:cs typeface="Times New Roman" panose="02020603050405020304" pitchFamily="18" charset="0"/>
              </a:rPr>
              <a:t>Acknowledgements</a:t>
            </a:r>
            <a:endParaRPr lang="en-US" sz="9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Arial" panose="020B0604020202020204" pitchFamily="34" charset="0"/>
                <a:ea typeface="Calibri" panose="020F0502020204030204" pitchFamily="34" charset="0"/>
                <a:cs typeface="Times New Roman" panose="02020603050405020304" pitchFamily="18" charset="0"/>
              </a:rPr>
              <a:t>Dr. Angela W. Crews and the </a:t>
            </a:r>
            <a:r>
              <a:rPr lang="en-US" sz="1050" i="1" dirty="0">
                <a:latin typeface="Arial" panose="020B0604020202020204" pitchFamily="34" charset="0"/>
                <a:ea typeface="Calibri" panose="020F0502020204030204" pitchFamily="34" charset="0"/>
                <a:cs typeface="Times New Roman" panose="02020603050405020304" pitchFamily="18" charset="0"/>
              </a:rPr>
              <a:t>Themis Center for Justice Policy, Practice and Research</a:t>
            </a:r>
            <a:r>
              <a:rPr lang="en-US" sz="1050" dirty="0">
                <a:latin typeface="Arial" panose="020B0604020202020204" pitchFamily="34" charset="0"/>
                <a:ea typeface="Calibri" panose="020F0502020204030204" pitchFamily="34" charset="0"/>
                <a:cs typeface="Times New Roman" panose="02020603050405020304" pitchFamily="18" charset="0"/>
              </a:rPr>
              <a:t> (Huntington, WV), for assistance in the development of the survey questionnaire used in this work and the establishment of the initial research database.</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Arial" panose="020B0604020202020204" pitchFamily="34" charset="0"/>
                <a:ea typeface="Calibri" panose="020F0502020204030204" pitchFamily="34" charset="0"/>
                <a:cs typeface="Times New Roman" panose="02020603050405020304" pitchFamily="18" charset="0"/>
              </a:rPr>
              <a:t>Ms. Paige Ann Heinrich, research assistant for </a:t>
            </a:r>
            <a:r>
              <a:rPr lang="en-US" sz="1050" i="1" dirty="0">
                <a:latin typeface="Arial" panose="020B0604020202020204" pitchFamily="34" charset="0"/>
                <a:ea typeface="Calibri" panose="020F0502020204030204" pitchFamily="34" charset="0"/>
                <a:cs typeface="Times New Roman" panose="02020603050405020304" pitchFamily="18" charset="0"/>
              </a:rPr>
              <a:t>The Veritas Group</a:t>
            </a:r>
            <a:r>
              <a:rPr lang="en-US" sz="1050" dirty="0">
                <a:latin typeface="Arial" panose="020B0604020202020204" pitchFamily="34" charset="0"/>
                <a:ea typeface="Calibri" panose="020F0502020204030204" pitchFamily="34" charset="0"/>
                <a:cs typeface="Times New Roman" panose="02020603050405020304" pitchFamily="18" charset="0"/>
              </a:rPr>
              <a:t>, LLC, for developing the final database and for all data analysis.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783477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982" y="274638"/>
            <a:ext cx="11244106" cy="871061"/>
          </a:xfrm>
          <a:ln>
            <a:solidFill>
              <a:schemeClr val="tx1"/>
            </a:solidFill>
          </a:ln>
        </p:spPr>
        <p:txBody>
          <a:bodyPr>
            <a:normAutofit fontScale="90000"/>
          </a:bodyPr>
          <a:lstStyle/>
          <a:p>
            <a:pPr algn="l"/>
            <a:r>
              <a:rPr lang="en-US" sz="3600" dirty="0"/>
              <a:t>Questionnaire</a:t>
            </a:r>
            <a:r>
              <a:rPr lang="en-US" b="1" dirty="0"/>
              <a:t>  </a:t>
            </a:r>
            <a:r>
              <a:rPr lang="en-US" sz="2200" dirty="0">
                <a:solidFill>
                  <a:srgbClr val="00B0F0"/>
                </a:solidFill>
              </a:rPr>
              <a:t>(200-question scenario-based survey, entitled, “School Violence Prevention Questionnaire)</a:t>
            </a:r>
            <a:endParaRPr lang="en-US" sz="2200" dirty="0"/>
          </a:p>
        </p:txBody>
      </p:sp>
      <p:sp>
        <p:nvSpPr>
          <p:cNvPr id="3" name="Content Placeholder 2"/>
          <p:cNvSpPr>
            <a:spLocks noGrp="1"/>
          </p:cNvSpPr>
          <p:nvPr>
            <p:ph idx="1"/>
          </p:nvPr>
        </p:nvSpPr>
        <p:spPr>
          <a:xfrm>
            <a:off x="411982" y="1298101"/>
            <a:ext cx="11244106" cy="4684932"/>
          </a:xfrm>
          <a:solidFill>
            <a:schemeClr val="bg1"/>
          </a:solidFill>
          <a:ln>
            <a:solidFill>
              <a:schemeClr val="tx1"/>
            </a:solidFill>
          </a:ln>
        </p:spPr>
        <p:txBody>
          <a:bodyPr>
            <a:noAutofit/>
          </a:bodyPr>
          <a:lstStyle/>
          <a:p>
            <a:r>
              <a:rPr lang="en-US" sz="4000" dirty="0">
                <a:solidFill>
                  <a:srgbClr val="00B0F0"/>
                </a:solidFill>
              </a:rPr>
              <a:t>Responses are on a </a:t>
            </a:r>
            <a:r>
              <a:rPr lang="en-US" sz="4000" b="1" dirty="0">
                <a:solidFill>
                  <a:srgbClr val="00B0F0"/>
                </a:solidFill>
              </a:rPr>
              <a:t>Likert-type ordinal scale</a:t>
            </a:r>
          </a:p>
          <a:p>
            <a:pPr marL="457200" lvl="1" indent="0">
              <a:buNone/>
            </a:pPr>
            <a:r>
              <a:rPr lang="en-US" sz="3600" dirty="0"/>
              <a:t>0: John is </a:t>
            </a:r>
            <a:r>
              <a:rPr lang="en-US" sz="3600" b="1" i="1" dirty="0">
                <a:solidFill>
                  <a:srgbClr val="FF0000"/>
                </a:solidFill>
              </a:rPr>
              <a:t>definitely not </a:t>
            </a:r>
            <a:r>
              <a:rPr lang="en-US" sz="3600" dirty="0"/>
              <a:t>thinking, feeling, experiencing</a:t>
            </a:r>
          </a:p>
          <a:p>
            <a:pPr marL="457200" lvl="1" indent="0">
              <a:buNone/>
            </a:pPr>
            <a:r>
              <a:rPr lang="en-US" sz="3600" dirty="0"/>
              <a:t>1: John is </a:t>
            </a:r>
            <a:r>
              <a:rPr lang="en-US" sz="3600" b="1" i="1" dirty="0">
                <a:solidFill>
                  <a:srgbClr val="FF0000"/>
                </a:solidFill>
              </a:rPr>
              <a:t>probably not </a:t>
            </a:r>
            <a:r>
              <a:rPr lang="en-US" sz="3600" dirty="0"/>
              <a:t>thinking, feeling, experiencing</a:t>
            </a:r>
          </a:p>
          <a:p>
            <a:pPr marL="457200" lvl="1" indent="0">
              <a:buNone/>
            </a:pPr>
            <a:r>
              <a:rPr lang="en-US" sz="3600" dirty="0"/>
              <a:t>2: I am </a:t>
            </a:r>
            <a:r>
              <a:rPr lang="en-US" sz="3600" b="1" i="1" dirty="0">
                <a:solidFill>
                  <a:srgbClr val="FFFF00"/>
                </a:solidFill>
              </a:rPr>
              <a:t>not sure </a:t>
            </a:r>
            <a:r>
              <a:rPr lang="en-US" sz="3600" dirty="0"/>
              <a:t>whether John is thinking, experiencing</a:t>
            </a:r>
          </a:p>
          <a:p>
            <a:pPr marL="457200" lvl="1" indent="0">
              <a:buNone/>
            </a:pPr>
            <a:r>
              <a:rPr lang="en-US" sz="3600" dirty="0"/>
              <a:t>3: John is </a:t>
            </a:r>
            <a:r>
              <a:rPr lang="en-US" sz="3600" b="1" i="1" dirty="0">
                <a:solidFill>
                  <a:srgbClr val="00B050"/>
                </a:solidFill>
              </a:rPr>
              <a:t>probably</a:t>
            </a:r>
            <a:r>
              <a:rPr lang="en-US" sz="3600" dirty="0"/>
              <a:t> thinking, feeling, experiencing</a:t>
            </a:r>
          </a:p>
          <a:p>
            <a:pPr marL="457200" lvl="1" indent="0">
              <a:buNone/>
            </a:pPr>
            <a:r>
              <a:rPr lang="en-US" sz="3600" dirty="0"/>
              <a:t>4: John is </a:t>
            </a:r>
            <a:r>
              <a:rPr lang="en-US" sz="3600" b="1" i="1" dirty="0">
                <a:solidFill>
                  <a:srgbClr val="00B050"/>
                </a:solidFill>
              </a:rPr>
              <a:t>definitely</a:t>
            </a:r>
            <a:r>
              <a:rPr lang="en-US" sz="3600" dirty="0"/>
              <a:t> thinking, feeling, experiencing</a:t>
            </a:r>
            <a:endParaRPr lang="en-US" sz="4000" dirty="0"/>
          </a:p>
        </p:txBody>
      </p:sp>
      <p:sp>
        <p:nvSpPr>
          <p:cNvPr id="5" name="Rounded Rectangle 4"/>
          <p:cNvSpPr/>
          <p:nvPr/>
        </p:nvSpPr>
        <p:spPr>
          <a:xfrm>
            <a:off x="828034" y="3678132"/>
            <a:ext cx="9602155" cy="990600"/>
          </a:xfrm>
          <a:prstGeom prst="roundRect">
            <a:avLst/>
          </a:prstGeom>
          <a:noFill/>
          <a:ln>
            <a:solidFill>
              <a:srgbClr val="FF0000"/>
            </a:solidFill>
            <a:miter lim="800000"/>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rot="18192935">
            <a:off x="9657598" y="4180714"/>
            <a:ext cx="1540806" cy="461665"/>
          </a:xfrm>
          <a:prstGeom prst="rect">
            <a:avLst/>
          </a:prstGeom>
          <a:solidFill>
            <a:schemeClr val="accent2"/>
          </a:solidFill>
          <a:ln>
            <a:solidFill>
              <a:schemeClr val="accent1"/>
            </a:solidFill>
          </a:ln>
          <a:effectLst>
            <a:glow rad="228600">
              <a:schemeClr val="accent3">
                <a:satMod val="175000"/>
                <a:alpha val="40000"/>
              </a:schemeClr>
            </a:glow>
          </a:effectLst>
        </p:spPr>
        <p:txBody>
          <a:bodyPr wrap="none" lIns="91440" tIns="45720" rIns="91440" bIns="45720">
            <a:spAutoFit/>
          </a:bodyPr>
          <a:lstStyle/>
          <a:p>
            <a:pPr algn="ctr"/>
            <a:r>
              <a:rPr lang="en-US"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Combined</a:t>
            </a:r>
          </a:p>
        </p:txBody>
      </p:sp>
      <p:sp>
        <p:nvSpPr>
          <p:cNvPr id="8" name="Slide Number Placeholder 7"/>
          <p:cNvSpPr>
            <a:spLocks noGrp="1"/>
          </p:cNvSpPr>
          <p:nvPr>
            <p:ph type="sldNum" sz="quarter" idx="12"/>
          </p:nvPr>
        </p:nvSpPr>
        <p:spPr/>
        <p:txBody>
          <a:bodyPr/>
          <a:lstStyle/>
          <a:p>
            <a:fld id="{25BA54BD-C84D-46CE-8B72-31BFB26ABA43}" type="slidenum">
              <a:rPr lang="en-US" smtClean="0"/>
              <a:t>8</a:t>
            </a:fld>
            <a:endParaRPr lang="en-US" dirty="0"/>
          </a:p>
        </p:txBody>
      </p:sp>
      <p:sp>
        <p:nvSpPr>
          <p:cNvPr id="10"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
        <p:nvSpPr>
          <p:cNvPr id="4" name="TextBox 3"/>
          <p:cNvSpPr txBox="1"/>
          <p:nvPr/>
        </p:nvSpPr>
        <p:spPr>
          <a:xfrm>
            <a:off x="4327884" y="5749272"/>
            <a:ext cx="7660095" cy="923330"/>
          </a:xfrm>
          <a:prstGeom prst="rect">
            <a:avLst/>
          </a:prstGeom>
          <a:solidFill>
            <a:schemeClr val="bg1"/>
          </a:solidFill>
          <a:ln>
            <a:solidFill>
              <a:srgbClr val="800000"/>
            </a:solidFill>
          </a:ln>
        </p:spPr>
        <p:txBody>
          <a:bodyPr wrap="square" rtlCol="0">
            <a:spAutoFit/>
          </a:bodyPr>
          <a:lstStyle/>
          <a:p>
            <a:pPr algn="r"/>
            <a:r>
              <a:rPr lang="en-US" i="1" u="sng" dirty="0">
                <a:solidFill>
                  <a:schemeClr val="accent2"/>
                </a:solidFill>
              </a:rPr>
              <a:t>Projective Technique </a:t>
            </a:r>
            <a:r>
              <a:rPr lang="en-US" dirty="0"/>
              <a:t>used based on the concept of </a:t>
            </a:r>
            <a:r>
              <a:rPr lang="en-US" b="1" dirty="0">
                <a:solidFill>
                  <a:schemeClr val="accent2"/>
                </a:solidFill>
              </a:rPr>
              <a:t>empathy</a:t>
            </a:r>
            <a:r>
              <a:rPr lang="en-US" dirty="0"/>
              <a:t> where respondents project </a:t>
            </a:r>
            <a:r>
              <a:rPr lang="en-US" i="1" dirty="0"/>
              <a:t>how they might respond</a:t>
            </a:r>
            <a:r>
              <a:rPr lang="en-US" dirty="0"/>
              <a:t> in John’s situation in their responses to the scenario</a:t>
            </a:r>
          </a:p>
        </p:txBody>
      </p:sp>
    </p:spTree>
    <p:extLst>
      <p:ext uri="{BB962C8B-B14F-4D97-AF65-F5344CB8AC3E}">
        <p14:creationId xmlns:p14="http://schemas.microsoft.com/office/powerpoint/2010/main" val="9255912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2507" y="232273"/>
            <a:ext cx="7175590" cy="558841"/>
          </a:xfrm>
        </p:spPr>
        <p:txBody>
          <a:bodyPr>
            <a:normAutofit fontScale="90000"/>
          </a:bodyPr>
          <a:lstStyle/>
          <a:p>
            <a:pPr algn="r"/>
            <a:r>
              <a:rPr lang="en-US" b="1" dirty="0">
                <a:solidFill>
                  <a:srgbClr val="00B0F0"/>
                </a:solidFill>
              </a:rPr>
              <a:t>The Manuscript:  </a:t>
            </a:r>
            <a:br>
              <a:rPr lang="en-US" b="1" dirty="0">
                <a:solidFill>
                  <a:srgbClr val="00B0F0"/>
                </a:solidFill>
              </a:rPr>
            </a:br>
            <a:r>
              <a:rPr lang="en-US" sz="2000" i="1" dirty="0"/>
              <a:t>The Veritas Group  </a:t>
            </a:r>
            <a:r>
              <a:rPr lang="en-US" sz="1300" i="1" dirty="0"/>
              <a:t>(August 2016)/</a:t>
            </a:r>
            <a:r>
              <a:rPr lang="en-US" sz="2000" i="1" dirty="0"/>
              <a:t>Roman and Littlefield </a:t>
            </a:r>
            <a:r>
              <a:rPr lang="en-US" sz="1300" i="1" dirty="0"/>
              <a:t>(2018)</a:t>
            </a:r>
            <a:endParaRPr lang="en-US" sz="2200" dirty="0">
              <a:solidFill>
                <a:srgbClr val="00B0F0"/>
              </a:solidFill>
            </a:endParaRPr>
          </a:p>
        </p:txBody>
      </p:sp>
      <p:sp>
        <p:nvSpPr>
          <p:cNvPr id="3" name="Content Placeholder 2"/>
          <p:cNvSpPr>
            <a:spLocks noGrp="1"/>
          </p:cNvSpPr>
          <p:nvPr>
            <p:ph idx="1"/>
          </p:nvPr>
        </p:nvSpPr>
        <p:spPr>
          <a:xfrm>
            <a:off x="4371703" y="870857"/>
            <a:ext cx="7344055" cy="5712823"/>
          </a:xfrm>
          <a:solidFill>
            <a:schemeClr val="bg1"/>
          </a:solidFill>
        </p:spPr>
        <p:txBody>
          <a:bodyPr>
            <a:noAutofit/>
          </a:bodyPr>
          <a:lstStyle/>
          <a:p>
            <a:r>
              <a:rPr lang="en-US" sz="1800" b="1" i="1" dirty="0">
                <a:solidFill>
                  <a:schemeClr val="accent2"/>
                </a:solidFill>
              </a:rPr>
              <a:t>Part One:  Characteristics of the Locations, Perpetrators, Acts, and Schools </a:t>
            </a:r>
            <a:endParaRPr lang="en-US" sz="1800" b="1" dirty="0">
              <a:solidFill>
                <a:schemeClr val="accent2"/>
              </a:solidFill>
              <a:effectLst/>
            </a:endParaRPr>
          </a:p>
          <a:p>
            <a:pPr lvl="1"/>
            <a:r>
              <a:rPr lang="en-US" sz="1400" b="1" dirty="0"/>
              <a:t>Chapter 1:  Location and Time of Events</a:t>
            </a:r>
            <a:endParaRPr lang="en-US" sz="1400" dirty="0">
              <a:effectLst/>
            </a:endParaRPr>
          </a:p>
          <a:p>
            <a:pPr lvl="1"/>
            <a:r>
              <a:rPr lang="en-US" sz="1400" b="1" dirty="0"/>
              <a:t>Chapter 2:  The School Environment</a:t>
            </a:r>
            <a:endParaRPr lang="en-US" sz="1400" dirty="0">
              <a:effectLst/>
            </a:endParaRPr>
          </a:p>
          <a:p>
            <a:pPr lvl="1"/>
            <a:r>
              <a:rPr lang="en-US" sz="1400" b="1" dirty="0"/>
              <a:t>Chapter 3:  The School Violence Event</a:t>
            </a:r>
            <a:endParaRPr lang="en-US" sz="1400" dirty="0">
              <a:effectLst/>
            </a:endParaRPr>
          </a:p>
          <a:p>
            <a:pPr lvl="1"/>
            <a:r>
              <a:rPr lang="en-US" sz="1400" b="1" dirty="0"/>
              <a:t>Chapter 4:  Who Is The Perpetrator?</a:t>
            </a:r>
            <a:endParaRPr lang="en-US" sz="1400" dirty="0">
              <a:effectLst/>
            </a:endParaRPr>
          </a:p>
          <a:p>
            <a:pPr lvl="1"/>
            <a:r>
              <a:rPr lang="en-US" sz="1400" b="1" dirty="0"/>
              <a:t>Chapter 5:  Perpetrator’s Traits and Issues</a:t>
            </a:r>
            <a:endParaRPr lang="en-US" sz="1400" dirty="0">
              <a:effectLst/>
            </a:endParaRPr>
          </a:p>
          <a:p>
            <a:pPr lvl="1"/>
            <a:r>
              <a:rPr lang="en-US" sz="1400" b="1" dirty="0"/>
              <a:t>Chapter 6:  Characteristics of Weapons Used and Injuries Incurred</a:t>
            </a:r>
            <a:endParaRPr lang="en-US" sz="1400" dirty="0">
              <a:effectLst/>
            </a:endParaRPr>
          </a:p>
          <a:p>
            <a:pPr lvl="1"/>
            <a:r>
              <a:rPr lang="en-US" sz="1400" b="1" dirty="0"/>
              <a:t>Chapter 7:  Charges, Trials, Pleas, Convictions, and Sentences</a:t>
            </a:r>
            <a:endParaRPr lang="en-US" sz="1400" dirty="0">
              <a:effectLst/>
            </a:endParaRPr>
          </a:p>
          <a:p>
            <a:r>
              <a:rPr lang="en-US" sz="1800" b="1" dirty="0"/>
              <a:t> </a:t>
            </a:r>
            <a:r>
              <a:rPr lang="en-US" sz="1800" b="1" i="1" dirty="0">
                <a:solidFill>
                  <a:schemeClr val="accent2"/>
                </a:solidFill>
              </a:rPr>
              <a:t>Part Two:  From the Mouths of School Violence Offenders</a:t>
            </a:r>
            <a:endParaRPr lang="en-US" sz="1800" b="1" dirty="0">
              <a:solidFill>
                <a:schemeClr val="accent2"/>
              </a:solidFill>
              <a:effectLst/>
            </a:endParaRPr>
          </a:p>
          <a:p>
            <a:pPr lvl="1"/>
            <a:r>
              <a:rPr lang="en-US" sz="1400" b="1" dirty="0"/>
              <a:t>Chapter 8:  Before the Decision to Commit Violence</a:t>
            </a:r>
            <a:endParaRPr lang="en-US" sz="1400" dirty="0">
              <a:effectLst/>
            </a:endParaRPr>
          </a:p>
          <a:p>
            <a:pPr lvl="1"/>
            <a:r>
              <a:rPr lang="en-US" sz="1400" b="1" dirty="0"/>
              <a:t>Chapter 9:  Planning the Violence</a:t>
            </a:r>
            <a:endParaRPr lang="en-US" sz="1400" dirty="0">
              <a:effectLst/>
            </a:endParaRPr>
          </a:p>
          <a:p>
            <a:pPr lvl="1"/>
            <a:r>
              <a:rPr lang="en-US" sz="1400" b="1" dirty="0"/>
              <a:t>Chapter 10:  During the Violence</a:t>
            </a:r>
            <a:endParaRPr lang="en-US" sz="1400" dirty="0">
              <a:effectLst/>
            </a:endParaRPr>
          </a:p>
          <a:p>
            <a:pPr lvl="1"/>
            <a:r>
              <a:rPr lang="en-US" sz="1400" b="1" dirty="0"/>
              <a:t>Chapter 11:  The Aftermath</a:t>
            </a:r>
            <a:endParaRPr lang="en-US" sz="1400" dirty="0">
              <a:effectLst/>
            </a:endParaRPr>
          </a:p>
          <a:p>
            <a:r>
              <a:rPr lang="en-US" sz="1800" b="1" i="1" dirty="0">
                <a:solidFill>
                  <a:schemeClr val="accent2"/>
                </a:solidFill>
              </a:rPr>
              <a:t>Part Three:  Findings, Analysis, and Recommendations</a:t>
            </a:r>
            <a:endParaRPr lang="en-US" sz="1800" b="1" dirty="0">
              <a:solidFill>
                <a:schemeClr val="accent2"/>
              </a:solidFill>
              <a:effectLst/>
            </a:endParaRPr>
          </a:p>
          <a:p>
            <a:pPr lvl="1"/>
            <a:r>
              <a:rPr lang="en-US" sz="1400" b="1" dirty="0"/>
              <a:t>Chapter 12: Traditional School Violence Perpetrators </a:t>
            </a:r>
            <a:endParaRPr lang="en-US" sz="1400" dirty="0">
              <a:effectLst/>
            </a:endParaRPr>
          </a:p>
          <a:p>
            <a:pPr lvl="1"/>
            <a:r>
              <a:rPr lang="en-US" sz="1400" b="1" dirty="0"/>
              <a:t>Chapter 13: Gang Related School Violence Perpetrators </a:t>
            </a:r>
            <a:endParaRPr lang="en-US" sz="1400" dirty="0">
              <a:effectLst/>
            </a:endParaRPr>
          </a:p>
          <a:p>
            <a:pPr lvl="1"/>
            <a:r>
              <a:rPr lang="en-US" sz="1400" b="1" dirty="0"/>
              <a:t>Chapter 14: Associated and/or Mentally Ill School Violence Perpetrators </a:t>
            </a:r>
            <a:endParaRPr lang="en-US" sz="1400" dirty="0">
              <a:effectLst/>
            </a:endParaRPr>
          </a:p>
          <a:p>
            <a:pPr lvl="1"/>
            <a:r>
              <a:rPr lang="en-US" sz="1400" b="1" dirty="0"/>
              <a:t>Chapter 15:  Non-Associated and/or Mentally Ill School Violence Perpetrators  </a:t>
            </a:r>
            <a:endParaRPr lang="en-US" sz="1400" dirty="0"/>
          </a:p>
        </p:txBody>
      </p:sp>
      <p:sp>
        <p:nvSpPr>
          <p:cNvPr id="5" name="Slide Number Placeholder 4"/>
          <p:cNvSpPr>
            <a:spLocks noGrp="1"/>
          </p:cNvSpPr>
          <p:nvPr>
            <p:ph type="sldNum" sz="quarter" idx="12"/>
          </p:nvPr>
        </p:nvSpPr>
        <p:spPr/>
        <p:txBody>
          <a:bodyPr/>
          <a:lstStyle/>
          <a:p>
            <a:fld id="{25BA54BD-C84D-46CE-8B72-31BFB26ABA43}" type="slidenum">
              <a:rPr lang="en-US" smtClean="0"/>
              <a:t>9</a:t>
            </a:fld>
            <a:endParaRPr lang="en-US" dirty="0"/>
          </a:p>
        </p:txBody>
      </p:sp>
      <p:sp>
        <p:nvSpPr>
          <p:cNvPr id="8" name="Rectangle 7"/>
          <p:cNvSpPr/>
          <p:nvPr/>
        </p:nvSpPr>
        <p:spPr>
          <a:xfrm rot="19354203">
            <a:off x="8624294" y="1882258"/>
            <a:ext cx="1474250" cy="338554"/>
          </a:xfrm>
          <a:prstGeom prst="rect">
            <a:avLst/>
          </a:prstGeom>
          <a:solidFill>
            <a:srgbClr val="FF0000"/>
          </a:solidFill>
        </p:spPr>
        <p:txBody>
          <a:bodyPr wrap="none" lIns="91440" tIns="45720" rIns="91440" bIns="45720">
            <a:spAutoFit/>
          </a:bodyPr>
          <a:lstStyle/>
          <a:p>
            <a:pPr algn="ctr"/>
            <a:r>
              <a:rPr lang="en-US" sz="1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Public Records</a:t>
            </a:r>
          </a:p>
        </p:txBody>
      </p:sp>
      <p:sp>
        <p:nvSpPr>
          <p:cNvPr id="9" name="Rectangle 8"/>
          <p:cNvSpPr/>
          <p:nvPr/>
        </p:nvSpPr>
        <p:spPr>
          <a:xfrm rot="19354203">
            <a:off x="9583196" y="3463653"/>
            <a:ext cx="2322238" cy="584775"/>
          </a:xfrm>
          <a:prstGeom prst="rect">
            <a:avLst/>
          </a:prstGeom>
          <a:solidFill>
            <a:srgbClr val="FF0000"/>
          </a:solidFill>
        </p:spPr>
        <p:txBody>
          <a:bodyPr wrap="none" lIns="91440" tIns="45720" rIns="91440" bIns="45720">
            <a:spAutoFit/>
          </a:bodyPr>
          <a:lstStyle/>
          <a:p>
            <a:pPr algn="ctr"/>
            <a:r>
              <a:rPr lang="en-US" sz="1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Questionnaire Results &amp;</a:t>
            </a:r>
          </a:p>
          <a:p>
            <a:pPr algn="ctr"/>
            <a:r>
              <a:rPr lang="en-US" sz="1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Interviews</a:t>
            </a:r>
          </a:p>
        </p:txBody>
      </p:sp>
      <p:sp>
        <p:nvSpPr>
          <p:cNvPr id="10" name="Rectangle 9"/>
          <p:cNvSpPr/>
          <p:nvPr/>
        </p:nvSpPr>
        <p:spPr>
          <a:xfrm rot="19354203">
            <a:off x="9945523" y="4753002"/>
            <a:ext cx="1775293" cy="584775"/>
          </a:xfrm>
          <a:prstGeom prst="rect">
            <a:avLst/>
          </a:prstGeom>
          <a:solidFill>
            <a:srgbClr val="FF0000"/>
          </a:solidFill>
        </p:spPr>
        <p:txBody>
          <a:bodyPr wrap="none" lIns="91440" tIns="45720" rIns="91440" bIns="45720">
            <a:spAutoFit/>
          </a:bodyPr>
          <a:lstStyle/>
          <a:p>
            <a:pPr algn="ctr"/>
            <a:r>
              <a:rPr lang="en-US" sz="1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Analysis &amp; </a:t>
            </a:r>
          </a:p>
          <a:p>
            <a:pPr algn="ctr"/>
            <a:r>
              <a:rPr lang="en-US" sz="1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Recommendations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90" y="282888"/>
            <a:ext cx="3731310" cy="6096993"/>
          </a:xfrm>
          <a:prstGeom prst="rect">
            <a:avLst/>
          </a:prstGeom>
        </p:spPr>
      </p:pic>
      <p:sp>
        <p:nvSpPr>
          <p:cNvPr id="12" name="Footer Placeholder 3"/>
          <p:cNvSpPr txBox="1">
            <a:spLocks/>
          </p:cNvSpPr>
          <p:nvPr/>
        </p:nvSpPr>
        <p:spPr>
          <a:xfrm>
            <a:off x="136903" y="6441929"/>
            <a:ext cx="9493321" cy="289853"/>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Understanding Our Gun Culture, Ashland Center for Non-Violence 2017  </a:t>
            </a:r>
            <a:r>
              <a:rPr lang="en-US" sz="800" dirty="0"/>
              <a:t>(All material ©copyrighted by Gordon A. Crews, Ph.D. Tiffin University, OH)</a:t>
            </a:r>
          </a:p>
        </p:txBody>
      </p:sp>
    </p:spTree>
    <p:extLst>
      <p:ext uri="{BB962C8B-B14F-4D97-AF65-F5344CB8AC3E}">
        <p14:creationId xmlns:p14="http://schemas.microsoft.com/office/powerpoint/2010/main" val="2985082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TotalTime>
  <Words>10553</Words>
  <Application>Microsoft Office PowerPoint</Application>
  <PresentationFormat>Widescreen</PresentationFormat>
  <Paragraphs>669</Paragraphs>
  <Slides>63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Times New Roman</vt:lpstr>
      <vt:lpstr>Office Theme</vt:lpstr>
      <vt:lpstr>The American Gun Culture:  Potential Impact on K-12 School Violence</vt:lpstr>
      <vt:lpstr>Abstract/Presentation</vt:lpstr>
      <vt:lpstr>Sources of Today’s Presentation</vt:lpstr>
      <vt:lpstr>Background</vt:lpstr>
      <vt:lpstr>Abstract/Presentation</vt:lpstr>
      <vt:lpstr>Types of School Violence Perpetrators</vt:lpstr>
      <vt:lpstr>Questionnaire  (200-question scenario-based survey, entitled, “School Violence Prevention Questionnaire)</vt:lpstr>
      <vt:lpstr>Questionnaire  (200-question scenario-based survey, entitled, “School Violence Prevention Questionnaire)</vt:lpstr>
      <vt:lpstr>The Manuscript:   The Veritas Group  (August 2016)/Roman and Littlefield (2018)</vt:lpstr>
      <vt:lpstr>PowerPoint Presentation</vt:lpstr>
      <vt:lpstr>Were Weapons Readily Available to Shooter?</vt:lpstr>
      <vt:lpstr>Where Was Gun/Weapon Obtained?</vt:lpstr>
      <vt:lpstr>Number of Weapons</vt:lpstr>
      <vt:lpstr>Rounds of Ammunition Available</vt:lpstr>
      <vt:lpstr>Did Shooter Have Co-Conspirators?</vt:lpstr>
      <vt:lpstr>Types of Weapons Used: Pistols/Handguns</vt:lpstr>
      <vt:lpstr>Types of Weapons Used: Shotguns/Rifles</vt:lpstr>
      <vt:lpstr>Types of Weapons Used: Other Weapons</vt:lpstr>
      <vt:lpstr>Types of Weapons Used: Multiple Weapons</vt:lpstr>
      <vt:lpstr>Number of Shots Fired</vt:lpstr>
      <vt:lpstr>Comfortable with Weapons</vt:lpstr>
      <vt:lpstr>PowerPoint Presentation</vt:lpstr>
      <vt:lpstr>Traditional School Shooters</vt:lpstr>
      <vt:lpstr>Gang Related School Shooters</vt:lpstr>
      <vt:lpstr>ASSOCIATED AND/OR MENTALLY ILL SCHOOL VIOLENCE PERPETRATORS</vt:lpstr>
      <vt:lpstr>NON-ASSOCIATED AND/OR MENTALLY ILL SCHOOL VIOLENCE PERPETRATORS</vt:lpstr>
      <vt:lpstr>PowerPoint Presentation</vt:lpstr>
      <vt:lpstr>“Causes” of School Violence</vt:lpstr>
      <vt:lpstr>Personal Comments to Author about School Violence</vt:lpstr>
      <vt:lpstr>Personal Comments to Author about School Violence</vt:lpstr>
      <vt:lpstr>Personal Comments to Author about School Violence</vt:lpstr>
      <vt:lpstr>Personal Comments to Author about School Violence</vt:lpstr>
      <vt:lpstr>Personal Comments to Author about School Violence</vt:lpstr>
      <vt:lpstr>Personal Comments to Author about School Violence</vt:lpstr>
      <vt:lpstr>Personal Comments to Author about School Violence</vt:lpstr>
      <vt:lpstr>Personal Comments to Author about School Violence</vt:lpstr>
      <vt:lpstr>Personal Comments to Author about School Violence</vt:lpstr>
      <vt:lpstr>Personal Comments to Author about School Violence</vt:lpstr>
      <vt:lpstr>Personal Comments to Author about School Violence</vt:lpstr>
      <vt:lpstr>Personal Comments to Author about School Violence</vt:lpstr>
      <vt:lpstr>Personal Comments to Author about School Violence</vt:lpstr>
      <vt:lpstr>Personal Comments to Author about School Violence</vt:lpstr>
      <vt:lpstr>Personal Comments to Author about School Violence</vt:lpstr>
      <vt:lpstr>Personal Comments to Author about School Violence</vt:lpstr>
      <vt:lpstr>Themes?</vt:lpstr>
      <vt:lpstr>Themes?</vt:lpstr>
      <vt:lpstr>PowerPoint Presentation</vt:lpstr>
      <vt:lpstr>Comments made while filing out Survey</vt:lpstr>
      <vt:lpstr>Comments made while filing out Survey</vt:lpstr>
      <vt:lpstr>Sandy Hook Elementary School Shooting, CT. (December 2012)</vt:lpstr>
      <vt:lpstr>In Response to the Sandy Hook Elementary School Shooting on December 14, 2012</vt:lpstr>
      <vt:lpstr>In Response to the Sandy Hook Elementary School Shooting on December 14, 2012</vt:lpstr>
      <vt:lpstr>In Response to the Sandy Hook Elementary School Shooting on December 14, 2012</vt:lpstr>
      <vt:lpstr>In Response to the Sandy Hook Elementary School Shooting on December 14, 2012</vt:lpstr>
      <vt:lpstr>In Response to the Sandy Hook Elementary School Shooting on December 14, 2012</vt:lpstr>
      <vt:lpstr>In Response to the Sandy Hook Elementary School Shooting on December 14, 2012</vt:lpstr>
      <vt:lpstr>In Response to the Sandy Hook Elementary School Shooting on December 14, 2012</vt:lpstr>
      <vt:lpstr>In Response to the Sandy Hook Elementary School Shooting on December 14, 2012</vt:lpstr>
      <vt:lpstr>Themes?</vt:lpstr>
      <vt:lpstr>SUMMARY: From this Research</vt:lpstr>
      <vt:lpstr>SUMMARY: From this Research</vt:lpstr>
      <vt:lpstr>SUMMARY: From this Research</vt:lpstr>
      <vt:lpstr>Questions and/or Comments?</vt:lpstr>
    </vt:vector>
  </TitlesOfParts>
  <Company>Tiffin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Sometimes they Comb Back:</dc:title>
  <dc:creator>Gordon Crews</dc:creator>
  <cp:lastModifiedBy>Gordon Crews</cp:lastModifiedBy>
  <cp:revision>164</cp:revision>
  <cp:lastPrinted>2015-09-06T18:48:32Z</cp:lastPrinted>
  <dcterms:created xsi:type="dcterms:W3CDTF">2015-09-03T11:53:06Z</dcterms:created>
  <dcterms:modified xsi:type="dcterms:W3CDTF">2017-03-31T16:20:11Z</dcterms:modified>
</cp:coreProperties>
</file>