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0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4F345-B33B-4291-881D-696B5668D84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A05AB13A-6670-4D7E-BB54-4D9F91D3A6DA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Combing All Events</a:t>
          </a:r>
          <a:endParaRPr lang="en-US" b="1" dirty="0">
            <a:solidFill>
              <a:schemeClr val="tx1"/>
            </a:solidFill>
          </a:endParaRPr>
        </a:p>
      </dgm:t>
    </dgm:pt>
    <dgm:pt modelId="{1774998D-C64F-4932-9039-0AB9ACAAAD0C}" type="parTrans" cxnId="{3417D637-200C-47C8-AC4F-4B860575E8AB}">
      <dgm:prSet/>
      <dgm:spPr/>
      <dgm:t>
        <a:bodyPr/>
        <a:lstStyle/>
        <a:p>
          <a:endParaRPr lang="en-US"/>
        </a:p>
      </dgm:t>
    </dgm:pt>
    <dgm:pt modelId="{BB56CD67-BACC-4734-B2AA-9134A5CCB275}" type="sibTrans" cxnId="{3417D637-200C-47C8-AC4F-4B860575E8AB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2E17D8-B07D-4321-947E-08CA0F57EA3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 type of event</a:t>
          </a:r>
          <a:endParaRPr lang="en-US" b="1" dirty="0">
            <a:solidFill>
              <a:schemeClr val="tx1"/>
            </a:solidFill>
          </a:endParaRPr>
        </a:p>
      </dgm:t>
    </dgm:pt>
    <dgm:pt modelId="{56AE5A20-BE35-4FBC-8DC2-161A9B11CB8B}" type="parTrans" cxnId="{9E472EC5-202D-459D-833F-FF6E2DF8BAD5}">
      <dgm:prSet/>
      <dgm:spPr/>
      <dgm:t>
        <a:bodyPr/>
        <a:lstStyle/>
        <a:p>
          <a:endParaRPr lang="en-US"/>
        </a:p>
      </dgm:t>
    </dgm:pt>
    <dgm:pt modelId="{8DD019E6-7C82-40F1-BB91-B4A6507D6C8B}" type="sibTrans" cxnId="{9E472EC5-202D-459D-833F-FF6E2DF8BAD5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EE1EBB-D318-46B2-8461-B657340D08CA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 type of act</a:t>
          </a:r>
          <a:endParaRPr lang="en-US" b="1" dirty="0">
            <a:solidFill>
              <a:schemeClr val="tx1"/>
            </a:solidFill>
          </a:endParaRPr>
        </a:p>
      </dgm:t>
    </dgm:pt>
    <dgm:pt modelId="{1D443727-1270-4D8A-B5B7-9AB3EC8958B6}" type="parTrans" cxnId="{4B2C76DD-6492-43D7-85D3-829BAF2C0E69}">
      <dgm:prSet/>
      <dgm:spPr/>
      <dgm:t>
        <a:bodyPr/>
        <a:lstStyle/>
        <a:p>
          <a:endParaRPr lang="en-US"/>
        </a:p>
      </dgm:t>
    </dgm:pt>
    <dgm:pt modelId="{1FD94687-8D34-4438-BD98-0DD476CA2BD9}" type="sibTrans" cxnId="{4B2C76DD-6492-43D7-85D3-829BAF2C0E69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E8F058-A097-4918-94AA-0F97FDC2F1E7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 type of perpetrator</a:t>
          </a:r>
          <a:endParaRPr lang="en-US" b="1" dirty="0">
            <a:solidFill>
              <a:schemeClr val="tx1"/>
            </a:solidFill>
          </a:endParaRPr>
        </a:p>
      </dgm:t>
    </dgm:pt>
    <dgm:pt modelId="{46493DBC-9519-4C74-BA7B-0949F9990C60}" type="parTrans" cxnId="{86B97AD9-9366-4EF6-A2D1-CFB19B506656}">
      <dgm:prSet/>
      <dgm:spPr/>
      <dgm:t>
        <a:bodyPr/>
        <a:lstStyle/>
        <a:p>
          <a:endParaRPr lang="en-US"/>
        </a:p>
      </dgm:t>
    </dgm:pt>
    <dgm:pt modelId="{08EAC936-18EB-4964-8636-85FA1D988476}" type="sibTrans" cxnId="{86B97AD9-9366-4EF6-A2D1-CFB19B506656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4D6FD7-8820-4F5B-A239-781CA6C1DCFC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 type of threat</a:t>
          </a:r>
          <a:endParaRPr lang="en-US" b="1" dirty="0">
            <a:solidFill>
              <a:schemeClr val="tx1"/>
            </a:solidFill>
          </a:endParaRPr>
        </a:p>
      </dgm:t>
    </dgm:pt>
    <dgm:pt modelId="{DB243DC4-45E5-4AFE-B755-408D472132C8}" type="parTrans" cxnId="{7DE9AFF5-9E6D-4E7B-87CA-196DD86C903E}">
      <dgm:prSet/>
      <dgm:spPr/>
      <dgm:t>
        <a:bodyPr/>
        <a:lstStyle/>
        <a:p>
          <a:endParaRPr lang="en-US"/>
        </a:p>
      </dgm:t>
    </dgm:pt>
    <dgm:pt modelId="{AC1F4AC3-7511-4C0D-A297-93AF724072B7}" type="sibTrans" cxnId="{7DE9AFF5-9E6D-4E7B-87CA-196DD86C903E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F5E663-C5B6-4177-AF68-85133C288734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 type of prevention</a:t>
          </a:r>
          <a:endParaRPr lang="en-US" b="1" dirty="0">
            <a:solidFill>
              <a:schemeClr val="tx1"/>
            </a:solidFill>
          </a:endParaRPr>
        </a:p>
      </dgm:t>
    </dgm:pt>
    <dgm:pt modelId="{3B594006-1A59-4062-9653-BB24AB176DDF}" type="parTrans" cxnId="{5C3D2ED7-13A8-4A91-8872-42AD5F39A714}">
      <dgm:prSet/>
      <dgm:spPr/>
      <dgm:t>
        <a:bodyPr/>
        <a:lstStyle/>
        <a:p>
          <a:endParaRPr lang="en-US"/>
        </a:p>
      </dgm:t>
    </dgm:pt>
    <dgm:pt modelId="{7CE3E9EE-8FA1-4EB4-9F45-ECF82AF602B8}" type="sibTrans" cxnId="{5C3D2ED7-13A8-4A91-8872-42AD5F39A714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D72460-5DB4-4288-907C-211F41C454E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 type of solution</a:t>
          </a:r>
          <a:endParaRPr lang="en-US" b="1" dirty="0">
            <a:solidFill>
              <a:schemeClr val="tx1"/>
            </a:solidFill>
          </a:endParaRPr>
        </a:p>
      </dgm:t>
    </dgm:pt>
    <dgm:pt modelId="{EBEC4AF2-CF7C-4A7A-9CCC-0AED571B672F}" type="parTrans" cxnId="{0228105C-83F7-4CD3-A1C1-ADBA52C70F38}">
      <dgm:prSet/>
      <dgm:spPr/>
      <dgm:t>
        <a:bodyPr/>
        <a:lstStyle/>
        <a:p>
          <a:endParaRPr lang="en-US"/>
        </a:p>
      </dgm:t>
    </dgm:pt>
    <dgm:pt modelId="{46FB5F7B-6B10-4A55-8304-D6D964331CBF}" type="sibTrans" cxnId="{0228105C-83F7-4CD3-A1C1-ADBA52C70F38}">
      <dgm:prSet/>
      <dgm:spPr/>
      <dgm:t>
        <a:bodyPr/>
        <a:lstStyle/>
        <a:p>
          <a:endParaRPr lang="en-US"/>
        </a:p>
      </dgm:t>
    </dgm:pt>
    <dgm:pt modelId="{10A22A87-AA9D-4467-9DD8-93493973E78D}" type="pres">
      <dgm:prSet presAssocID="{50A4F345-B33B-4291-881D-696B5668D843}" presName="linearFlow" presStyleCnt="0">
        <dgm:presLayoutVars>
          <dgm:dir/>
          <dgm:resizeHandles val="exact"/>
        </dgm:presLayoutVars>
      </dgm:prSet>
      <dgm:spPr/>
    </dgm:pt>
    <dgm:pt modelId="{E6F6C32A-A044-4BED-ACE9-CE936DAFBE71}" type="pres">
      <dgm:prSet presAssocID="{A05AB13A-6670-4D7E-BB54-4D9F91D3A6D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FFCBB-0CE9-48F3-9A71-EE7FC24DE417}" type="pres">
      <dgm:prSet presAssocID="{BB56CD67-BACC-4734-B2AA-9134A5CCB275}" presName="spacerL" presStyleCnt="0"/>
      <dgm:spPr/>
    </dgm:pt>
    <dgm:pt modelId="{E599775C-931A-411F-B0ED-1F92489630A3}" type="pres">
      <dgm:prSet presAssocID="{BB56CD67-BACC-4734-B2AA-9134A5CCB275}" presName="sibTrans" presStyleLbl="sibTrans2D1" presStyleIdx="0" presStyleCnt="6" custLinFactX="1314655" custLinFactNeighborX="1400000" custLinFactNeighborY="5548"/>
      <dgm:spPr/>
      <dgm:t>
        <a:bodyPr/>
        <a:lstStyle/>
        <a:p>
          <a:endParaRPr lang="en-US"/>
        </a:p>
      </dgm:t>
    </dgm:pt>
    <dgm:pt modelId="{D5E7ACDD-8D37-488F-8BD7-4EB277A949C2}" type="pres">
      <dgm:prSet presAssocID="{BB56CD67-BACC-4734-B2AA-9134A5CCB275}" presName="spacerR" presStyleCnt="0"/>
      <dgm:spPr/>
    </dgm:pt>
    <dgm:pt modelId="{E70C4A2C-5C0D-4F31-A19D-7FE335C02D83}" type="pres">
      <dgm:prSet presAssocID="{BB2E17D8-B07D-4321-947E-08CA0F57EA3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0349D-6F7C-498C-90B6-453467644708}" type="pres">
      <dgm:prSet presAssocID="{8DD019E6-7C82-40F1-BB91-B4A6507D6C8B}" presName="spacerL" presStyleCnt="0"/>
      <dgm:spPr/>
    </dgm:pt>
    <dgm:pt modelId="{8015C3D6-343F-4FD7-B6D0-B4BC478BFE98}" type="pres">
      <dgm:prSet presAssocID="{8DD019E6-7C82-40F1-BB91-B4A6507D6C8B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19501BF-C40B-4F16-BD87-72BA48365F72}" type="pres">
      <dgm:prSet presAssocID="{8DD019E6-7C82-40F1-BB91-B4A6507D6C8B}" presName="spacerR" presStyleCnt="0"/>
      <dgm:spPr/>
    </dgm:pt>
    <dgm:pt modelId="{E125AE4E-A295-4CA3-AB6F-5EFB172E4890}" type="pres">
      <dgm:prSet presAssocID="{63EE1EBB-D318-46B2-8461-B657340D08C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3846B-4BF3-496C-9AC8-826B31A20E21}" type="pres">
      <dgm:prSet presAssocID="{1FD94687-8D34-4438-BD98-0DD476CA2BD9}" presName="spacerL" presStyleCnt="0"/>
      <dgm:spPr/>
    </dgm:pt>
    <dgm:pt modelId="{8655DEBC-DDD5-4ADA-B291-45D269E4B84F}" type="pres">
      <dgm:prSet presAssocID="{1FD94687-8D34-4438-BD98-0DD476CA2BD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C3B4592-E205-4DA8-BA38-0A53D0312566}" type="pres">
      <dgm:prSet presAssocID="{1FD94687-8D34-4438-BD98-0DD476CA2BD9}" presName="spacerR" presStyleCnt="0"/>
      <dgm:spPr/>
    </dgm:pt>
    <dgm:pt modelId="{43FAE63A-D678-4D08-9ADD-BFC34361233D}" type="pres">
      <dgm:prSet presAssocID="{07E8F058-A097-4918-94AA-0F97FDC2F1E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536C3-66F4-49F9-8014-9C8BE34EF4F0}" type="pres">
      <dgm:prSet presAssocID="{08EAC936-18EB-4964-8636-85FA1D988476}" presName="spacerL" presStyleCnt="0"/>
      <dgm:spPr/>
    </dgm:pt>
    <dgm:pt modelId="{3DBA1C47-738A-48A8-A673-A398606E892A}" type="pres">
      <dgm:prSet presAssocID="{08EAC936-18EB-4964-8636-85FA1D988476}" presName="sibTrans" presStyleLbl="sibTrans2D1" presStyleIdx="3" presStyleCnt="6"/>
      <dgm:spPr/>
      <dgm:t>
        <a:bodyPr/>
        <a:lstStyle/>
        <a:p>
          <a:endParaRPr lang="en-US"/>
        </a:p>
      </dgm:t>
    </dgm:pt>
    <dgm:pt modelId="{9A5908FA-32A0-4FD9-B9FF-08EF04C4BBC2}" type="pres">
      <dgm:prSet presAssocID="{08EAC936-18EB-4964-8636-85FA1D988476}" presName="spacerR" presStyleCnt="0"/>
      <dgm:spPr/>
    </dgm:pt>
    <dgm:pt modelId="{120EE804-47CA-4E45-AAAD-0590C89C1527}" type="pres">
      <dgm:prSet presAssocID="{D54D6FD7-8820-4F5B-A239-781CA6C1DCF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46628-4153-4532-9CC2-C94C8CC43B15}" type="pres">
      <dgm:prSet presAssocID="{AC1F4AC3-7511-4C0D-A297-93AF724072B7}" presName="spacerL" presStyleCnt="0"/>
      <dgm:spPr/>
    </dgm:pt>
    <dgm:pt modelId="{A735E8F0-1A6C-4234-8704-B5991F610D28}" type="pres">
      <dgm:prSet presAssocID="{AC1F4AC3-7511-4C0D-A297-93AF724072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09A03A0A-D01D-4092-873F-9C27A58DF158}" type="pres">
      <dgm:prSet presAssocID="{AC1F4AC3-7511-4C0D-A297-93AF724072B7}" presName="spacerR" presStyleCnt="0"/>
      <dgm:spPr/>
    </dgm:pt>
    <dgm:pt modelId="{D2BBB748-B7CE-4840-A007-AC50D64F111C}" type="pres">
      <dgm:prSet presAssocID="{CAF5E663-C5B6-4177-AF68-85133C28873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F4843-3A58-43B1-AF43-63431B9418AF}" type="pres">
      <dgm:prSet presAssocID="{7CE3E9EE-8FA1-4EB4-9F45-ECF82AF602B8}" presName="spacerL" presStyleCnt="0"/>
      <dgm:spPr/>
    </dgm:pt>
    <dgm:pt modelId="{B3C2CF30-6964-4848-9CF8-737527CC9F66}" type="pres">
      <dgm:prSet presAssocID="{7CE3E9EE-8FA1-4EB4-9F45-ECF82AF602B8}" presName="sibTrans" presStyleLbl="sibTrans2D1" presStyleIdx="5" presStyleCnt="6" custLinFactX="-1312721" custLinFactNeighborX="-1400000" custLinFactNeighborY="-5916"/>
      <dgm:spPr/>
      <dgm:t>
        <a:bodyPr/>
        <a:lstStyle/>
        <a:p>
          <a:endParaRPr lang="en-US"/>
        </a:p>
      </dgm:t>
    </dgm:pt>
    <dgm:pt modelId="{99B3821F-7967-4B72-915A-1DCC5810D7F6}" type="pres">
      <dgm:prSet presAssocID="{7CE3E9EE-8FA1-4EB4-9F45-ECF82AF602B8}" presName="spacerR" presStyleCnt="0"/>
      <dgm:spPr/>
    </dgm:pt>
    <dgm:pt modelId="{790A7F9B-FC91-4CB6-B208-9B49BEFC002D}" type="pres">
      <dgm:prSet presAssocID="{85D72460-5DB4-4288-907C-211F41C454E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237F41-3034-413A-9DE7-561AB80566DC}" type="presOf" srcId="{D54D6FD7-8820-4F5B-A239-781CA6C1DCFC}" destId="{120EE804-47CA-4E45-AAAD-0590C89C1527}" srcOrd="0" destOrd="0" presId="urn:microsoft.com/office/officeart/2005/8/layout/equation1"/>
    <dgm:cxn modelId="{6B260619-860E-48BB-B096-22B8CAB1D4D4}" type="presOf" srcId="{85D72460-5DB4-4288-907C-211F41C454E6}" destId="{790A7F9B-FC91-4CB6-B208-9B49BEFC002D}" srcOrd="0" destOrd="0" presId="urn:microsoft.com/office/officeart/2005/8/layout/equation1"/>
    <dgm:cxn modelId="{9279ABDF-498F-4D88-9B5D-4F88B9A07658}" type="presOf" srcId="{8DD019E6-7C82-40F1-BB91-B4A6507D6C8B}" destId="{8015C3D6-343F-4FD7-B6D0-B4BC478BFE98}" srcOrd="0" destOrd="0" presId="urn:microsoft.com/office/officeart/2005/8/layout/equation1"/>
    <dgm:cxn modelId="{26D1074B-AEB9-40DB-B2F8-AB775ECFE5F0}" type="presOf" srcId="{BB56CD67-BACC-4734-B2AA-9134A5CCB275}" destId="{E599775C-931A-411F-B0ED-1F92489630A3}" srcOrd="0" destOrd="0" presId="urn:microsoft.com/office/officeart/2005/8/layout/equation1"/>
    <dgm:cxn modelId="{86B97AD9-9366-4EF6-A2D1-CFB19B506656}" srcId="{50A4F345-B33B-4291-881D-696B5668D843}" destId="{07E8F058-A097-4918-94AA-0F97FDC2F1E7}" srcOrd="3" destOrd="0" parTransId="{46493DBC-9519-4C74-BA7B-0949F9990C60}" sibTransId="{08EAC936-18EB-4964-8636-85FA1D988476}"/>
    <dgm:cxn modelId="{0228105C-83F7-4CD3-A1C1-ADBA52C70F38}" srcId="{50A4F345-B33B-4291-881D-696B5668D843}" destId="{85D72460-5DB4-4288-907C-211F41C454E6}" srcOrd="6" destOrd="0" parTransId="{EBEC4AF2-CF7C-4A7A-9CCC-0AED571B672F}" sibTransId="{46FB5F7B-6B10-4A55-8304-D6D964331CBF}"/>
    <dgm:cxn modelId="{7DE9AFF5-9E6D-4E7B-87CA-196DD86C903E}" srcId="{50A4F345-B33B-4291-881D-696B5668D843}" destId="{D54D6FD7-8820-4F5B-A239-781CA6C1DCFC}" srcOrd="4" destOrd="0" parTransId="{DB243DC4-45E5-4AFE-B755-408D472132C8}" sibTransId="{AC1F4AC3-7511-4C0D-A297-93AF724072B7}"/>
    <dgm:cxn modelId="{7B14361D-15BD-41F0-B97F-7CDE020BC344}" type="presOf" srcId="{08EAC936-18EB-4964-8636-85FA1D988476}" destId="{3DBA1C47-738A-48A8-A673-A398606E892A}" srcOrd="0" destOrd="0" presId="urn:microsoft.com/office/officeart/2005/8/layout/equation1"/>
    <dgm:cxn modelId="{4AC9D68C-27B6-42C4-8C40-5AAC0854D139}" type="presOf" srcId="{BB2E17D8-B07D-4321-947E-08CA0F57EA3D}" destId="{E70C4A2C-5C0D-4F31-A19D-7FE335C02D83}" srcOrd="0" destOrd="0" presId="urn:microsoft.com/office/officeart/2005/8/layout/equation1"/>
    <dgm:cxn modelId="{BBAA5438-D76B-4822-8A22-F06D66F21639}" type="presOf" srcId="{07E8F058-A097-4918-94AA-0F97FDC2F1E7}" destId="{43FAE63A-D678-4D08-9ADD-BFC34361233D}" srcOrd="0" destOrd="0" presId="urn:microsoft.com/office/officeart/2005/8/layout/equation1"/>
    <dgm:cxn modelId="{5C3D2ED7-13A8-4A91-8872-42AD5F39A714}" srcId="{50A4F345-B33B-4291-881D-696B5668D843}" destId="{CAF5E663-C5B6-4177-AF68-85133C288734}" srcOrd="5" destOrd="0" parTransId="{3B594006-1A59-4062-9653-BB24AB176DDF}" sibTransId="{7CE3E9EE-8FA1-4EB4-9F45-ECF82AF602B8}"/>
    <dgm:cxn modelId="{9E472EC5-202D-459D-833F-FF6E2DF8BAD5}" srcId="{50A4F345-B33B-4291-881D-696B5668D843}" destId="{BB2E17D8-B07D-4321-947E-08CA0F57EA3D}" srcOrd="1" destOrd="0" parTransId="{56AE5A20-BE35-4FBC-8DC2-161A9B11CB8B}" sibTransId="{8DD019E6-7C82-40F1-BB91-B4A6507D6C8B}"/>
    <dgm:cxn modelId="{4B2C76DD-6492-43D7-85D3-829BAF2C0E69}" srcId="{50A4F345-B33B-4291-881D-696B5668D843}" destId="{63EE1EBB-D318-46B2-8461-B657340D08CA}" srcOrd="2" destOrd="0" parTransId="{1D443727-1270-4D8A-B5B7-9AB3EC8958B6}" sibTransId="{1FD94687-8D34-4438-BD98-0DD476CA2BD9}"/>
    <dgm:cxn modelId="{46BB321B-1533-44B5-9CE6-2D26F40995B4}" type="presOf" srcId="{63EE1EBB-D318-46B2-8461-B657340D08CA}" destId="{E125AE4E-A295-4CA3-AB6F-5EFB172E4890}" srcOrd="0" destOrd="0" presId="urn:microsoft.com/office/officeart/2005/8/layout/equation1"/>
    <dgm:cxn modelId="{2821EC37-1AA2-4796-B1D6-91CE7A0FF546}" type="presOf" srcId="{AC1F4AC3-7511-4C0D-A297-93AF724072B7}" destId="{A735E8F0-1A6C-4234-8704-B5991F610D28}" srcOrd="0" destOrd="0" presId="urn:microsoft.com/office/officeart/2005/8/layout/equation1"/>
    <dgm:cxn modelId="{6EFDB075-A102-4E1B-B807-BFBB0E5DC8F1}" type="presOf" srcId="{CAF5E663-C5B6-4177-AF68-85133C288734}" destId="{D2BBB748-B7CE-4840-A007-AC50D64F111C}" srcOrd="0" destOrd="0" presId="urn:microsoft.com/office/officeart/2005/8/layout/equation1"/>
    <dgm:cxn modelId="{8457BABC-6BCE-435B-AA4C-550FBC130206}" type="presOf" srcId="{50A4F345-B33B-4291-881D-696B5668D843}" destId="{10A22A87-AA9D-4467-9DD8-93493973E78D}" srcOrd="0" destOrd="0" presId="urn:microsoft.com/office/officeart/2005/8/layout/equation1"/>
    <dgm:cxn modelId="{3417D637-200C-47C8-AC4F-4B860575E8AB}" srcId="{50A4F345-B33B-4291-881D-696B5668D843}" destId="{A05AB13A-6670-4D7E-BB54-4D9F91D3A6DA}" srcOrd="0" destOrd="0" parTransId="{1774998D-C64F-4932-9039-0AB9ACAAAD0C}" sibTransId="{BB56CD67-BACC-4734-B2AA-9134A5CCB275}"/>
    <dgm:cxn modelId="{3B2CBDED-9395-4052-B999-B0EEAB1682BE}" type="presOf" srcId="{1FD94687-8D34-4438-BD98-0DD476CA2BD9}" destId="{8655DEBC-DDD5-4ADA-B291-45D269E4B84F}" srcOrd="0" destOrd="0" presId="urn:microsoft.com/office/officeart/2005/8/layout/equation1"/>
    <dgm:cxn modelId="{27A40315-D74C-42C6-9CC6-39A75B31A703}" type="presOf" srcId="{A05AB13A-6670-4D7E-BB54-4D9F91D3A6DA}" destId="{E6F6C32A-A044-4BED-ACE9-CE936DAFBE71}" srcOrd="0" destOrd="0" presId="urn:microsoft.com/office/officeart/2005/8/layout/equation1"/>
    <dgm:cxn modelId="{6AE27CBE-EED5-43B6-8FF2-132608FB61B1}" type="presOf" srcId="{7CE3E9EE-8FA1-4EB4-9F45-ECF82AF602B8}" destId="{B3C2CF30-6964-4848-9CF8-737527CC9F66}" srcOrd="0" destOrd="0" presId="urn:microsoft.com/office/officeart/2005/8/layout/equation1"/>
    <dgm:cxn modelId="{122FFA1E-14D6-46F3-AF5A-680102676AF2}" type="presParOf" srcId="{10A22A87-AA9D-4467-9DD8-93493973E78D}" destId="{E6F6C32A-A044-4BED-ACE9-CE936DAFBE71}" srcOrd="0" destOrd="0" presId="urn:microsoft.com/office/officeart/2005/8/layout/equation1"/>
    <dgm:cxn modelId="{1A193CA7-6E56-4B2A-8CD4-03BF18791806}" type="presParOf" srcId="{10A22A87-AA9D-4467-9DD8-93493973E78D}" destId="{155FFCBB-0CE9-48F3-9A71-EE7FC24DE417}" srcOrd="1" destOrd="0" presId="urn:microsoft.com/office/officeart/2005/8/layout/equation1"/>
    <dgm:cxn modelId="{5261BC00-79E0-4733-9B63-B9BFD313EE73}" type="presParOf" srcId="{10A22A87-AA9D-4467-9DD8-93493973E78D}" destId="{E599775C-931A-411F-B0ED-1F92489630A3}" srcOrd="2" destOrd="0" presId="urn:microsoft.com/office/officeart/2005/8/layout/equation1"/>
    <dgm:cxn modelId="{FF6C0BB2-D4D7-40D9-96C6-7F3C1D99B4F8}" type="presParOf" srcId="{10A22A87-AA9D-4467-9DD8-93493973E78D}" destId="{D5E7ACDD-8D37-488F-8BD7-4EB277A949C2}" srcOrd="3" destOrd="0" presId="urn:microsoft.com/office/officeart/2005/8/layout/equation1"/>
    <dgm:cxn modelId="{1785DBB7-3DD4-48A1-98E9-4B8E1EEA059C}" type="presParOf" srcId="{10A22A87-AA9D-4467-9DD8-93493973E78D}" destId="{E70C4A2C-5C0D-4F31-A19D-7FE335C02D83}" srcOrd="4" destOrd="0" presId="urn:microsoft.com/office/officeart/2005/8/layout/equation1"/>
    <dgm:cxn modelId="{037BE41B-E988-4914-A474-DD2E5CEBEB79}" type="presParOf" srcId="{10A22A87-AA9D-4467-9DD8-93493973E78D}" destId="{DC60349D-6F7C-498C-90B6-453467644708}" srcOrd="5" destOrd="0" presId="urn:microsoft.com/office/officeart/2005/8/layout/equation1"/>
    <dgm:cxn modelId="{D5E4D5E1-FEEC-450B-B4FF-A5F0CE0CB47D}" type="presParOf" srcId="{10A22A87-AA9D-4467-9DD8-93493973E78D}" destId="{8015C3D6-343F-4FD7-B6D0-B4BC478BFE98}" srcOrd="6" destOrd="0" presId="urn:microsoft.com/office/officeart/2005/8/layout/equation1"/>
    <dgm:cxn modelId="{0FFA8B68-130D-4355-85E0-33FC044DEEE5}" type="presParOf" srcId="{10A22A87-AA9D-4467-9DD8-93493973E78D}" destId="{519501BF-C40B-4F16-BD87-72BA48365F72}" srcOrd="7" destOrd="0" presId="urn:microsoft.com/office/officeart/2005/8/layout/equation1"/>
    <dgm:cxn modelId="{B684EEF4-F2D0-4246-8D29-CA5EB0EE524C}" type="presParOf" srcId="{10A22A87-AA9D-4467-9DD8-93493973E78D}" destId="{E125AE4E-A295-4CA3-AB6F-5EFB172E4890}" srcOrd="8" destOrd="0" presId="urn:microsoft.com/office/officeart/2005/8/layout/equation1"/>
    <dgm:cxn modelId="{265F8D22-F35D-432A-A160-FC3E807B4884}" type="presParOf" srcId="{10A22A87-AA9D-4467-9DD8-93493973E78D}" destId="{C683846B-4BF3-496C-9AC8-826B31A20E21}" srcOrd="9" destOrd="0" presId="urn:microsoft.com/office/officeart/2005/8/layout/equation1"/>
    <dgm:cxn modelId="{30E4FFA4-EF64-459C-9A68-A9C359E79695}" type="presParOf" srcId="{10A22A87-AA9D-4467-9DD8-93493973E78D}" destId="{8655DEBC-DDD5-4ADA-B291-45D269E4B84F}" srcOrd="10" destOrd="0" presId="urn:microsoft.com/office/officeart/2005/8/layout/equation1"/>
    <dgm:cxn modelId="{0375C2B8-FF97-436A-8E2D-46053228AC27}" type="presParOf" srcId="{10A22A87-AA9D-4467-9DD8-93493973E78D}" destId="{5C3B4592-E205-4DA8-BA38-0A53D0312566}" srcOrd="11" destOrd="0" presId="urn:microsoft.com/office/officeart/2005/8/layout/equation1"/>
    <dgm:cxn modelId="{64C68F58-0E7A-44E7-A24E-D0AF9DC2F454}" type="presParOf" srcId="{10A22A87-AA9D-4467-9DD8-93493973E78D}" destId="{43FAE63A-D678-4D08-9ADD-BFC34361233D}" srcOrd="12" destOrd="0" presId="urn:microsoft.com/office/officeart/2005/8/layout/equation1"/>
    <dgm:cxn modelId="{25F2484A-4DE9-4A01-B41F-CE9B87330ADD}" type="presParOf" srcId="{10A22A87-AA9D-4467-9DD8-93493973E78D}" destId="{554536C3-66F4-49F9-8014-9C8BE34EF4F0}" srcOrd="13" destOrd="0" presId="urn:microsoft.com/office/officeart/2005/8/layout/equation1"/>
    <dgm:cxn modelId="{C3EAC480-E895-4382-9A78-E29989FD0F6A}" type="presParOf" srcId="{10A22A87-AA9D-4467-9DD8-93493973E78D}" destId="{3DBA1C47-738A-48A8-A673-A398606E892A}" srcOrd="14" destOrd="0" presId="urn:microsoft.com/office/officeart/2005/8/layout/equation1"/>
    <dgm:cxn modelId="{34D98632-E8E3-4E3C-9943-092F1718BF4F}" type="presParOf" srcId="{10A22A87-AA9D-4467-9DD8-93493973E78D}" destId="{9A5908FA-32A0-4FD9-B9FF-08EF04C4BBC2}" srcOrd="15" destOrd="0" presId="urn:microsoft.com/office/officeart/2005/8/layout/equation1"/>
    <dgm:cxn modelId="{E8F0F621-EE2A-4864-AA6A-D27800867424}" type="presParOf" srcId="{10A22A87-AA9D-4467-9DD8-93493973E78D}" destId="{120EE804-47CA-4E45-AAAD-0590C89C1527}" srcOrd="16" destOrd="0" presId="urn:microsoft.com/office/officeart/2005/8/layout/equation1"/>
    <dgm:cxn modelId="{06D2A8E8-D346-4939-A7B8-04C59E1E9D16}" type="presParOf" srcId="{10A22A87-AA9D-4467-9DD8-93493973E78D}" destId="{DED46628-4153-4532-9CC2-C94C8CC43B15}" srcOrd="17" destOrd="0" presId="urn:microsoft.com/office/officeart/2005/8/layout/equation1"/>
    <dgm:cxn modelId="{8746E85B-55DC-41F5-AAE1-1EE432BC5843}" type="presParOf" srcId="{10A22A87-AA9D-4467-9DD8-93493973E78D}" destId="{A735E8F0-1A6C-4234-8704-B5991F610D28}" srcOrd="18" destOrd="0" presId="urn:microsoft.com/office/officeart/2005/8/layout/equation1"/>
    <dgm:cxn modelId="{4EA8F467-8A67-486A-95EA-0F86E6199446}" type="presParOf" srcId="{10A22A87-AA9D-4467-9DD8-93493973E78D}" destId="{09A03A0A-D01D-4092-873F-9C27A58DF158}" srcOrd="19" destOrd="0" presId="urn:microsoft.com/office/officeart/2005/8/layout/equation1"/>
    <dgm:cxn modelId="{32532535-C102-4E1A-8A69-2E6DC768AAB2}" type="presParOf" srcId="{10A22A87-AA9D-4467-9DD8-93493973E78D}" destId="{D2BBB748-B7CE-4840-A007-AC50D64F111C}" srcOrd="20" destOrd="0" presId="urn:microsoft.com/office/officeart/2005/8/layout/equation1"/>
    <dgm:cxn modelId="{A62176C7-D31B-4670-AC2C-5BA5C2DAA43E}" type="presParOf" srcId="{10A22A87-AA9D-4467-9DD8-93493973E78D}" destId="{D50F4843-3A58-43B1-AF43-63431B9418AF}" srcOrd="21" destOrd="0" presId="urn:microsoft.com/office/officeart/2005/8/layout/equation1"/>
    <dgm:cxn modelId="{8870FFB8-1909-45BC-BF2D-DB89A5439404}" type="presParOf" srcId="{10A22A87-AA9D-4467-9DD8-93493973E78D}" destId="{B3C2CF30-6964-4848-9CF8-737527CC9F66}" srcOrd="22" destOrd="0" presId="urn:microsoft.com/office/officeart/2005/8/layout/equation1"/>
    <dgm:cxn modelId="{01235CBD-AA46-4C10-AC76-19A18CCD1608}" type="presParOf" srcId="{10A22A87-AA9D-4467-9DD8-93493973E78D}" destId="{99B3821F-7967-4B72-915A-1DCC5810D7F6}" srcOrd="23" destOrd="0" presId="urn:microsoft.com/office/officeart/2005/8/layout/equation1"/>
    <dgm:cxn modelId="{FE004C4D-D17E-488C-A3B3-46D73FC1036F}" type="presParOf" srcId="{10A22A87-AA9D-4467-9DD8-93493973E78D}" destId="{790A7F9B-FC91-4CB6-B208-9B49BEFC002D}" srcOrd="2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A4F345-B33B-4291-881D-696B5668D84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5AB13A-6670-4D7E-BB54-4D9F91D3A6DA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 types of Perpetrators</a:t>
          </a:r>
          <a:endParaRPr lang="en-US" b="1" dirty="0">
            <a:solidFill>
              <a:schemeClr val="tx1"/>
            </a:solidFill>
          </a:endParaRPr>
        </a:p>
      </dgm:t>
    </dgm:pt>
    <dgm:pt modelId="{1774998D-C64F-4932-9039-0AB9ACAAAD0C}" type="parTrans" cxnId="{3417D637-200C-47C8-AC4F-4B860575E8AB}">
      <dgm:prSet/>
      <dgm:spPr/>
      <dgm:t>
        <a:bodyPr/>
        <a:lstStyle/>
        <a:p>
          <a:endParaRPr lang="en-US"/>
        </a:p>
      </dgm:t>
    </dgm:pt>
    <dgm:pt modelId="{BB56CD67-BACC-4734-B2AA-9134A5CCB275}" type="sibTrans" cxnId="{3417D637-200C-47C8-AC4F-4B860575E8AB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B2E17D8-B07D-4321-947E-08CA0F57EA3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 types </a:t>
          </a:r>
          <a:r>
            <a:rPr lang="en-US" b="1" dirty="0" smtClean="0">
              <a:solidFill>
                <a:schemeClr val="tx1"/>
              </a:solidFill>
            </a:rPr>
            <a:t>of </a:t>
          </a:r>
          <a:r>
            <a:rPr lang="en-US" b="1" dirty="0" smtClean="0">
              <a:solidFill>
                <a:schemeClr val="tx1"/>
              </a:solidFill>
            </a:rPr>
            <a:t>events</a:t>
          </a:r>
          <a:endParaRPr lang="en-US" b="1" dirty="0">
            <a:solidFill>
              <a:schemeClr val="tx1"/>
            </a:solidFill>
          </a:endParaRPr>
        </a:p>
      </dgm:t>
    </dgm:pt>
    <dgm:pt modelId="{56AE5A20-BE35-4FBC-8DC2-161A9B11CB8B}" type="parTrans" cxnId="{9E472EC5-202D-459D-833F-FF6E2DF8BAD5}">
      <dgm:prSet/>
      <dgm:spPr/>
      <dgm:t>
        <a:bodyPr/>
        <a:lstStyle/>
        <a:p>
          <a:endParaRPr lang="en-US"/>
        </a:p>
      </dgm:t>
    </dgm:pt>
    <dgm:pt modelId="{8DD019E6-7C82-40F1-BB91-B4A6507D6C8B}" type="sibTrans" cxnId="{9E472EC5-202D-459D-833F-FF6E2DF8BAD5}">
      <dgm:prSet/>
      <dgm:spPr>
        <a:solidFill>
          <a:schemeClr val="tx1"/>
        </a:solidFill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63EE1EBB-D318-46B2-8461-B657340D08CA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 types </a:t>
          </a:r>
          <a:r>
            <a:rPr lang="en-US" b="1" dirty="0" smtClean="0">
              <a:solidFill>
                <a:schemeClr val="tx1"/>
              </a:solidFill>
            </a:rPr>
            <a:t>of </a:t>
          </a:r>
          <a:r>
            <a:rPr lang="en-US" b="1" dirty="0" smtClean="0">
              <a:solidFill>
                <a:schemeClr val="tx1"/>
              </a:solidFill>
            </a:rPr>
            <a:t>acts</a:t>
          </a:r>
          <a:endParaRPr lang="en-US" b="1" dirty="0">
            <a:solidFill>
              <a:schemeClr val="tx1"/>
            </a:solidFill>
          </a:endParaRPr>
        </a:p>
      </dgm:t>
    </dgm:pt>
    <dgm:pt modelId="{1D443727-1270-4D8A-B5B7-9AB3EC8958B6}" type="parTrans" cxnId="{4B2C76DD-6492-43D7-85D3-829BAF2C0E69}">
      <dgm:prSet/>
      <dgm:spPr/>
      <dgm:t>
        <a:bodyPr/>
        <a:lstStyle/>
        <a:p>
          <a:endParaRPr lang="en-US"/>
        </a:p>
      </dgm:t>
    </dgm:pt>
    <dgm:pt modelId="{1FD94687-8D34-4438-BD98-0DD476CA2BD9}" type="sibTrans" cxnId="{4B2C76DD-6492-43D7-85D3-829BAF2C0E69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E8F058-A097-4918-94AA-0F97FDC2F1E7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 types </a:t>
          </a:r>
          <a:r>
            <a:rPr lang="en-US" b="1" dirty="0" smtClean="0">
              <a:solidFill>
                <a:schemeClr val="tx1"/>
              </a:solidFill>
            </a:rPr>
            <a:t>of </a:t>
          </a:r>
          <a:r>
            <a:rPr lang="en-US" b="1" dirty="0" smtClean="0">
              <a:solidFill>
                <a:schemeClr val="tx1"/>
              </a:solidFill>
            </a:rPr>
            <a:t>threats</a:t>
          </a:r>
          <a:endParaRPr lang="en-US" b="1" dirty="0">
            <a:solidFill>
              <a:schemeClr val="tx1"/>
            </a:solidFill>
          </a:endParaRPr>
        </a:p>
      </dgm:t>
    </dgm:pt>
    <dgm:pt modelId="{46493DBC-9519-4C74-BA7B-0949F9990C60}" type="parTrans" cxnId="{86B97AD9-9366-4EF6-A2D1-CFB19B506656}">
      <dgm:prSet/>
      <dgm:spPr/>
      <dgm:t>
        <a:bodyPr/>
        <a:lstStyle/>
        <a:p>
          <a:endParaRPr lang="en-US"/>
        </a:p>
      </dgm:t>
    </dgm:pt>
    <dgm:pt modelId="{08EAC936-18EB-4964-8636-85FA1D988476}" type="sibTrans" cxnId="{86B97AD9-9366-4EF6-A2D1-CFB19B506656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F5E663-C5B6-4177-AF68-85133C288734}">
      <dgm:prSet phldrT="[Text]"/>
      <dgm:spPr>
        <a:solidFill>
          <a:srgbClr val="00B0F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 types of solutions</a:t>
          </a:r>
          <a:endParaRPr lang="en-US" b="1" dirty="0">
            <a:solidFill>
              <a:schemeClr val="tx1"/>
            </a:solidFill>
          </a:endParaRPr>
        </a:p>
      </dgm:t>
    </dgm:pt>
    <dgm:pt modelId="{3B594006-1A59-4062-9653-BB24AB176DDF}" type="parTrans" cxnId="{5C3D2ED7-13A8-4A91-8872-42AD5F39A714}">
      <dgm:prSet/>
      <dgm:spPr/>
      <dgm:t>
        <a:bodyPr/>
        <a:lstStyle/>
        <a:p>
          <a:endParaRPr lang="en-US"/>
        </a:p>
      </dgm:t>
    </dgm:pt>
    <dgm:pt modelId="{7CE3E9EE-8FA1-4EB4-9F45-ECF82AF602B8}" type="sibTrans" cxnId="{5C3D2ED7-13A8-4A91-8872-42AD5F39A714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4D6FD7-8820-4F5B-A239-781CA6C1DCFC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4 types </a:t>
          </a:r>
          <a:r>
            <a:rPr lang="en-US" b="1" dirty="0" smtClean="0">
              <a:solidFill>
                <a:schemeClr val="tx1"/>
              </a:solidFill>
            </a:rPr>
            <a:t>of </a:t>
          </a:r>
          <a:r>
            <a:rPr lang="en-US" b="1" dirty="0" smtClean="0">
              <a:solidFill>
                <a:schemeClr val="tx1"/>
              </a:solidFill>
            </a:rPr>
            <a:t>prevention</a:t>
          </a:r>
          <a:endParaRPr lang="en-US" b="1" dirty="0">
            <a:solidFill>
              <a:schemeClr val="tx1"/>
            </a:solidFill>
          </a:endParaRPr>
        </a:p>
      </dgm:t>
    </dgm:pt>
    <dgm:pt modelId="{AC1F4AC3-7511-4C0D-A297-93AF724072B7}" type="sibTrans" cxnId="{7DE9AFF5-9E6D-4E7B-87CA-196DD86C903E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243DC4-45E5-4AFE-B755-408D472132C8}" type="parTrans" cxnId="{7DE9AFF5-9E6D-4E7B-87CA-196DD86C903E}">
      <dgm:prSet/>
      <dgm:spPr/>
      <dgm:t>
        <a:bodyPr/>
        <a:lstStyle/>
        <a:p>
          <a:endParaRPr lang="en-US"/>
        </a:p>
      </dgm:t>
    </dgm:pt>
    <dgm:pt modelId="{10A22A87-AA9D-4467-9DD8-93493973E78D}" type="pres">
      <dgm:prSet presAssocID="{50A4F345-B33B-4291-881D-696B5668D843}" presName="linearFlow" presStyleCnt="0">
        <dgm:presLayoutVars>
          <dgm:dir/>
          <dgm:resizeHandles val="exact"/>
        </dgm:presLayoutVars>
      </dgm:prSet>
      <dgm:spPr/>
    </dgm:pt>
    <dgm:pt modelId="{E6F6C32A-A044-4BED-ACE9-CE936DAFBE71}" type="pres">
      <dgm:prSet presAssocID="{A05AB13A-6670-4D7E-BB54-4D9F91D3A6D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FFCBB-0CE9-48F3-9A71-EE7FC24DE417}" type="pres">
      <dgm:prSet presAssocID="{BB56CD67-BACC-4734-B2AA-9134A5CCB275}" presName="spacerL" presStyleCnt="0"/>
      <dgm:spPr/>
    </dgm:pt>
    <dgm:pt modelId="{E599775C-931A-411F-B0ED-1F92489630A3}" type="pres">
      <dgm:prSet presAssocID="{BB56CD67-BACC-4734-B2AA-9134A5CCB275}" presName="sibTrans" presStyleLbl="sibTrans2D1" presStyleIdx="0" presStyleCnt="5" custLinFactX="1314655" custLinFactNeighborX="1400000" custLinFactNeighborY="5548"/>
      <dgm:spPr/>
      <dgm:t>
        <a:bodyPr/>
        <a:lstStyle/>
        <a:p>
          <a:endParaRPr lang="en-US"/>
        </a:p>
      </dgm:t>
    </dgm:pt>
    <dgm:pt modelId="{D5E7ACDD-8D37-488F-8BD7-4EB277A949C2}" type="pres">
      <dgm:prSet presAssocID="{BB56CD67-BACC-4734-B2AA-9134A5CCB275}" presName="spacerR" presStyleCnt="0"/>
      <dgm:spPr/>
    </dgm:pt>
    <dgm:pt modelId="{E70C4A2C-5C0D-4F31-A19D-7FE335C02D83}" type="pres">
      <dgm:prSet presAssocID="{BB2E17D8-B07D-4321-947E-08CA0F57EA3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0349D-6F7C-498C-90B6-453467644708}" type="pres">
      <dgm:prSet presAssocID="{8DD019E6-7C82-40F1-BB91-B4A6507D6C8B}" presName="spacerL" presStyleCnt="0"/>
      <dgm:spPr/>
    </dgm:pt>
    <dgm:pt modelId="{8015C3D6-343F-4FD7-B6D0-B4BC478BFE98}" type="pres">
      <dgm:prSet presAssocID="{8DD019E6-7C82-40F1-BB91-B4A6507D6C8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19501BF-C40B-4F16-BD87-72BA48365F72}" type="pres">
      <dgm:prSet presAssocID="{8DD019E6-7C82-40F1-BB91-B4A6507D6C8B}" presName="spacerR" presStyleCnt="0"/>
      <dgm:spPr/>
    </dgm:pt>
    <dgm:pt modelId="{E125AE4E-A295-4CA3-AB6F-5EFB172E4890}" type="pres">
      <dgm:prSet presAssocID="{63EE1EBB-D318-46B2-8461-B657340D08C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3846B-4BF3-496C-9AC8-826B31A20E21}" type="pres">
      <dgm:prSet presAssocID="{1FD94687-8D34-4438-BD98-0DD476CA2BD9}" presName="spacerL" presStyleCnt="0"/>
      <dgm:spPr/>
    </dgm:pt>
    <dgm:pt modelId="{8655DEBC-DDD5-4ADA-B291-45D269E4B84F}" type="pres">
      <dgm:prSet presAssocID="{1FD94687-8D34-4438-BD98-0DD476CA2BD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C3B4592-E205-4DA8-BA38-0A53D0312566}" type="pres">
      <dgm:prSet presAssocID="{1FD94687-8D34-4438-BD98-0DD476CA2BD9}" presName="spacerR" presStyleCnt="0"/>
      <dgm:spPr/>
    </dgm:pt>
    <dgm:pt modelId="{43FAE63A-D678-4D08-9ADD-BFC34361233D}" type="pres">
      <dgm:prSet presAssocID="{07E8F058-A097-4918-94AA-0F97FDC2F1E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536C3-66F4-49F9-8014-9C8BE34EF4F0}" type="pres">
      <dgm:prSet presAssocID="{08EAC936-18EB-4964-8636-85FA1D988476}" presName="spacerL" presStyleCnt="0"/>
      <dgm:spPr/>
    </dgm:pt>
    <dgm:pt modelId="{3DBA1C47-738A-48A8-A673-A398606E892A}" type="pres">
      <dgm:prSet presAssocID="{08EAC936-18EB-4964-8636-85FA1D98847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A5908FA-32A0-4FD9-B9FF-08EF04C4BBC2}" type="pres">
      <dgm:prSet presAssocID="{08EAC936-18EB-4964-8636-85FA1D988476}" presName="spacerR" presStyleCnt="0"/>
      <dgm:spPr/>
    </dgm:pt>
    <dgm:pt modelId="{120EE804-47CA-4E45-AAAD-0590C89C1527}" type="pres">
      <dgm:prSet presAssocID="{D54D6FD7-8820-4F5B-A239-781CA6C1DCF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46628-4153-4532-9CC2-C94C8CC43B15}" type="pres">
      <dgm:prSet presAssocID="{AC1F4AC3-7511-4C0D-A297-93AF724072B7}" presName="spacerL" presStyleCnt="0"/>
      <dgm:spPr/>
    </dgm:pt>
    <dgm:pt modelId="{A735E8F0-1A6C-4234-8704-B5991F610D28}" type="pres">
      <dgm:prSet presAssocID="{AC1F4AC3-7511-4C0D-A297-93AF724072B7}" presName="sibTrans" presStyleLbl="sibTrans2D1" presStyleIdx="4" presStyleCnt="5" custLinFactX="-1054094" custLinFactNeighborX="-1100000"/>
      <dgm:spPr/>
      <dgm:t>
        <a:bodyPr/>
        <a:lstStyle/>
        <a:p>
          <a:endParaRPr lang="en-US"/>
        </a:p>
      </dgm:t>
    </dgm:pt>
    <dgm:pt modelId="{09A03A0A-D01D-4092-873F-9C27A58DF158}" type="pres">
      <dgm:prSet presAssocID="{AC1F4AC3-7511-4C0D-A297-93AF724072B7}" presName="spacerR" presStyleCnt="0"/>
      <dgm:spPr/>
    </dgm:pt>
    <dgm:pt modelId="{D2BBB748-B7CE-4840-A007-AC50D64F111C}" type="pres">
      <dgm:prSet presAssocID="{CAF5E663-C5B6-4177-AF68-85133C28873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4BA68-3EA4-4F9F-9A11-D2403631936F}" type="presOf" srcId="{08EAC936-18EB-4964-8636-85FA1D988476}" destId="{3DBA1C47-738A-48A8-A673-A398606E892A}" srcOrd="0" destOrd="0" presId="urn:microsoft.com/office/officeart/2005/8/layout/equation1"/>
    <dgm:cxn modelId="{9E472EC5-202D-459D-833F-FF6E2DF8BAD5}" srcId="{50A4F345-B33B-4291-881D-696B5668D843}" destId="{BB2E17D8-B07D-4321-947E-08CA0F57EA3D}" srcOrd="1" destOrd="0" parTransId="{56AE5A20-BE35-4FBC-8DC2-161A9B11CB8B}" sibTransId="{8DD019E6-7C82-40F1-BB91-B4A6507D6C8B}"/>
    <dgm:cxn modelId="{B6A9F81C-EAC6-4BA1-9424-8A8CDCD3D87B}" type="presOf" srcId="{CAF5E663-C5B6-4177-AF68-85133C288734}" destId="{D2BBB748-B7CE-4840-A007-AC50D64F111C}" srcOrd="0" destOrd="0" presId="urn:microsoft.com/office/officeart/2005/8/layout/equation1"/>
    <dgm:cxn modelId="{3DC367EC-F414-4406-BB19-E1DC6F235B76}" type="presOf" srcId="{AC1F4AC3-7511-4C0D-A297-93AF724072B7}" destId="{A735E8F0-1A6C-4234-8704-B5991F610D28}" srcOrd="0" destOrd="0" presId="urn:microsoft.com/office/officeart/2005/8/layout/equation1"/>
    <dgm:cxn modelId="{C7045490-9244-4779-87AF-E8E9F4A89AAC}" type="presOf" srcId="{BB56CD67-BACC-4734-B2AA-9134A5CCB275}" destId="{E599775C-931A-411F-B0ED-1F92489630A3}" srcOrd="0" destOrd="0" presId="urn:microsoft.com/office/officeart/2005/8/layout/equation1"/>
    <dgm:cxn modelId="{3417D637-200C-47C8-AC4F-4B860575E8AB}" srcId="{50A4F345-B33B-4291-881D-696B5668D843}" destId="{A05AB13A-6670-4D7E-BB54-4D9F91D3A6DA}" srcOrd="0" destOrd="0" parTransId="{1774998D-C64F-4932-9039-0AB9ACAAAD0C}" sibTransId="{BB56CD67-BACC-4734-B2AA-9134A5CCB275}"/>
    <dgm:cxn modelId="{5C3D2ED7-13A8-4A91-8872-42AD5F39A714}" srcId="{50A4F345-B33B-4291-881D-696B5668D843}" destId="{CAF5E663-C5B6-4177-AF68-85133C288734}" srcOrd="5" destOrd="0" parTransId="{3B594006-1A59-4062-9653-BB24AB176DDF}" sibTransId="{7CE3E9EE-8FA1-4EB4-9F45-ECF82AF602B8}"/>
    <dgm:cxn modelId="{7270C429-6DEC-4AAD-AF97-4A027411F1EB}" type="presOf" srcId="{8DD019E6-7C82-40F1-BB91-B4A6507D6C8B}" destId="{8015C3D6-343F-4FD7-B6D0-B4BC478BFE98}" srcOrd="0" destOrd="0" presId="urn:microsoft.com/office/officeart/2005/8/layout/equation1"/>
    <dgm:cxn modelId="{5A48D1B8-45B2-4E8D-9A25-FCA9AF95C998}" type="presOf" srcId="{A05AB13A-6670-4D7E-BB54-4D9F91D3A6DA}" destId="{E6F6C32A-A044-4BED-ACE9-CE936DAFBE71}" srcOrd="0" destOrd="0" presId="urn:microsoft.com/office/officeart/2005/8/layout/equation1"/>
    <dgm:cxn modelId="{02D23F63-F6FA-45E0-8EA9-1219BEAEC854}" type="presOf" srcId="{BB2E17D8-B07D-4321-947E-08CA0F57EA3D}" destId="{E70C4A2C-5C0D-4F31-A19D-7FE335C02D83}" srcOrd="0" destOrd="0" presId="urn:microsoft.com/office/officeart/2005/8/layout/equation1"/>
    <dgm:cxn modelId="{35FFD490-32B4-4387-BD5E-EBA3E92340F3}" type="presOf" srcId="{50A4F345-B33B-4291-881D-696B5668D843}" destId="{10A22A87-AA9D-4467-9DD8-93493973E78D}" srcOrd="0" destOrd="0" presId="urn:microsoft.com/office/officeart/2005/8/layout/equation1"/>
    <dgm:cxn modelId="{86B97AD9-9366-4EF6-A2D1-CFB19B506656}" srcId="{50A4F345-B33B-4291-881D-696B5668D843}" destId="{07E8F058-A097-4918-94AA-0F97FDC2F1E7}" srcOrd="3" destOrd="0" parTransId="{46493DBC-9519-4C74-BA7B-0949F9990C60}" sibTransId="{08EAC936-18EB-4964-8636-85FA1D988476}"/>
    <dgm:cxn modelId="{7DE9AFF5-9E6D-4E7B-87CA-196DD86C903E}" srcId="{50A4F345-B33B-4291-881D-696B5668D843}" destId="{D54D6FD7-8820-4F5B-A239-781CA6C1DCFC}" srcOrd="4" destOrd="0" parTransId="{DB243DC4-45E5-4AFE-B755-408D472132C8}" sibTransId="{AC1F4AC3-7511-4C0D-A297-93AF724072B7}"/>
    <dgm:cxn modelId="{7CBA337F-64BF-439F-8D4F-0C89B91499D9}" type="presOf" srcId="{1FD94687-8D34-4438-BD98-0DD476CA2BD9}" destId="{8655DEBC-DDD5-4ADA-B291-45D269E4B84F}" srcOrd="0" destOrd="0" presId="urn:microsoft.com/office/officeart/2005/8/layout/equation1"/>
    <dgm:cxn modelId="{82620996-763A-40E0-B87F-38C248E6A3CB}" type="presOf" srcId="{63EE1EBB-D318-46B2-8461-B657340D08CA}" destId="{E125AE4E-A295-4CA3-AB6F-5EFB172E4890}" srcOrd="0" destOrd="0" presId="urn:microsoft.com/office/officeart/2005/8/layout/equation1"/>
    <dgm:cxn modelId="{56B91C9F-0491-4031-B1B4-01193316257C}" type="presOf" srcId="{07E8F058-A097-4918-94AA-0F97FDC2F1E7}" destId="{43FAE63A-D678-4D08-9ADD-BFC34361233D}" srcOrd="0" destOrd="0" presId="urn:microsoft.com/office/officeart/2005/8/layout/equation1"/>
    <dgm:cxn modelId="{DD1622B9-48F7-4F4C-B8C7-53BDBEF0D01C}" type="presOf" srcId="{D54D6FD7-8820-4F5B-A239-781CA6C1DCFC}" destId="{120EE804-47CA-4E45-AAAD-0590C89C1527}" srcOrd="0" destOrd="0" presId="urn:microsoft.com/office/officeart/2005/8/layout/equation1"/>
    <dgm:cxn modelId="{4B2C76DD-6492-43D7-85D3-829BAF2C0E69}" srcId="{50A4F345-B33B-4291-881D-696B5668D843}" destId="{63EE1EBB-D318-46B2-8461-B657340D08CA}" srcOrd="2" destOrd="0" parTransId="{1D443727-1270-4D8A-B5B7-9AB3EC8958B6}" sibTransId="{1FD94687-8D34-4438-BD98-0DD476CA2BD9}"/>
    <dgm:cxn modelId="{35B0EF7F-C99A-495F-9864-4D5F310FB060}" type="presParOf" srcId="{10A22A87-AA9D-4467-9DD8-93493973E78D}" destId="{E6F6C32A-A044-4BED-ACE9-CE936DAFBE71}" srcOrd="0" destOrd="0" presId="urn:microsoft.com/office/officeart/2005/8/layout/equation1"/>
    <dgm:cxn modelId="{D7EE7171-1984-4120-9522-961B7ACB0DEF}" type="presParOf" srcId="{10A22A87-AA9D-4467-9DD8-93493973E78D}" destId="{155FFCBB-0CE9-48F3-9A71-EE7FC24DE417}" srcOrd="1" destOrd="0" presId="urn:microsoft.com/office/officeart/2005/8/layout/equation1"/>
    <dgm:cxn modelId="{C26CBD67-B291-4E68-803F-C33E89ACA15D}" type="presParOf" srcId="{10A22A87-AA9D-4467-9DD8-93493973E78D}" destId="{E599775C-931A-411F-B0ED-1F92489630A3}" srcOrd="2" destOrd="0" presId="urn:microsoft.com/office/officeart/2005/8/layout/equation1"/>
    <dgm:cxn modelId="{8836790B-BABC-484A-BA9E-E4D163A6B3FE}" type="presParOf" srcId="{10A22A87-AA9D-4467-9DD8-93493973E78D}" destId="{D5E7ACDD-8D37-488F-8BD7-4EB277A949C2}" srcOrd="3" destOrd="0" presId="urn:microsoft.com/office/officeart/2005/8/layout/equation1"/>
    <dgm:cxn modelId="{3BD6590E-2324-4F17-8C8C-ED373B85862D}" type="presParOf" srcId="{10A22A87-AA9D-4467-9DD8-93493973E78D}" destId="{E70C4A2C-5C0D-4F31-A19D-7FE335C02D83}" srcOrd="4" destOrd="0" presId="urn:microsoft.com/office/officeart/2005/8/layout/equation1"/>
    <dgm:cxn modelId="{4E3BBB94-27B1-445D-A847-CEA951481874}" type="presParOf" srcId="{10A22A87-AA9D-4467-9DD8-93493973E78D}" destId="{DC60349D-6F7C-498C-90B6-453467644708}" srcOrd="5" destOrd="0" presId="urn:microsoft.com/office/officeart/2005/8/layout/equation1"/>
    <dgm:cxn modelId="{F76B8A15-03C6-4001-8F57-1B512FAD82B2}" type="presParOf" srcId="{10A22A87-AA9D-4467-9DD8-93493973E78D}" destId="{8015C3D6-343F-4FD7-B6D0-B4BC478BFE98}" srcOrd="6" destOrd="0" presId="urn:microsoft.com/office/officeart/2005/8/layout/equation1"/>
    <dgm:cxn modelId="{7A52EC62-5821-4617-BDFD-AB13843CC396}" type="presParOf" srcId="{10A22A87-AA9D-4467-9DD8-93493973E78D}" destId="{519501BF-C40B-4F16-BD87-72BA48365F72}" srcOrd="7" destOrd="0" presId="urn:microsoft.com/office/officeart/2005/8/layout/equation1"/>
    <dgm:cxn modelId="{1FE276F3-A63F-4644-95CF-518B5ED235AE}" type="presParOf" srcId="{10A22A87-AA9D-4467-9DD8-93493973E78D}" destId="{E125AE4E-A295-4CA3-AB6F-5EFB172E4890}" srcOrd="8" destOrd="0" presId="urn:microsoft.com/office/officeart/2005/8/layout/equation1"/>
    <dgm:cxn modelId="{F6AC62F1-A92F-42CF-8CDE-9667053A6E60}" type="presParOf" srcId="{10A22A87-AA9D-4467-9DD8-93493973E78D}" destId="{C683846B-4BF3-496C-9AC8-826B31A20E21}" srcOrd="9" destOrd="0" presId="urn:microsoft.com/office/officeart/2005/8/layout/equation1"/>
    <dgm:cxn modelId="{54B4059F-9AB4-4FCF-BF12-975A8790BB68}" type="presParOf" srcId="{10A22A87-AA9D-4467-9DD8-93493973E78D}" destId="{8655DEBC-DDD5-4ADA-B291-45D269E4B84F}" srcOrd="10" destOrd="0" presId="urn:microsoft.com/office/officeart/2005/8/layout/equation1"/>
    <dgm:cxn modelId="{B5A56351-F643-4834-BC28-1FF4F0EDE2ED}" type="presParOf" srcId="{10A22A87-AA9D-4467-9DD8-93493973E78D}" destId="{5C3B4592-E205-4DA8-BA38-0A53D0312566}" srcOrd="11" destOrd="0" presId="urn:microsoft.com/office/officeart/2005/8/layout/equation1"/>
    <dgm:cxn modelId="{DBC55975-AC2E-46C0-BD22-52C5660E40A7}" type="presParOf" srcId="{10A22A87-AA9D-4467-9DD8-93493973E78D}" destId="{43FAE63A-D678-4D08-9ADD-BFC34361233D}" srcOrd="12" destOrd="0" presId="urn:microsoft.com/office/officeart/2005/8/layout/equation1"/>
    <dgm:cxn modelId="{2E2EF168-86AA-4EF8-BA9C-0663AA5C7A07}" type="presParOf" srcId="{10A22A87-AA9D-4467-9DD8-93493973E78D}" destId="{554536C3-66F4-49F9-8014-9C8BE34EF4F0}" srcOrd="13" destOrd="0" presId="urn:microsoft.com/office/officeart/2005/8/layout/equation1"/>
    <dgm:cxn modelId="{39B6648A-B015-4E16-AC28-D2EE70455CCA}" type="presParOf" srcId="{10A22A87-AA9D-4467-9DD8-93493973E78D}" destId="{3DBA1C47-738A-48A8-A673-A398606E892A}" srcOrd="14" destOrd="0" presId="urn:microsoft.com/office/officeart/2005/8/layout/equation1"/>
    <dgm:cxn modelId="{5ED569F0-0D9E-4168-A39C-1EEF40AA69D6}" type="presParOf" srcId="{10A22A87-AA9D-4467-9DD8-93493973E78D}" destId="{9A5908FA-32A0-4FD9-B9FF-08EF04C4BBC2}" srcOrd="15" destOrd="0" presId="urn:microsoft.com/office/officeart/2005/8/layout/equation1"/>
    <dgm:cxn modelId="{CFBEDC37-97DB-4BDF-90B3-2B2EC9E8BDB2}" type="presParOf" srcId="{10A22A87-AA9D-4467-9DD8-93493973E78D}" destId="{120EE804-47CA-4E45-AAAD-0590C89C1527}" srcOrd="16" destOrd="0" presId="urn:microsoft.com/office/officeart/2005/8/layout/equation1"/>
    <dgm:cxn modelId="{798146BE-F445-409A-896C-185E35A753E5}" type="presParOf" srcId="{10A22A87-AA9D-4467-9DD8-93493973E78D}" destId="{DED46628-4153-4532-9CC2-C94C8CC43B15}" srcOrd="17" destOrd="0" presId="urn:microsoft.com/office/officeart/2005/8/layout/equation1"/>
    <dgm:cxn modelId="{51EEE17D-99CD-4EDD-9FD1-7A1C948D3518}" type="presParOf" srcId="{10A22A87-AA9D-4467-9DD8-93493973E78D}" destId="{A735E8F0-1A6C-4234-8704-B5991F610D28}" srcOrd="18" destOrd="0" presId="urn:microsoft.com/office/officeart/2005/8/layout/equation1"/>
    <dgm:cxn modelId="{B474D7CE-5B7B-478D-B989-5BCB43A4402E}" type="presParOf" srcId="{10A22A87-AA9D-4467-9DD8-93493973E78D}" destId="{09A03A0A-D01D-4092-873F-9C27A58DF158}" srcOrd="19" destOrd="0" presId="urn:microsoft.com/office/officeart/2005/8/layout/equation1"/>
    <dgm:cxn modelId="{77D34DB9-6C29-4E93-A697-DC9EFDE8E588}" type="presParOf" srcId="{10A22A87-AA9D-4467-9DD8-93493973E78D}" destId="{D2BBB748-B7CE-4840-A007-AC50D64F111C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6C32A-A044-4BED-ACE9-CE936DAFBE71}">
      <dsp:nvSpPr>
        <dsp:cNvPr id="0" name=""/>
        <dsp:cNvSpPr/>
      </dsp:nvSpPr>
      <dsp:spPr>
        <a:xfrm>
          <a:off x="1404" y="730280"/>
          <a:ext cx="954858" cy="95485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Combing All Events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141240" y="870116"/>
        <a:ext cx="675186" cy="675186"/>
      </dsp:txXfrm>
    </dsp:sp>
    <dsp:sp modelId="{E599775C-931A-411F-B0ED-1F92489630A3}">
      <dsp:nvSpPr>
        <dsp:cNvPr id="0" name=""/>
        <dsp:cNvSpPr/>
      </dsp:nvSpPr>
      <dsp:spPr>
        <a:xfrm>
          <a:off x="9400077" y="961526"/>
          <a:ext cx="553818" cy="553818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9473486" y="1173306"/>
        <a:ext cx="407000" cy="130258"/>
      </dsp:txXfrm>
    </dsp:sp>
    <dsp:sp modelId="{E70C4A2C-5C0D-4F31-A19D-7FE335C02D83}">
      <dsp:nvSpPr>
        <dsp:cNvPr id="0" name=""/>
        <dsp:cNvSpPr/>
      </dsp:nvSpPr>
      <dsp:spPr>
        <a:xfrm>
          <a:off x="1665150" y="730280"/>
          <a:ext cx="954858" cy="954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1 type of event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1804986" y="870116"/>
        <a:ext cx="675186" cy="675186"/>
      </dsp:txXfrm>
    </dsp:sp>
    <dsp:sp modelId="{8015C3D6-343F-4FD7-B6D0-B4BC478BFE98}">
      <dsp:nvSpPr>
        <dsp:cNvPr id="0" name=""/>
        <dsp:cNvSpPr/>
      </dsp:nvSpPr>
      <dsp:spPr>
        <a:xfrm>
          <a:off x="2697543" y="930800"/>
          <a:ext cx="553818" cy="553818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2770952" y="1142580"/>
        <a:ext cx="407000" cy="130258"/>
      </dsp:txXfrm>
    </dsp:sp>
    <dsp:sp modelId="{E125AE4E-A295-4CA3-AB6F-5EFB172E4890}">
      <dsp:nvSpPr>
        <dsp:cNvPr id="0" name=""/>
        <dsp:cNvSpPr/>
      </dsp:nvSpPr>
      <dsp:spPr>
        <a:xfrm>
          <a:off x="3328896" y="730280"/>
          <a:ext cx="954858" cy="954858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1 type of act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3468732" y="870116"/>
        <a:ext cx="675186" cy="675186"/>
      </dsp:txXfrm>
    </dsp:sp>
    <dsp:sp modelId="{8655DEBC-DDD5-4ADA-B291-45D269E4B84F}">
      <dsp:nvSpPr>
        <dsp:cNvPr id="0" name=""/>
        <dsp:cNvSpPr/>
      </dsp:nvSpPr>
      <dsp:spPr>
        <a:xfrm>
          <a:off x="4361289" y="930800"/>
          <a:ext cx="553818" cy="553818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4434698" y="1142580"/>
        <a:ext cx="407000" cy="130258"/>
      </dsp:txXfrm>
    </dsp:sp>
    <dsp:sp modelId="{43FAE63A-D678-4D08-9ADD-BFC34361233D}">
      <dsp:nvSpPr>
        <dsp:cNvPr id="0" name=""/>
        <dsp:cNvSpPr/>
      </dsp:nvSpPr>
      <dsp:spPr>
        <a:xfrm>
          <a:off x="4992642" y="730280"/>
          <a:ext cx="954858" cy="95485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1 type of perpetrator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5132478" y="870116"/>
        <a:ext cx="675186" cy="675186"/>
      </dsp:txXfrm>
    </dsp:sp>
    <dsp:sp modelId="{3DBA1C47-738A-48A8-A673-A398606E892A}">
      <dsp:nvSpPr>
        <dsp:cNvPr id="0" name=""/>
        <dsp:cNvSpPr/>
      </dsp:nvSpPr>
      <dsp:spPr>
        <a:xfrm>
          <a:off x="6025035" y="930800"/>
          <a:ext cx="553818" cy="553818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6098444" y="1142580"/>
        <a:ext cx="407000" cy="130258"/>
      </dsp:txXfrm>
    </dsp:sp>
    <dsp:sp modelId="{120EE804-47CA-4E45-AAAD-0590C89C1527}">
      <dsp:nvSpPr>
        <dsp:cNvPr id="0" name=""/>
        <dsp:cNvSpPr/>
      </dsp:nvSpPr>
      <dsp:spPr>
        <a:xfrm>
          <a:off x="6656387" y="730280"/>
          <a:ext cx="954858" cy="954858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1 type of threat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6796223" y="870116"/>
        <a:ext cx="675186" cy="675186"/>
      </dsp:txXfrm>
    </dsp:sp>
    <dsp:sp modelId="{A735E8F0-1A6C-4234-8704-B5991F610D28}">
      <dsp:nvSpPr>
        <dsp:cNvPr id="0" name=""/>
        <dsp:cNvSpPr/>
      </dsp:nvSpPr>
      <dsp:spPr>
        <a:xfrm>
          <a:off x="7688781" y="930800"/>
          <a:ext cx="553818" cy="553818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7762190" y="1142580"/>
        <a:ext cx="407000" cy="130258"/>
      </dsp:txXfrm>
    </dsp:sp>
    <dsp:sp modelId="{D2BBB748-B7CE-4840-A007-AC50D64F111C}">
      <dsp:nvSpPr>
        <dsp:cNvPr id="0" name=""/>
        <dsp:cNvSpPr/>
      </dsp:nvSpPr>
      <dsp:spPr>
        <a:xfrm>
          <a:off x="8320133" y="730280"/>
          <a:ext cx="954858" cy="954858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1 type of prevention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8459969" y="870116"/>
        <a:ext cx="675186" cy="675186"/>
      </dsp:txXfrm>
    </dsp:sp>
    <dsp:sp modelId="{B3C2CF30-6964-4848-9CF8-737527CC9F66}">
      <dsp:nvSpPr>
        <dsp:cNvPr id="0" name=""/>
        <dsp:cNvSpPr/>
      </dsp:nvSpPr>
      <dsp:spPr>
        <a:xfrm>
          <a:off x="996957" y="898037"/>
          <a:ext cx="553818" cy="553818"/>
        </a:xfrm>
        <a:prstGeom prst="mathEqual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solidFill>
              <a:schemeClr val="tx1"/>
            </a:solidFill>
          </a:endParaRPr>
        </a:p>
      </dsp:txBody>
      <dsp:txXfrm>
        <a:off x="1070366" y="1012124"/>
        <a:ext cx="407000" cy="325644"/>
      </dsp:txXfrm>
    </dsp:sp>
    <dsp:sp modelId="{790A7F9B-FC91-4CB6-B208-9B49BEFC002D}">
      <dsp:nvSpPr>
        <dsp:cNvPr id="0" name=""/>
        <dsp:cNvSpPr/>
      </dsp:nvSpPr>
      <dsp:spPr>
        <a:xfrm>
          <a:off x="9983879" y="730280"/>
          <a:ext cx="954858" cy="954858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1 type of solution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10123715" y="870116"/>
        <a:ext cx="675186" cy="675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6C32A-A044-4BED-ACE9-CE936DAFBE71}">
      <dsp:nvSpPr>
        <dsp:cNvPr id="0" name=""/>
        <dsp:cNvSpPr/>
      </dsp:nvSpPr>
      <dsp:spPr>
        <a:xfrm>
          <a:off x="3194" y="644810"/>
          <a:ext cx="1125798" cy="112579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4 types of Perpetrators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68063" y="809679"/>
        <a:ext cx="796060" cy="796060"/>
      </dsp:txXfrm>
    </dsp:sp>
    <dsp:sp modelId="{E599775C-931A-411F-B0ED-1F92489630A3}">
      <dsp:nvSpPr>
        <dsp:cNvPr id="0" name=""/>
        <dsp:cNvSpPr/>
      </dsp:nvSpPr>
      <dsp:spPr>
        <a:xfrm>
          <a:off x="10287179" y="917454"/>
          <a:ext cx="652963" cy="652963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>
        <a:off x="10373729" y="1167147"/>
        <a:ext cx="479863" cy="153577"/>
      </dsp:txXfrm>
    </dsp:sp>
    <dsp:sp modelId="{E70C4A2C-5C0D-4F31-A19D-7FE335C02D83}">
      <dsp:nvSpPr>
        <dsp:cNvPr id="0" name=""/>
        <dsp:cNvSpPr/>
      </dsp:nvSpPr>
      <dsp:spPr>
        <a:xfrm>
          <a:off x="1964785" y="644810"/>
          <a:ext cx="1125798" cy="1125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4 types </a:t>
          </a:r>
          <a:r>
            <a:rPr lang="en-US" sz="1100" b="1" kern="1200" dirty="0" smtClean="0">
              <a:solidFill>
                <a:schemeClr val="tx1"/>
              </a:solidFill>
            </a:rPr>
            <a:t>of </a:t>
          </a:r>
          <a:r>
            <a:rPr lang="en-US" sz="1100" b="1" kern="1200" dirty="0" smtClean="0">
              <a:solidFill>
                <a:schemeClr val="tx1"/>
              </a:solidFill>
            </a:rPr>
            <a:t>events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129654" y="809679"/>
        <a:ext cx="796060" cy="796060"/>
      </dsp:txXfrm>
    </dsp:sp>
    <dsp:sp modelId="{8015C3D6-343F-4FD7-B6D0-B4BC478BFE98}">
      <dsp:nvSpPr>
        <dsp:cNvPr id="0" name=""/>
        <dsp:cNvSpPr/>
      </dsp:nvSpPr>
      <dsp:spPr>
        <a:xfrm>
          <a:off x="3181998" y="881228"/>
          <a:ext cx="652963" cy="652963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>
            <a:solidFill>
              <a:schemeClr val="tx1"/>
            </a:solidFill>
          </a:endParaRPr>
        </a:p>
      </dsp:txBody>
      <dsp:txXfrm>
        <a:off x="3268548" y="1130921"/>
        <a:ext cx="479863" cy="153577"/>
      </dsp:txXfrm>
    </dsp:sp>
    <dsp:sp modelId="{E125AE4E-A295-4CA3-AB6F-5EFB172E4890}">
      <dsp:nvSpPr>
        <dsp:cNvPr id="0" name=""/>
        <dsp:cNvSpPr/>
      </dsp:nvSpPr>
      <dsp:spPr>
        <a:xfrm>
          <a:off x="3926376" y="644810"/>
          <a:ext cx="1125798" cy="1125798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4 types </a:t>
          </a:r>
          <a:r>
            <a:rPr lang="en-US" sz="1100" b="1" kern="1200" dirty="0" smtClean="0">
              <a:solidFill>
                <a:schemeClr val="tx1"/>
              </a:solidFill>
            </a:rPr>
            <a:t>of </a:t>
          </a:r>
          <a:r>
            <a:rPr lang="en-US" sz="1100" b="1" kern="1200" dirty="0" smtClean="0">
              <a:solidFill>
                <a:schemeClr val="tx1"/>
              </a:solidFill>
            </a:rPr>
            <a:t>acts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4091245" y="809679"/>
        <a:ext cx="796060" cy="796060"/>
      </dsp:txXfrm>
    </dsp:sp>
    <dsp:sp modelId="{8655DEBC-DDD5-4ADA-B291-45D269E4B84F}">
      <dsp:nvSpPr>
        <dsp:cNvPr id="0" name=""/>
        <dsp:cNvSpPr/>
      </dsp:nvSpPr>
      <dsp:spPr>
        <a:xfrm>
          <a:off x="5143589" y="881228"/>
          <a:ext cx="652963" cy="652963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>
        <a:off x="5230139" y="1130921"/>
        <a:ext cx="479863" cy="153577"/>
      </dsp:txXfrm>
    </dsp:sp>
    <dsp:sp modelId="{43FAE63A-D678-4D08-9ADD-BFC34361233D}">
      <dsp:nvSpPr>
        <dsp:cNvPr id="0" name=""/>
        <dsp:cNvSpPr/>
      </dsp:nvSpPr>
      <dsp:spPr>
        <a:xfrm>
          <a:off x="5887967" y="644810"/>
          <a:ext cx="1125798" cy="112579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4 types </a:t>
          </a:r>
          <a:r>
            <a:rPr lang="en-US" sz="1100" b="1" kern="1200" dirty="0" smtClean="0">
              <a:solidFill>
                <a:schemeClr val="tx1"/>
              </a:solidFill>
            </a:rPr>
            <a:t>of </a:t>
          </a:r>
          <a:r>
            <a:rPr lang="en-US" sz="1100" b="1" kern="1200" dirty="0" smtClean="0">
              <a:solidFill>
                <a:schemeClr val="tx1"/>
              </a:solidFill>
            </a:rPr>
            <a:t>threats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6052836" y="809679"/>
        <a:ext cx="796060" cy="796060"/>
      </dsp:txXfrm>
    </dsp:sp>
    <dsp:sp modelId="{3DBA1C47-738A-48A8-A673-A398606E892A}">
      <dsp:nvSpPr>
        <dsp:cNvPr id="0" name=""/>
        <dsp:cNvSpPr/>
      </dsp:nvSpPr>
      <dsp:spPr>
        <a:xfrm>
          <a:off x="7105181" y="881228"/>
          <a:ext cx="652963" cy="652963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>
        <a:off x="7191731" y="1130921"/>
        <a:ext cx="479863" cy="153577"/>
      </dsp:txXfrm>
    </dsp:sp>
    <dsp:sp modelId="{120EE804-47CA-4E45-AAAD-0590C89C1527}">
      <dsp:nvSpPr>
        <dsp:cNvPr id="0" name=""/>
        <dsp:cNvSpPr/>
      </dsp:nvSpPr>
      <dsp:spPr>
        <a:xfrm>
          <a:off x="7849559" y="644810"/>
          <a:ext cx="1125798" cy="1125798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4 types </a:t>
          </a:r>
          <a:r>
            <a:rPr lang="en-US" sz="1100" b="1" kern="1200" dirty="0" smtClean="0">
              <a:solidFill>
                <a:schemeClr val="tx1"/>
              </a:solidFill>
            </a:rPr>
            <a:t>of </a:t>
          </a:r>
          <a:r>
            <a:rPr lang="en-US" sz="1100" b="1" kern="1200" dirty="0" smtClean="0">
              <a:solidFill>
                <a:schemeClr val="tx1"/>
              </a:solidFill>
            </a:rPr>
            <a:t>prevention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8014428" y="809679"/>
        <a:ext cx="796060" cy="796060"/>
      </dsp:txXfrm>
    </dsp:sp>
    <dsp:sp modelId="{A735E8F0-1A6C-4234-8704-B5991F610D28}">
      <dsp:nvSpPr>
        <dsp:cNvPr id="0" name=""/>
        <dsp:cNvSpPr/>
      </dsp:nvSpPr>
      <dsp:spPr>
        <a:xfrm>
          <a:off x="1178364" y="881228"/>
          <a:ext cx="652963" cy="652963"/>
        </a:xfrm>
        <a:prstGeom prst="mathEqual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</a:endParaRPr>
        </a:p>
      </dsp:txBody>
      <dsp:txXfrm>
        <a:off x="1264914" y="1015738"/>
        <a:ext cx="479863" cy="383943"/>
      </dsp:txXfrm>
    </dsp:sp>
    <dsp:sp modelId="{D2BBB748-B7CE-4840-A007-AC50D64F111C}">
      <dsp:nvSpPr>
        <dsp:cNvPr id="0" name=""/>
        <dsp:cNvSpPr/>
      </dsp:nvSpPr>
      <dsp:spPr>
        <a:xfrm>
          <a:off x="9811150" y="644810"/>
          <a:ext cx="1125798" cy="1125798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4 types of solutions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9976019" y="809679"/>
        <a:ext cx="796060" cy="796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B224-42CC-4D59-9FEA-51803051F717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0CA7B-4E47-4C94-93C2-AE7DA3095A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AD429-72DB-4ED4-B228-447B0A3833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AD429-72DB-4ED4-B228-447B0A3833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7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1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6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6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0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73B6D-D445-4D30-9F0B-45049AFF7C1A}" type="datetimeFigureOut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355" y="0"/>
            <a:ext cx="310504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44" y="0"/>
            <a:ext cx="3215811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36" y="0"/>
            <a:ext cx="3102008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" y="0"/>
            <a:ext cx="29851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143" y="6526060"/>
            <a:ext cx="8180102" cy="212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D23E-DE99-4190-BC22-9573C427F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9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682" y="394855"/>
            <a:ext cx="11481954" cy="311510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School Shooters Are Not Created Equal</a:t>
            </a:r>
            <a:r>
              <a:rPr lang="en-US" b="1" dirty="0">
                <a:solidFill>
                  <a:srgbClr val="003300"/>
                </a:solidFill>
              </a:rPr>
              <a:t>: 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Identifying </a:t>
            </a:r>
            <a:r>
              <a:rPr lang="en-US" b="1" dirty="0"/>
              <a:t>New Typologies of K-12 School Violence </a:t>
            </a:r>
            <a:r>
              <a:rPr lang="en-US" b="1" dirty="0" smtClean="0"/>
              <a:t>Perpetrators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03" y="5409069"/>
            <a:ext cx="1814813" cy="1334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2" y="5404733"/>
            <a:ext cx="1338696" cy="1338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5792" y="5414865"/>
            <a:ext cx="8173904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3300"/>
                </a:solidFill>
              </a:rPr>
              <a:t>Dr. Gordon A. Crews, </a:t>
            </a:r>
            <a:r>
              <a:rPr lang="en-US" sz="3200" i="1" dirty="0" smtClean="0">
                <a:solidFill>
                  <a:srgbClr val="003300"/>
                </a:solidFill>
              </a:rPr>
              <a:t>Tiffin University </a:t>
            </a:r>
            <a:r>
              <a:rPr lang="en-US" sz="3200" dirty="0" smtClean="0">
                <a:solidFill>
                  <a:srgbClr val="003300"/>
                </a:solidFill>
              </a:rPr>
              <a:t>(OH)</a:t>
            </a:r>
          </a:p>
          <a:p>
            <a:pPr algn="ctr"/>
            <a:r>
              <a:rPr lang="en-US" sz="3200" dirty="0" smtClean="0">
                <a:solidFill>
                  <a:srgbClr val="003300"/>
                </a:solidFill>
              </a:rPr>
              <a:t>Mr. Garrison A. Crews, </a:t>
            </a:r>
            <a:r>
              <a:rPr lang="en-US" sz="3200" i="1" dirty="0" smtClean="0">
                <a:solidFill>
                  <a:srgbClr val="003300"/>
                </a:solidFill>
              </a:rPr>
              <a:t>Marshall University </a:t>
            </a:r>
            <a:r>
              <a:rPr lang="en-US" sz="3200" dirty="0" smtClean="0">
                <a:solidFill>
                  <a:srgbClr val="003300"/>
                </a:solidFill>
              </a:rPr>
              <a:t>(WV)</a:t>
            </a:r>
            <a:endParaRPr lang="en-US" sz="3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8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Perpetrator’s Traits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2584"/>
              </p:ext>
            </p:extLst>
          </p:nvPr>
        </p:nvGraphicFramePr>
        <p:xfrm>
          <a:off x="179613" y="853440"/>
          <a:ext cx="11811001" cy="600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750"/>
                <a:gridCol w="2793804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 Mental Health Issues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Id</a:t>
                      </a:r>
                      <a:r>
                        <a:rPr lang="en-US" sz="2000" baseline="0" dirty="0" smtClean="0"/>
                        <a:t>entified Mental Health Issues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 Mental Health Issues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 Mental Health Issues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On Medication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On Medication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 Medication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On Medication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Traditional Married Parents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Single</a:t>
                      </a:r>
                      <a:r>
                        <a:rPr lang="en-US" sz="2000" baseline="0" dirty="0" smtClean="0"/>
                        <a:t> Mother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Living With Parents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Living With Parents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Evidence Of School Problems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Evidence Of School Problems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Evidence Of School Problems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Evidence Of School Problems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Bullied</a:t>
                      </a:r>
                      <a:r>
                        <a:rPr lang="en-US" sz="2000" baseline="0" dirty="0" smtClean="0"/>
                        <a:t> For Multiple Reasons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Bullied For SES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Bullied</a:t>
                      </a:r>
                      <a:r>
                        <a:rPr lang="en-US" sz="2000" baseline="0" dirty="0" smtClean="0"/>
                        <a:t> For Multiple Reasons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Bullied</a:t>
                      </a:r>
                      <a:r>
                        <a:rPr lang="en-US" sz="2000" baseline="0" dirty="0" smtClean="0"/>
                        <a:t> For Multiple Reasons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Alcohol/Drugs At Time Of Incident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Alcohol/Drugs At Time Of Incident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Alcohol/Drugs At Time Of Incident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Alcohol/Drugs At Time Of Incident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Experienced Physical/Sexual</a:t>
                      </a:r>
                      <a:r>
                        <a:rPr lang="en-US" sz="2000" baseline="0" dirty="0" smtClean="0"/>
                        <a:t> Abuse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Experienced Physical/Sexual</a:t>
                      </a:r>
                      <a:r>
                        <a:rPr lang="en-US" sz="2000" baseline="0" dirty="0" smtClean="0"/>
                        <a:t> Abuse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Experienced Physical/Sexual</a:t>
                      </a:r>
                      <a:r>
                        <a:rPr lang="en-US" sz="2000" baseline="0" dirty="0" smtClean="0"/>
                        <a:t> Abuse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Experienced Physical/Sexual</a:t>
                      </a:r>
                      <a:r>
                        <a:rPr lang="en-US" sz="2000" baseline="0" dirty="0" smtClean="0"/>
                        <a:t> Abuse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Recent Broken Close Relationship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Recent Broken Close Relationship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Recent Broken Close Relationship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 Recent Broken Close Relationship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707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Weapons and Injuries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25406"/>
              </p:ext>
            </p:extLst>
          </p:nvPr>
        </p:nvGraphicFramePr>
        <p:xfrm>
          <a:off x="108857" y="1187752"/>
          <a:ext cx="11811001" cy="5425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750"/>
                <a:gridCol w="2793804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32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32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Easy Access To Weapons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Easy Access To Weapons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Easy Access To Weapons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Easy Access To Weapons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Stolen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Given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Legally</a:t>
                      </a:r>
                      <a:r>
                        <a:rPr lang="en-US" sz="3200" baseline="0" dirty="0" smtClean="0"/>
                        <a:t> Owned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Legally Owned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.22 Caliber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9mm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Multiple Weapons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Multiple Weapons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 Killed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 Killed 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 Killed 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 Killed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 Injured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Multiple Injuries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 Injured</a:t>
                      </a:r>
                      <a:endParaRPr lang="en-US" sz="3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Multiple Injuries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69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Charges, Trials, and Pleas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27383"/>
              </p:ext>
            </p:extLst>
          </p:nvPr>
        </p:nvGraphicFramePr>
        <p:xfrm>
          <a:off x="108857" y="1187752"/>
          <a:ext cx="11811001" cy="5242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750"/>
                <a:gridCol w="2793804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2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Jury Trial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Jury Trial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Jury Trial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Jury Trial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 To 5 Criminal</a:t>
                      </a:r>
                      <a:r>
                        <a:rPr lang="en-US" sz="2800" baseline="0" dirty="0" smtClean="0"/>
                        <a:t> Charges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 To 5 Criminal</a:t>
                      </a:r>
                      <a:r>
                        <a:rPr lang="en-US" sz="2800" baseline="0" dirty="0" smtClean="0"/>
                        <a:t> Charges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 To 5 Criminal</a:t>
                      </a:r>
                      <a:r>
                        <a:rPr lang="en-US" sz="2800" baseline="0" dirty="0" smtClean="0"/>
                        <a:t> Charges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 To 5 Criminal</a:t>
                      </a:r>
                      <a:r>
                        <a:rPr lang="en-US" sz="2800" baseline="0" dirty="0" smtClean="0"/>
                        <a:t> Charges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r>
                        <a:rPr lang="en-US" sz="2800" baseline="30000" dirty="0" smtClean="0"/>
                        <a:t>st</a:t>
                      </a:r>
                      <a:r>
                        <a:rPr lang="en-US" sz="2800" dirty="0" smtClean="0"/>
                        <a:t> Degree Murder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nd</a:t>
                      </a:r>
                      <a:r>
                        <a:rPr lang="en-US" sz="2800" dirty="0" smtClean="0"/>
                        <a:t> Degree Murder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</a:t>
                      </a:r>
                      <a:r>
                        <a:rPr lang="en-US" sz="2800" baseline="30000" dirty="0" smtClean="0"/>
                        <a:t>st</a:t>
                      </a:r>
                      <a:r>
                        <a:rPr lang="en-US" sz="2800" dirty="0" smtClean="0"/>
                        <a:t> Degree Murder</a:t>
                      </a:r>
                    </a:p>
                    <a:p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</a:t>
                      </a:r>
                      <a:r>
                        <a:rPr lang="en-US" sz="2800" baseline="30000" dirty="0" smtClean="0"/>
                        <a:t>st</a:t>
                      </a:r>
                      <a:r>
                        <a:rPr lang="en-US" sz="2800" dirty="0" smtClean="0"/>
                        <a:t> Degree Murder</a:t>
                      </a:r>
                    </a:p>
                    <a:p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Guilty By Reason Of Insanity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Plea Bargain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Guilty By Reason Of Insanity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Guilty By Reason Of Insanity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Life Without</a:t>
                      </a:r>
                      <a:r>
                        <a:rPr lang="en-US" sz="2800" baseline="0" dirty="0" smtClean="0"/>
                        <a:t> Parole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 Of Years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Life Without</a:t>
                      </a:r>
                      <a:r>
                        <a:rPr lang="en-US" sz="2800" baseline="0" dirty="0" smtClean="0"/>
                        <a:t> Parole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Life Without</a:t>
                      </a:r>
                      <a:r>
                        <a:rPr lang="en-US" sz="2800" baseline="0" dirty="0" smtClean="0"/>
                        <a:t> Parole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99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52" y="365125"/>
            <a:ext cx="4746538" cy="59083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MWCJA, Chicago, IL:  September 24-25, 2015 (All material ©copyrighted by Gordon A. Crews, Ph.D. Tiffin University, OH)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51" y="1139825"/>
            <a:ext cx="11555604" cy="5216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</a:t>
            </a:r>
            <a:r>
              <a:rPr lang="en-US" dirty="0" smtClean="0"/>
              <a:t>separating the 4 types we have more clarity on what we are dealing with: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4 Types allow consideration of:</a:t>
            </a:r>
          </a:p>
          <a:p>
            <a:pPr lvl="2"/>
            <a:r>
              <a:rPr lang="en-US" dirty="0" smtClean="0"/>
              <a:t>Different motivations/different levels of commitment to act</a:t>
            </a:r>
          </a:p>
          <a:p>
            <a:pPr lvl="2"/>
            <a:r>
              <a:rPr lang="en-US" dirty="0" smtClean="0"/>
              <a:t>Different types of threat</a:t>
            </a:r>
          </a:p>
          <a:p>
            <a:pPr lvl="2"/>
            <a:r>
              <a:rPr lang="en-US" dirty="0" smtClean="0"/>
              <a:t>Different types of prevention/solutions</a:t>
            </a:r>
            <a:endParaRPr lang="en-US" dirty="0" smtClean="0"/>
          </a:p>
          <a:p>
            <a:pPr lvl="1"/>
            <a:r>
              <a:rPr lang="en-US" dirty="0" smtClean="0"/>
              <a:t>Questions:</a:t>
            </a:r>
          </a:p>
          <a:p>
            <a:pPr lvl="2"/>
            <a:r>
              <a:rPr lang="en-US" dirty="0" smtClean="0"/>
              <a:t>What can schools do to prevent this?</a:t>
            </a:r>
          </a:p>
          <a:p>
            <a:pPr lvl="2"/>
            <a:r>
              <a:rPr lang="en-US" dirty="0" smtClean="0"/>
              <a:t>What can society do to prevent this?</a:t>
            </a:r>
          </a:p>
          <a:p>
            <a:pPr lvl="1"/>
            <a:r>
              <a:rPr lang="en-US" dirty="0" smtClean="0"/>
              <a:t>Further research:</a:t>
            </a:r>
          </a:p>
          <a:p>
            <a:pPr lvl="2"/>
            <a:r>
              <a:rPr lang="en-US" dirty="0" smtClean="0"/>
              <a:t>Rethinking how we assess school safety and security issues</a:t>
            </a:r>
          </a:p>
          <a:p>
            <a:pPr lvl="2"/>
            <a:r>
              <a:rPr lang="en-US" dirty="0" smtClean="0"/>
              <a:t>Rethinking how we currently treat school children, in that they may come back one day…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336315"/>
              </p:ext>
            </p:extLst>
          </p:nvPr>
        </p:nvGraphicFramePr>
        <p:xfrm>
          <a:off x="609181" y="1010069"/>
          <a:ext cx="10940143" cy="241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EE68-3A7D-4C20-ACF8-2A488A6A7D3E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55718" y="1891297"/>
            <a:ext cx="652963" cy="652963"/>
            <a:chOff x="3181998" y="881228"/>
            <a:chExt cx="652963" cy="652963"/>
          </a:xfrm>
        </p:grpSpPr>
        <p:sp>
          <p:nvSpPr>
            <p:cNvPr id="8" name="Plus 7"/>
            <p:cNvSpPr/>
            <p:nvPr/>
          </p:nvSpPr>
          <p:spPr>
            <a:xfrm>
              <a:off x="3181998" y="881228"/>
              <a:ext cx="652963" cy="652963"/>
            </a:xfrm>
            <a:prstGeom prst="mathPlus">
              <a:avLst/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Plus 4"/>
            <p:cNvSpPr/>
            <p:nvPr/>
          </p:nvSpPr>
          <p:spPr>
            <a:xfrm>
              <a:off x="3268548" y="1130921"/>
              <a:ext cx="479863" cy="1535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102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6686" y="3380468"/>
            <a:ext cx="10515600" cy="1325563"/>
          </a:xfrm>
        </p:spPr>
        <p:txBody>
          <a:bodyPr/>
          <a:lstStyle/>
          <a:p>
            <a:r>
              <a:rPr lang="en-US" dirty="0" smtClean="0"/>
              <a:t>Any questions or comments?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MWCJA, Chicago, IL:  September 24-25, 2015 (All material ©copyrighted by Gordon A. Crews, Ph.D. Tiffin University, OH)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9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5778" cy="7363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Overview of 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246909"/>
            <a:ext cx="11604171" cy="49300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3399"/>
                </a:solidFill>
              </a:rPr>
              <a:t>Identification of Sample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500+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School violence events between 1979-2011</a:t>
            </a:r>
          </a:p>
          <a:p>
            <a:pPr lvl="1"/>
            <a:r>
              <a:rPr lang="en-US" dirty="0" smtClean="0"/>
              <a:t>American K-12 schools</a:t>
            </a:r>
          </a:p>
          <a:p>
            <a:pPr lvl="1"/>
            <a:r>
              <a:rPr lang="en-US" dirty="0" smtClean="0"/>
              <a:t>Offender was currently alive, incarcerated, and able to be contacted</a:t>
            </a:r>
          </a:p>
          <a:p>
            <a:r>
              <a:rPr lang="en-US" b="1" dirty="0" smtClean="0">
                <a:solidFill>
                  <a:srgbClr val="003399"/>
                </a:solidFill>
              </a:rPr>
              <a:t>Final Sample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78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32 year span</a:t>
            </a:r>
          </a:p>
          <a:p>
            <a:pPr lvl="1"/>
            <a:r>
              <a:rPr lang="en-US" dirty="0" smtClean="0"/>
              <a:t>78 Incidents</a:t>
            </a:r>
          </a:p>
          <a:p>
            <a:pPr lvl="1"/>
            <a:r>
              <a:rPr lang="en-US" dirty="0" smtClean="0"/>
              <a:t>33 States</a:t>
            </a:r>
          </a:p>
          <a:p>
            <a:r>
              <a:rPr lang="en-US" b="1" dirty="0" smtClean="0">
                <a:solidFill>
                  <a:srgbClr val="003399"/>
                </a:solidFill>
              </a:rPr>
              <a:t>Analysis of Each Type of SV Perpetrator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42</a:t>
            </a:r>
            <a:r>
              <a:rPr lang="en-US" i="1" dirty="0" smtClean="0">
                <a:solidFill>
                  <a:srgbClr val="00B0F0"/>
                </a:solidFill>
              </a:rPr>
              <a:t> Traditional </a:t>
            </a:r>
            <a:r>
              <a:rPr lang="en-US" dirty="0">
                <a:solidFill>
                  <a:srgbClr val="00B0F0"/>
                </a:solidFill>
              </a:rPr>
              <a:t>School Violence Perpetrators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24</a:t>
            </a:r>
            <a:r>
              <a:rPr lang="en-US" i="1" dirty="0" smtClean="0">
                <a:solidFill>
                  <a:srgbClr val="7030A0"/>
                </a:solidFill>
              </a:rPr>
              <a:t> Gang </a:t>
            </a:r>
            <a:r>
              <a:rPr lang="en-US" i="1" dirty="0">
                <a:solidFill>
                  <a:srgbClr val="7030A0"/>
                </a:solidFill>
              </a:rPr>
              <a:t>Related </a:t>
            </a:r>
            <a:r>
              <a:rPr lang="en-US" dirty="0">
                <a:solidFill>
                  <a:srgbClr val="7030A0"/>
                </a:solidFill>
              </a:rPr>
              <a:t>School Violence Perpetrators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7 </a:t>
            </a:r>
            <a:r>
              <a:rPr lang="en-US" i="1" dirty="0">
                <a:solidFill>
                  <a:srgbClr val="FF0000"/>
                </a:solidFill>
              </a:rPr>
              <a:t>Associated</a:t>
            </a:r>
            <a:r>
              <a:rPr lang="en-US" dirty="0">
                <a:solidFill>
                  <a:srgbClr val="FF0000"/>
                </a:solidFill>
              </a:rPr>
              <a:t> a</a:t>
            </a:r>
            <a:r>
              <a:rPr lang="en-US" i="1" dirty="0">
                <a:solidFill>
                  <a:srgbClr val="FF0000"/>
                </a:solidFill>
              </a:rPr>
              <a:t>nd/or Mentally Ill School Violence </a:t>
            </a:r>
            <a:r>
              <a:rPr lang="en-US" dirty="0" smtClean="0">
                <a:solidFill>
                  <a:srgbClr val="FF0000"/>
                </a:solidFill>
              </a:rPr>
              <a:t>Perpetrator  </a:t>
            </a:r>
            <a:r>
              <a:rPr lang="en-US" dirty="0" smtClean="0"/>
              <a:t>(A/MI)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Non-Associated and/or Mentally Ill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Perpetrator  </a:t>
            </a:r>
            <a:r>
              <a:rPr lang="en-US" dirty="0" smtClean="0"/>
              <a:t>(</a:t>
            </a:r>
            <a:r>
              <a:rPr lang="en-US" dirty="0" smtClean="0"/>
              <a:t>NA/MI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003399"/>
                </a:solidFill>
              </a:rPr>
              <a:t>Analysis of Data</a:t>
            </a:r>
          </a:p>
          <a:p>
            <a:pPr lvl="1"/>
            <a:r>
              <a:rPr lang="en-US" dirty="0" smtClean="0"/>
              <a:t>7 Factors/Areas of Consideration</a:t>
            </a:r>
          </a:p>
          <a:p>
            <a:pPr lvl="1"/>
            <a:r>
              <a:rPr lang="en-US" dirty="0" smtClean="0"/>
              <a:t>79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MWCJA, Chicago, IL:  September 24-25, 2015 (All material ©copyrighted by Gordon A. Crews, Ph.D. Tiffin University, OH)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1" y="5534223"/>
            <a:ext cx="5398432" cy="128548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Acknowledgements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Angela W. Crews and the </a:t>
            </a:r>
            <a:r>
              <a:rPr lang="en-US" sz="1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Themis Center for Justice Policy, Practice and Research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(Huntington, WV), for assistance in the development of the survey questionnaire used in this work and the establishment of the initial research database.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Ms. Paige Ann Heinrich, research assistant for </a:t>
            </a:r>
            <a:r>
              <a:rPr lang="en-US" sz="10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Veritas Group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LLC, for developing the final database and for all data analysis. 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32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52" y="365125"/>
            <a:ext cx="4746538" cy="59083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Abstract/Presentation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51" y="1139825"/>
            <a:ext cx="11555604" cy="5216525"/>
          </a:xfrm>
        </p:spPr>
        <p:txBody>
          <a:bodyPr>
            <a:normAutofit/>
          </a:bodyPr>
          <a:lstStyle/>
          <a:p>
            <a:r>
              <a:rPr lang="en-US" dirty="0"/>
              <a:t>Many insist on combining all types of school </a:t>
            </a:r>
            <a:r>
              <a:rPr lang="en-US" dirty="0" smtClean="0"/>
              <a:t>shootings/violence, therefore: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could not be further from the truth when examining K-12 school violence historically in the United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mass shootings, university shootings, international shootings, and K-12 school shootings are not the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have different catalysts, motivations, types of occurrence, and </a:t>
            </a:r>
            <a:r>
              <a:rPr lang="en-US" dirty="0" smtClean="0"/>
              <a:t>offenders</a:t>
            </a:r>
          </a:p>
          <a:p>
            <a:r>
              <a:rPr lang="en-US" dirty="0" smtClean="0"/>
              <a:t>The </a:t>
            </a:r>
            <a:r>
              <a:rPr lang="en-US" dirty="0"/>
              <a:t>focus will be to argue new typologies for K-12 School Violence Perpetrators and suggestions for improving responses to school violence in </a:t>
            </a:r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MWCJA, Chicago, IL:  September 24-25, 2015 (All material ©copyrighted by Gordon A. Crews, Ph.D. Tiffin University, OH)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8778260"/>
              </p:ext>
            </p:extLst>
          </p:nvPr>
        </p:nvGraphicFramePr>
        <p:xfrm>
          <a:off x="609181" y="1010069"/>
          <a:ext cx="10940143" cy="241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EE68-3A7D-4C20-ACF8-2A488A6A7D3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05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0834" y="365125"/>
            <a:ext cx="4634630" cy="424015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Parts of Presentation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00833" y="926927"/>
            <a:ext cx="11298477" cy="5429424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Types of School Violence Perpetrators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Location </a:t>
            </a:r>
            <a:r>
              <a:rPr lang="en-US" sz="3600" dirty="0"/>
              <a:t>and Time of Events 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 School Environment 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 School Violence Event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Who is the perpetrator?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Perpetrator’s Traits and Issues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Characteristics of Weapons Used and Injuries Incurred</a:t>
            </a:r>
            <a:endParaRPr lang="en-US" sz="3600" dirty="0">
              <a:latin typeface="Calibri" panose="020F050202020403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Charges, Trials, </a:t>
            </a:r>
            <a:r>
              <a:rPr lang="en-US" sz="3600" dirty="0" smtClean="0"/>
              <a:t>Pleas, </a:t>
            </a:r>
            <a:r>
              <a:rPr lang="en-US" sz="3600" dirty="0"/>
              <a:t>Convictions</a:t>
            </a:r>
            <a:r>
              <a:rPr lang="en-US" sz="3600" dirty="0" smtClean="0"/>
              <a:t>, and Sentences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smtClean="0">
                <a:latin typeface="Calibri" panose="020F0502020204030204" pitchFamily="34" charset="0"/>
              </a:rPr>
              <a:t>Conclusion</a:t>
            </a:r>
            <a:endParaRPr lang="en-US" sz="3600" dirty="0">
              <a:latin typeface="Calibri" panose="020F0502020204030204" pitchFamily="34" charset="0"/>
            </a:endParaRP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MWCJA, Chicago, IL:  September 24-25, 2015 (All material ©copyrighted by Gordon A. Crews, Ph.D. Tiffin University, OH)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0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School Violence Perpetrators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22434"/>
              </p:ext>
            </p:extLst>
          </p:nvPr>
        </p:nvGraphicFramePr>
        <p:xfrm>
          <a:off x="179613" y="839409"/>
          <a:ext cx="11811001" cy="5923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750"/>
                <a:gridCol w="2793804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Current students who essentially are “striking back” at the students, rivals, and schools which they attended at the time of the violent act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Generally younger teens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 smtClean="0"/>
                        <a:t>Individuals who were identified (</a:t>
                      </a:r>
                      <a:r>
                        <a:rPr lang="en-US" sz="2200" dirty="0" smtClean="0"/>
                        <a:t>self/law </a:t>
                      </a:r>
                      <a:r>
                        <a:rPr lang="en-US" sz="2200" dirty="0" smtClean="0"/>
                        <a:t>enforcement identification) as being involved in the </a:t>
                      </a:r>
                      <a:r>
                        <a:rPr lang="en-US" sz="2200" dirty="0" smtClean="0"/>
                        <a:t>“gang lifestyle”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200" dirty="0" smtClean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 smtClean="0"/>
                        <a:t>Committed their </a:t>
                      </a:r>
                      <a:r>
                        <a:rPr lang="en-US" sz="2200" dirty="0" smtClean="0"/>
                        <a:t>acts as part of such lifestyle on school grounds or at school functions 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Generally older and targeted a school of which they have negative past or current involvement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Most often former students who return to their previous school to commit a violent act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For most k-12 school was the place where they experienced their first failures, abuse, and mistreatment  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0" lvl="1" indent="-342900"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Generally much older and who target a school of which they had no direct past or current involvement</a:t>
                      </a:r>
                    </a:p>
                    <a:p>
                      <a:pPr marL="571500" lvl="1" indent="-342900"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Most reluctant or unable to offer any true insight into their behavior (mental illness)</a:t>
                      </a:r>
                    </a:p>
                    <a:p>
                      <a:pPr marL="571500" lvl="1" indent="-342900"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See the school as a “symbol of innocence” or something missing in their personal lives 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056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of Events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07237"/>
              </p:ext>
            </p:extLst>
          </p:nvPr>
        </p:nvGraphicFramePr>
        <p:xfrm>
          <a:off x="108857" y="1187752"/>
          <a:ext cx="11811001" cy="3840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750"/>
                <a:gridCol w="2793804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East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Northwest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Northeast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West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Rural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Urban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Suburban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Suburban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March/May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January/October/</a:t>
                      </a:r>
                    </a:p>
                    <a:p>
                      <a:r>
                        <a:rPr lang="en-US" sz="2400" dirty="0" smtClean="0"/>
                        <a:t>November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February/April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May/October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Friday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Monday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Wednesday,</a:t>
                      </a:r>
                      <a:r>
                        <a:rPr lang="en-US" sz="2400" baseline="0" dirty="0" smtClean="0"/>
                        <a:t> Thursday, Friday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Monday/Friday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Anytime</a:t>
                      </a:r>
                      <a:r>
                        <a:rPr lang="en-US" sz="2400" baseline="0" dirty="0" smtClean="0"/>
                        <a:t> School Day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Lunch/Immediately</a:t>
                      </a:r>
                      <a:r>
                        <a:rPr lang="en-US" sz="2400" baseline="0" dirty="0" smtClean="0"/>
                        <a:t> Following School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7:00 To 12:00pm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8:00 To 12:00pm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25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School Environment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74978"/>
              </p:ext>
            </p:extLst>
          </p:nvPr>
        </p:nvGraphicFramePr>
        <p:xfrm>
          <a:off x="108857" y="1187752"/>
          <a:ext cx="11811001" cy="4297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2057"/>
                <a:gridCol w="2894497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2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Public High</a:t>
                      </a:r>
                      <a:r>
                        <a:rPr lang="en-US" sz="2800" baseline="0" dirty="0" smtClean="0"/>
                        <a:t> School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Public High School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Public High</a:t>
                      </a:r>
                      <a:r>
                        <a:rPr lang="en-US" sz="2800" baseline="0" dirty="0" smtClean="0"/>
                        <a:t> School/Elementary School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Public Elementary</a:t>
                      </a:r>
                      <a:r>
                        <a:rPr lang="en-US" sz="2800" dirty="0" smtClean="0"/>
                        <a:t>/</a:t>
                      </a:r>
                    </a:p>
                    <a:p>
                      <a:r>
                        <a:rPr lang="en-US" sz="2800" dirty="0" smtClean="0"/>
                        <a:t>Preschool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SRO Or Medal</a:t>
                      </a:r>
                      <a:r>
                        <a:rPr lang="en-US" sz="2800" baseline="0" dirty="0" smtClean="0"/>
                        <a:t> Detector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SRO Or Medal</a:t>
                      </a:r>
                      <a:r>
                        <a:rPr lang="en-US" sz="2800" baseline="0" dirty="0" smtClean="0"/>
                        <a:t> Detector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SRO Or Medal</a:t>
                      </a:r>
                      <a:r>
                        <a:rPr lang="en-US" sz="2800" baseline="0" dirty="0" smtClean="0"/>
                        <a:t> Detector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 SRO Or Medal</a:t>
                      </a:r>
                      <a:r>
                        <a:rPr lang="en-US" sz="2800" baseline="0" dirty="0" smtClean="0"/>
                        <a:t> Detector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Mid Size School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Large School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Mid Size School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Small School Size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90% White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90% Black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90% White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90% White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45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Event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98107"/>
              </p:ext>
            </p:extLst>
          </p:nvPr>
        </p:nvGraphicFramePr>
        <p:xfrm>
          <a:off x="108857" y="1187752"/>
          <a:ext cx="11811001" cy="502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750"/>
                <a:gridCol w="2793804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2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Specific Target</a:t>
                      </a:r>
                      <a:r>
                        <a:rPr lang="en-US" sz="2400" baseline="0" dirty="0" smtClean="0"/>
                        <a:t> At School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Specific Target</a:t>
                      </a:r>
                      <a:r>
                        <a:rPr lang="en-US" sz="2400" baseline="0" dirty="0" smtClean="0"/>
                        <a:t> At School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Specific Target</a:t>
                      </a:r>
                      <a:r>
                        <a:rPr lang="en-US" sz="2400" baseline="0" dirty="0" smtClean="0"/>
                        <a:t> At School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Targets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Stated Reason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Stated Reason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Stated Reason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Stated Reason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 Hours Planning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24 Hours Planning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Week Planning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Week Planning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50% Leaked To Others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50% Leaked To Others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50% Leaked To Others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50% Leaked To Others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School Hallway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Inside School Grounds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School Hallway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Inside School Grounds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To 5 Minutes In Duration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 To 5 Minutes In Duration</a:t>
                      </a: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To 20 Minutes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To 60 Minutes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21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314" y="201839"/>
            <a:ext cx="10515600" cy="494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Perpetrator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52068"/>
              </p:ext>
            </p:extLst>
          </p:nvPr>
        </p:nvGraphicFramePr>
        <p:xfrm>
          <a:off x="108857" y="1187752"/>
          <a:ext cx="11811001" cy="515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52750"/>
                <a:gridCol w="2793804"/>
                <a:gridCol w="3190618"/>
                <a:gridCol w="28738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F0"/>
                          </a:solidFill>
                        </a:rPr>
                        <a:t>Traditional</a:t>
                      </a:r>
                      <a:endParaRPr lang="en-US" sz="2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Gang-related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Associated/MI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C000"/>
                          </a:solidFill>
                        </a:rPr>
                        <a:t>Non-associated/MI</a:t>
                      </a:r>
                      <a:endParaRPr lang="en-US" sz="28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Current Student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Current Student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Outsider With Direct Connections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Outsider</a:t>
                      </a:r>
                      <a:r>
                        <a:rPr lang="en-US" sz="2800" baseline="0" dirty="0" smtClean="0"/>
                        <a:t> With No Direct Connections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 To 15 Years Of Age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 Years Of Age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 To 27 Years Of Age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 To 55 Years Of Age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White Male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Black Male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Male</a:t>
                      </a:r>
                      <a:r>
                        <a:rPr lang="en-US" sz="2800" baseline="0" dirty="0" smtClean="0"/>
                        <a:t> White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Male</a:t>
                      </a:r>
                      <a:r>
                        <a:rPr lang="en-US" sz="2800" baseline="0" dirty="0" smtClean="0"/>
                        <a:t> White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 Grade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r>
                        <a:rPr lang="en-US" sz="2800" baseline="30000" dirty="0" smtClean="0"/>
                        <a:t>th</a:t>
                      </a:r>
                      <a:r>
                        <a:rPr lang="en-US" sz="2800" dirty="0" smtClean="0"/>
                        <a:t> Grade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r>
                        <a:rPr lang="en-US" sz="2800" baseline="0" dirty="0" smtClean="0"/>
                        <a:t> School Drop Out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</a:t>
                      </a:r>
                      <a:r>
                        <a:rPr lang="en-US" sz="2800" baseline="0" dirty="0" smtClean="0"/>
                        <a:t> School Graduate/Some College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056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1322</Words>
  <Application>Microsoft Office PowerPoint</Application>
  <PresentationFormat>Widescreen</PresentationFormat>
  <Paragraphs>287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All School Shooters Are Not Created Equal:   Identifying New Typologies of K-12 School Violence Perpetrators</vt:lpstr>
      <vt:lpstr>Overview of Research</vt:lpstr>
      <vt:lpstr>Abstract/Presentation</vt:lpstr>
      <vt:lpstr>Parts of Presentation</vt:lpstr>
      <vt:lpstr>Types of School Violence Perpetrators</vt:lpstr>
      <vt:lpstr>Location of Events</vt:lpstr>
      <vt:lpstr>The School Environment</vt:lpstr>
      <vt:lpstr>The Event</vt:lpstr>
      <vt:lpstr>The Perpetrator</vt:lpstr>
      <vt:lpstr>Perpetrator’s Traits</vt:lpstr>
      <vt:lpstr>Types of Weapons and Injuries</vt:lpstr>
      <vt:lpstr>Charges, Trials, and Pleas</vt:lpstr>
      <vt:lpstr>Conclusion</vt:lpstr>
      <vt:lpstr>Any questions or comments?</vt:lpstr>
    </vt:vector>
  </TitlesOfParts>
  <Company>Tiffin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Crews</dc:creator>
  <cp:lastModifiedBy>Gordon Crews</cp:lastModifiedBy>
  <cp:revision>27</cp:revision>
  <cp:lastPrinted>2015-09-21T15:35:13Z</cp:lastPrinted>
  <dcterms:created xsi:type="dcterms:W3CDTF">2015-09-16T21:26:21Z</dcterms:created>
  <dcterms:modified xsi:type="dcterms:W3CDTF">2015-09-24T13:56:31Z</dcterms:modified>
</cp:coreProperties>
</file>