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57" r:id="rId3"/>
    <p:sldId id="263" r:id="rId4"/>
    <p:sldId id="262" r:id="rId5"/>
    <p:sldId id="258" r:id="rId6"/>
    <p:sldId id="322" r:id="rId7"/>
    <p:sldId id="260" r:id="rId8"/>
    <p:sldId id="261" r:id="rId9"/>
    <p:sldId id="317" r:id="rId10"/>
    <p:sldId id="318" r:id="rId11"/>
    <p:sldId id="320" r:id="rId12"/>
    <p:sldId id="319" r:id="rId13"/>
    <p:sldId id="313" r:id="rId14"/>
    <p:sldId id="314" r:id="rId15"/>
    <p:sldId id="321" r:id="rId16"/>
    <p:sldId id="309" r:id="rId1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26" y="10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15" d="100"/>
          <a:sy n="115" d="100"/>
        </p:scale>
        <p:origin x="23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Incidents by US Census Bureau Regions</a:t>
            </a:r>
          </a:p>
        </c:rich>
      </c:tx>
      <c:layout/>
      <c:overlay val="0"/>
    </c:title>
    <c:autoTitleDeleted val="0"/>
    <c:plotArea>
      <c:layout/>
      <c:areaChart>
        <c:grouping val="standard"/>
        <c:varyColors val="0"/>
        <c:ser>
          <c:idx val="0"/>
          <c:order val="0"/>
          <c:tx>
            <c:strRef>
              <c:f>Sheet1!$B$1</c:f>
              <c:strCache>
                <c:ptCount val="1"/>
                <c:pt idx="0">
                  <c:v>Over All (78)</c:v>
                </c:pt>
              </c:strCache>
            </c:strRef>
          </c:tx>
          <c:spPr>
            <a:solidFill>
              <a:srgbClr val="7030A0"/>
            </a:solidFill>
          </c:spPr>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Sheet1!$A$2:$A$10</c:f>
              <c:strCache>
                <c:ptCount val="9"/>
                <c:pt idx="0">
                  <c:v>South:  South Atlantic</c:v>
                </c:pt>
                <c:pt idx="1">
                  <c:v>West:  Pacific</c:v>
                </c:pt>
                <c:pt idx="2">
                  <c:v>Midwest:  East North Central</c:v>
                </c:pt>
                <c:pt idx="3">
                  <c:v>South:  East South Central</c:v>
                </c:pt>
                <c:pt idx="4">
                  <c:v>Northeast: Middle Atlantic</c:v>
                </c:pt>
                <c:pt idx="5">
                  <c:v>Midwest: West North Central</c:v>
                </c:pt>
                <c:pt idx="6">
                  <c:v>Northeast: New England</c:v>
                </c:pt>
                <c:pt idx="7">
                  <c:v>South:  West South Central</c:v>
                </c:pt>
                <c:pt idx="8">
                  <c:v>West:  Mountain</c:v>
                </c:pt>
              </c:strCache>
            </c:strRef>
          </c:cat>
          <c:val>
            <c:numRef>
              <c:f>Sheet1!$B$2:$B$10</c:f>
              <c:numCache>
                <c:formatCode>General</c:formatCode>
                <c:ptCount val="9"/>
                <c:pt idx="0">
                  <c:v>21</c:v>
                </c:pt>
                <c:pt idx="1">
                  <c:v>18</c:v>
                </c:pt>
                <c:pt idx="2">
                  <c:v>15</c:v>
                </c:pt>
                <c:pt idx="3">
                  <c:v>14</c:v>
                </c:pt>
                <c:pt idx="4">
                  <c:v>9</c:v>
                </c:pt>
                <c:pt idx="5">
                  <c:v>7</c:v>
                </c:pt>
                <c:pt idx="6">
                  <c:v>5</c:v>
                </c:pt>
                <c:pt idx="7">
                  <c:v>5</c:v>
                </c:pt>
                <c:pt idx="8">
                  <c:v>4</c:v>
                </c:pt>
              </c:numCache>
            </c:numRef>
          </c:val>
        </c:ser>
        <c:ser>
          <c:idx val="1"/>
          <c:order val="1"/>
          <c:tx>
            <c:strRef>
              <c:f>Sheet1!$C$1</c:f>
              <c:strCache>
                <c:ptCount val="1"/>
                <c:pt idx="0">
                  <c:v>A/MI (7)</c:v>
                </c:pt>
              </c:strCache>
            </c:strRef>
          </c:tx>
          <c:spPr>
            <a:solidFill>
              <a:srgbClr val="FF0000"/>
            </a:solidFill>
          </c:spPr>
          <c:dLbls>
            <c:spPr>
              <a:noFill/>
              <a:ln>
                <a:noFill/>
              </a:ln>
              <a:effectLst/>
            </c:spPr>
            <c:txPr>
              <a:bodyPr rot="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Sheet1!$A$2:$A$10</c:f>
              <c:strCache>
                <c:ptCount val="9"/>
                <c:pt idx="0">
                  <c:v>South:  South Atlantic</c:v>
                </c:pt>
                <c:pt idx="1">
                  <c:v>West:  Pacific</c:v>
                </c:pt>
                <c:pt idx="2">
                  <c:v>Midwest:  East North Central</c:v>
                </c:pt>
                <c:pt idx="3">
                  <c:v>South:  East South Central</c:v>
                </c:pt>
                <c:pt idx="4">
                  <c:v>Northeast: Middle Atlantic</c:v>
                </c:pt>
                <c:pt idx="5">
                  <c:v>Midwest: West North Central</c:v>
                </c:pt>
                <c:pt idx="6">
                  <c:v>Northeast: New England</c:v>
                </c:pt>
                <c:pt idx="7">
                  <c:v>South:  West South Central</c:v>
                </c:pt>
                <c:pt idx="8">
                  <c:v>West:  Mountain</c:v>
                </c:pt>
              </c:strCache>
            </c:strRef>
          </c:cat>
          <c:val>
            <c:numRef>
              <c:f>Sheet1!$C$2:$C$10</c:f>
              <c:numCache>
                <c:formatCode>General</c:formatCode>
                <c:ptCount val="9"/>
                <c:pt idx="0">
                  <c:v>14</c:v>
                </c:pt>
                <c:pt idx="1">
                  <c:v>14</c:v>
                </c:pt>
                <c:pt idx="2">
                  <c:v>16</c:v>
                </c:pt>
                <c:pt idx="3">
                  <c:v>0</c:v>
                </c:pt>
                <c:pt idx="4">
                  <c:v>28</c:v>
                </c:pt>
                <c:pt idx="5">
                  <c:v>14</c:v>
                </c:pt>
                <c:pt idx="6">
                  <c:v>14</c:v>
                </c:pt>
                <c:pt idx="7">
                  <c:v>0</c:v>
                </c:pt>
                <c:pt idx="8">
                  <c:v>0</c:v>
                </c:pt>
              </c:numCache>
            </c:numRef>
          </c:val>
        </c:ser>
        <c:ser>
          <c:idx val="2"/>
          <c:order val="2"/>
          <c:tx>
            <c:strRef>
              <c:f>Sheet1!$D$1</c:f>
              <c:strCache>
                <c:ptCount val="1"/>
                <c:pt idx="0">
                  <c:v>NA/MI (5)</c:v>
                </c:pt>
              </c:strCache>
            </c:strRef>
          </c:tx>
          <c:spPr>
            <a:solidFill>
              <a:srgbClr val="FFC000"/>
            </a:solidFill>
          </c:spPr>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Sheet1!$A$2:$A$10</c:f>
              <c:strCache>
                <c:ptCount val="9"/>
                <c:pt idx="0">
                  <c:v>South:  South Atlantic</c:v>
                </c:pt>
                <c:pt idx="1">
                  <c:v>West:  Pacific</c:v>
                </c:pt>
                <c:pt idx="2">
                  <c:v>Midwest:  East North Central</c:v>
                </c:pt>
                <c:pt idx="3">
                  <c:v>South:  East South Central</c:v>
                </c:pt>
                <c:pt idx="4">
                  <c:v>Northeast: Middle Atlantic</c:v>
                </c:pt>
                <c:pt idx="5">
                  <c:v>Midwest: West North Central</c:v>
                </c:pt>
                <c:pt idx="6">
                  <c:v>Northeast: New England</c:v>
                </c:pt>
                <c:pt idx="7">
                  <c:v>South:  West South Central</c:v>
                </c:pt>
                <c:pt idx="8">
                  <c:v>West:  Mountain</c:v>
                </c:pt>
              </c:strCache>
            </c:strRef>
          </c:cat>
          <c:val>
            <c:numRef>
              <c:f>Sheet1!$D$2:$D$10</c:f>
              <c:numCache>
                <c:formatCode>General</c:formatCode>
                <c:ptCount val="9"/>
                <c:pt idx="0">
                  <c:v>0</c:v>
                </c:pt>
                <c:pt idx="1">
                  <c:v>80</c:v>
                </c:pt>
                <c:pt idx="2">
                  <c:v>0</c:v>
                </c:pt>
                <c:pt idx="3">
                  <c:v>0</c:v>
                </c:pt>
                <c:pt idx="4">
                  <c:v>0</c:v>
                </c:pt>
                <c:pt idx="5">
                  <c:v>0</c:v>
                </c:pt>
                <c:pt idx="6">
                  <c:v>0</c:v>
                </c:pt>
                <c:pt idx="7">
                  <c:v>0</c:v>
                </c:pt>
                <c:pt idx="8">
                  <c:v>0</c:v>
                </c:pt>
              </c:numCache>
            </c:numRef>
          </c:val>
        </c:ser>
        <c:dLbls>
          <c:showLegendKey val="0"/>
          <c:showVal val="1"/>
          <c:showCatName val="0"/>
          <c:showSerName val="0"/>
          <c:showPercent val="0"/>
          <c:showBubbleSize val="0"/>
        </c:dLbls>
        <c:axId val="394337136"/>
        <c:axId val="394329296"/>
      </c:areaChart>
      <c:catAx>
        <c:axId val="394337136"/>
        <c:scaling>
          <c:orientation val="minMax"/>
        </c:scaling>
        <c:delete val="0"/>
        <c:axPos val="b"/>
        <c:numFmt formatCode="General" sourceLinked="1"/>
        <c:majorTickMark val="none"/>
        <c:minorTickMark val="none"/>
        <c:tickLblPos val="nextTo"/>
        <c:spPr>
          <a:ln>
            <a:solidFill>
              <a:srgbClr val="FFC000"/>
            </a:solidFill>
          </a:ln>
        </c:spPr>
        <c:txPr>
          <a:bodyPr rot="-60000000" vert="horz"/>
          <a:lstStyle/>
          <a:p>
            <a:pPr>
              <a:defRPr/>
            </a:pPr>
            <a:endParaRPr lang="en-US"/>
          </a:p>
        </c:txPr>
        <c:crossAx val="394329296"/>
        <c:crosses val="autoZero"/>
        <c:auto val="1"/>
        <c:lblAlgn val="ctr"/>
        <c:lblOffset val="100"/>
        <c:noMultiLvlLbl val="0"/>
      </c:catAx>
      <c:valAx>
        <c:axId val="39432929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394337136"/>
        <c:crosses val="autoZero"/>
        <c:crossBetween val="midCat"/>
      </c:valAx>
      <c:spPr>
        <a:solidFill>
          <a:schemeClr val="bg1"/>
        </a:solidFill>
      </c:spPr>
    </c:plotArea>
    <c:legend>
      <c:legendPos val="b"/>
      <c:layout/>
      <c:overlay val="0"/>
      <c:txPr>
        <a:bodyPr rot="0" vert="horz"/>
        <a:lstStyle/>
        <a:p>
          <a:pPr>
            <a:defRPr/>
          </a:pPr>
          <a:endParaRPr lang="en-US"/>
        </a:p>
      </c:txPr>
    </c:legend>
    <c:plotVisOnly val="1"/>
    <c:dispBlanksAs val="gap"/>
    <c:showDLblsOverMax val="0"/>
  </c:chart>
  <c:spPr>
    <a:solidFill>
      <a:schemeClr val="bg1"/>
    </a:solidFill>
    <a:ln w="6350" cap="flat" cmpd="sng" algn="ctr">
      <a:solidFill>
        <a:srgbClr val="FFC000"/>
      </a:solidFill>
      <a:prstDash val="solid"/>
      <a:miter lim="800000"/>
    </a:ln>
    <a:effectLst/>
  </c:spPr>
  <c:txPr>
    <a:bodyPr/>
    <a:lstStyle/>
    <a:p>
      <a:pPr>
        <a:defRPr>
          <a:solidFill>
            <a:schemeClr val="tx1"/>
          </a:solidFill>
          <a:latin typeface="+mn-lt"/>
          <a:ea typeface="+mn-ea"/>
          <a:cs typeface="+mn-cs"/>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Length of Planning Period</a:t>
            </a:r>
          </a:p>
        </c:rich>
      </c:tx>
      <c:layout/>
      <c:overlay val="0"/>
    </c:title>
    <c:autoTitleDeleted val="0"/>
    <c:plotArea>
      <c:layout/>
      <c:barChart>
        <c:barDir val="col"/>
        <c:grouping val="clustered"/>
        <c:varyColors val="0"/>
        <c:ser>
          <c:idx val="0"/>
          <c:order val="0"/>
          <c:tx>
            <c:strRef>
              <c:f>Sheet1!$B$1</c:f>
              <c:strCache>
                <c:ptCount val="1"/>
                <c:pt idx="0">
                  <c:v>Over All (64)</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Sheet1!$A$2:$A$10</c:f>
              <c:strCache>
                <c:ptCount val="9"/>
                <c:pt idx="0">
                  <c:v>24 Hours or Less</c:v>
                </c:pt>
                <c:pt idx="1">
                  <c:v>1 Week</c:v>
                </c:pt>
                <c:pt idx="2">
                  <c:v>2 Weeks</c:v>
                </c:pt>
                <c:pt idx="3">
                  <c:v>3 Weeks</c:v>
                </c:pt>
                <c:pt idx="4">
                  <c:v>4 Weeks</c:v>
                </c:pt>
                <c:pt idx="5">
                  <c:v>13 to 18 Weeks</c:v>
                </c:pt>
                <c:pt idx="6">
                  <c:v>19 weeks to 12 Months</c:v>
                </c:pt>
                <c:pt idx="7">
                  <c:v>More than a Year</c:v>
                </c:pt>
                <c:pt idx="8">
                  <c:v>No Planning</c:v>
                </c:pt>
              </c:strCache>
            </c:strRef>
          </c:cat>
          <c:val>
            <c:numRef>
              <c:f>Sheet1!$B$2:$B$10</c:f>
              <c:numCache>
                <c:formatCode>General</c:formatCode>
                <c:ptCount val="9"/>
                <c:pt idx="0">
                  <c:v>46</c:v>
                </c:pt>
                <c:pt idx="1">
                  <c:v>26</c:v>
                </c:pt>
                <c:pt idx="2">
                  <c:v>3</c:v>
                </c:pt>
                <c:pt idx="3">
                  <c:v>1</c:v>
                </c:pt>
                <c:pt idx="4">
                  <c:v>1</c:v>
                </c:pt>
                <c:pt idx="5">
                  <c:v>1</c:v>
                </c:pt>
                <c:pt idx="6">
                  <c:v>1</c:v>
                </c:pt>
                <c:pt idx="7">
                  <c:v>1</c:v>
                </c:pt>
                <c:pt idx="8">
                  <c:v>1</c:v>
                </c:pt>
              </c:numCache>
            </c:numRef>
          </c:val>
        </c:ser>
        <c:ser>
          <c:idx val="1"/>
          <c:order val="1"/>
          <c:tx>
            <c:strRef>
              <c:f>Sheet1!$C$1</c:f>
              <c:strCache>
                <c:ptCount val="1"/>
                <c:pt idx="0">
                  <c:v>A/MI (5)</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Sheet1!$A$2:$A$10</c:f>
              <c:strCache>
                <c:ptCount val="9"/>
                <c:pt idx="0">
                  <c:v>24 Hours or Less</c:v>
                </c:pt>
                <c:pt idx="1">
                  <c:v>1 Week</c:v>
                </c:pt>
                <c:pt idx="2">
                  <c:v>2 Weeks</c:v>
                </c:pt>
                <c:pt idx="3">
                  <c:v>3 Weeks</c:v>
                </c:pt>
                <c:pt idx="4">
                  <c:v>4 Weeks</c:v>
                </c:pt>
                <c:pt idx="5">
                  <c:v>13 to 18 Weeks</c:v>
                </c:pt>
                <c:pt idx="6">
                  <c:v>19 weeks to 12 Months</c:v>
                </c:pt>
                <c:pt idx="7">
                  <c:v>More than a Year</c:v>
                </c:pt>
                <c:pt idx="8">
                  <c:v>No Planning</c:v>
                </c:pt>
              </c:strCache>
            </c:strRef>
          </c:cat>
          <c:val>
            <c:numRef>
              <c:f>Sheet1!$C$2:$C$10</c:f>
              <c:numCache>
                <c:formatCode>General</c:formatCode>
                <c:ptCount val="9"/>
                <c:pt idx="0">
                  <c:v>20</c:v>
                </c:pt>
                <c:pt idx="1">
                  <c:v>60</c:v>
                </c:pt>
                <c:pt idx="2">
                  <c:v>0</c:v>
                </c:pt>
                <c:pt idx="3">
                  <c:v>0</c:v>
                </c:pt>
                <c:pt idx="4">
                  <c:v>0</c:v>
                </c:pt>
                <c:pt idx="5">
                  <c:v>0</c:v>
                </c:pt>
                <c:pt idx="6">
                  <c:v>20</c:v>
                </c:pt>
                <c:pt idx="7">
                  <c:v>0</c:v>
                </c:pt>
                <c:pt idx="8">
                  <c:v>0</c:v>
                </c:pt>
              </c:numCache>
            </c:numRef>
          </c:val>
        </c:ser>
        <c:ser>
          <c:idx val="2"/>
          <c:order val="2"/>
          <c:tx>
            <c:strRef>
              <c:f>Sheet1!$D$1</c:f>
              <c:strCache>
                <c:ptCount val="1"/>
                <c:pt idx="0">
                  <c:v>NA/MI (4)</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Sheet1!$A$2:$A$10</c:f>
              <c:strCache>
                <c:ptCount val="9"/>
                <c:pt idx="0">
                  <c:v>24 Hours or Less</c:v>
                </c:pt>
                <c:pt idx="1">
                  <c:v>1 Week</c:v>
                </c:pt>
                <c:pt idx="2">
                  <c:v>2 Weeks</c:v>
                </c:pt>
                <c:pt idx="3">
                  <c:v>3 Weeks</c:v>
                </c:pt>
                <c:pt idx="4">
                  <c:v>4 Weeks</c:v>
                </c:pt>
                <c:pt idx="5">
                  <c:v>13 to 18 Weeks</c:v>
                </c:pt>
                <c:pt idx="6">
                  <c:v>19 weeks to 12 Months</c:v>
                </c:pt>
                <c:pt idx="7">
                  <c:v>More than a Year</c:v>
                </c:pt>
                <c:pt idx="8">
                  <c:v>No Planning</c:v>
                </c:pt>
              </c:strCache>
            </c:strRef>
          </c:cat>
          <c:val>
            <c:numRef>
              <c:f>Sheet1!$D$2:$D$10</c:f>
              <c:numCache>
                <c:formatCode>General</c:formatCode>
                <c:ptCount val="9"/>
                <c:pt idx="0">
                  <c:v>25</c:v>
                </c:pt>
                <c:pt idx="1">
                  <c:v>50</c:v>
                </c:pt>
                <c:pt idx="2">
                  <c:v>0</c:v>
                </c:pt>
                <c:pt idx="3">
                  <c:v>0</c:v>
                </c:pt>
                <c:pt idx="4">
                  <c:v>0</c:v>
                </c:pt>
                <c:pt idx="5">
                  <c:v>0</c:v>
                </c:pt>
                <c:pt idx="6">
                  <c:v>0</c:v>
                </c:pt>
                <c:pt idx="7">
                  <c:v>25</c:v>
                </c:pt>
                <c:pt idx="8">
                  <c:v>0</c:v>
                </c:pt>
              </c:numCache>
            </c:numRef>
          </c:val>
        </c:ser>
        <c:dLbls>
          <c:dLblPos val="outEnd"/>
          <c:showLegendKey val="0"/>
          <c:showVal val="1"/>
          <c:showCatName val="0"/>
          <c:showSerName val="0"/>
          <c:showPercent val="0"/>
          <c:showBubbleSize val="0"/>
        </c:dLbls>
        <c:gapWidth val="100"/>
        <c:axId val="525570136"/>
        <c:axId val="525568568"/>
      </c:barChart>
      <c:catAx>
        <c:axId val="5255701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5568568"/>
        <c:crosses val="autoZero"/>
        <c:auto val="1"/>
        <c:lblAlgn val="ctr"/>
        <c:lblOffset val="100"/>
        <c:noMultiLvlLbl val="0"/>
      </c:catAx>
      <c:valAx>
        <c:axId val="525568568"/>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25570136"/>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Stated Reason for Incident</a:t>
            </a:r>
          </a:p>
        </c:rich>
      </c:tx>
      <c:layout/>
      <c:overlay val="0"/>
    </c:title>
    <c:autoTitleDeleted val="0"/>
    <c:plotArea>
      <c:layout/>
      <c:barChart>
        <c:barDir val="col"/>
        <c:grouping val="clustered"/>
        <c:varyColors val="0"/>
        <c:ser>
          <c:idx val="0"/>
          <c:order val="0"/>
          <c:tx>
            <c:strRef>
              <c:f>Sheet1!$B$1</c:f>
              <c:strCache>
                <c:ptCount val="1"/>
                <c:pt idx="0">
                  <c:v>Over All (76)</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Yes</c:v>
                </c:pt>
                <c:pt idx="1">
                  <c:v>No</c:v>
                </c:pt>
              </c:strCache>
            </c:strRef>
          </c:cat>
          <c:val>
            <c:numRef>
              <c:f>Sheet1!$B$2:$B$3</c:f>
              <c:numCache>
                <c:formatCode>General</c:formatCode>
                <c:ptCount val="2"/>
                <c:pt idx="0">
                  <c:v>83</c:v>
                </c:pt>
                <c:pt idx="1">
                  <c:v>14</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Yes</c:v>
                </c:pt>
                <c:pt idx="1">
                  <c:v>No</c:v>
                </c:pt>
              </c:strCache>
            </c:strRef>
          </c:cat>
          <c:val>
            <c:numRef>
              <c:f>Sheet1!$C$2:$C$3</c:f>
              <c:numCache>
                <c:formatCode>General</c:formatCode>
                <c:ptCount val="2"/>
                <c:pt idx="0">
                  <c:v>100</c:v>
                </c:pt>
                <c:pt idx="1">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Yes</c:v>
                </c:pt>
                <c:pt idx="1">
                  <c:v>No</c:v>
                </c:pt>
              </c:strCache>
            </c:strRef>
          </c:cat>
          <c:val>
            <c:numRef>
              <c:f>Sheet1!$D$2:$D$3</c:f>
              <c:numCache>
                <c:formatCode>General</c:formatCode>
                <c:ptCount val="2"/>
                <c:pt idx="0">
                  <c:v>100</c:v>
                </c:pt>
                <c:pt idx="1">
                  <c:v>0</c:v>
                </c:pt>
              </c:numCache>
            </c:numRef>
          </c:val>
        </c:ser>
        <c:dLbls>
          <c:dLblPos val="outEnd"/>
          <c:showLegendKey val="0"/>
          <c:showVal val="1"/>
          <c:showCatName val="0"/>
          <c:showSerName val="0"/>
          <c:showPercent val="0"/>
          <c:showBubbleSize val="0"/>
        </c:dLbls>
        <c:gapWidth val="219"/>
        <c:overlap val="-27"/>
        <c:axId val="519882776"/>
        <c:axId val="519883168"/>
      </c:barChart>
      <c:catAx>
        <c:axId val="51988277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19883168"/>
        <c:crosses val="autoZero"/>
        <c:auto val="1"/>
        <c:lblAlgn val="ctr"/>
        <c:lblOffset val="100"/>
        <c:noMultiLvlLbl val="0"/>
      </c:catAx>
      <c:valAx>
        <c:axId val="519883168"/>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19882776"/>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Informed others of Intentions?</a:t>
            </a:r>
          </a:p>
        </c:rich>
      </c:tx>
      <c:layout/>
      <c:overlay val="0"/>
    </c:title>
    <c:autoTitleDeleted val="0"/>
    <c:plotArea>
      <c:layout/>
      <c:barChart>
        <c:barDir val="col"/>
        <c:grouping val="clustered"/>
        <c:varyColors val="0"/>
        <c:ser>
          <c:idx val="0"/>
          <c:order val="0"/>
          <c:tx>
            <c:strRef>
              <c:f>Sheet1!$B$1</c:f>
              <c:strCache>
                <c:ptCount val="1"/>
                <c:pt idx="0">
                  <c:v>Over All (71)</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Yes</c:v>
                </c:pt>
                <c:pt idx="1">
                  <c:v>No</c:v>
                </c:pt>
              </c:strCache>
            </c:strRef>
          </c:cat>
          <c:val>
            <c:numRef>
              <c:f>Sheet1!$B$2:$B$3</c:f>
              <c:numCache>
                <c:formatCode>General</c:formatCode>
                <c:ptCount val="2"/>
                <c:pt idx="0">
                  <c:v>45</c:v>
                </c:pt>
                <c:pt idx="1">
                  <c:v>45</c:v>
                </c:pt>
              </c:numCache>
            </c:numRef>
          </c:val>
        </c:ser>
        <c:ser>
          <c:idx val="1"/>
          <c:order val="1"/>
          <c:tx>
            <c:strRef>
              <c:f>Sheet1!$C$1</c:f>
              <c:strCache>
                <c:ptCount val="1"/>
                <c:pt idx="0">
                  <c:v>A/MI (6)</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Yes</c:v>
                </c:pt>
                <c:pt idx="1">
                  <c:v>No</c:v>
                </c:pt>
              </c:strCache>
            </c:strRef>
          </c:cat>
          <c:val>
            <c:numRef>
              <c:f>Sheet1!$C$2:$C$3</c:f>
              <c:numCache>
                <c:formatCode>General</c:formatCode>
                <c:ptCount val="2"/>
                <c:pt idx="0">
                  <c:v>50</c:v>
                </c:pt>
                <c:pt idx="1">
                  <c:v>50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Yes</c:v>
                </c:pt>
                <c:pt idx="1">
                  <c:v>No</c:v>
                </c:pt>
              </c:strCache>
            </c:strRef>
          </c:cat>
          <c:val>
            <c:numRef>
              <c:f>Sheet1!$D$2:$D$3</c:f>
              <c:numCache>
                <c:formatCode>General</c:formatCode>
                <c:ptCount val="2"/>
                <c:pt idx="0">
                  <c:v>40</c:v>
                </c:pt>
                <c:pt idx="1">
                  <c:v>40</c:v>
                </c:pt>
              </c:numCache>
            </c:numRef>
          </c:val>
        </c:ser>
        <c:dLbls>
          <c:dLblPos val="outEnd"/>
          <c:showLegendKey val="0"/>
          <c:showVal val="1"/>
          <c:showCatName val="0"/>
          <c:showSerName val="0"/>
          <c:showPercent val="0"/>
          <c:showBubbleSize val="0"/>
        </c:dLbls>
        <c:gapWidth val="100"/>
        <c:axId val="527431976"/>
        <c:axId val="527429624"/>
      </c:barChart>
      <c:catAx>
        <c:axId val="52743197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7429624"/>
        <c:crosses val="autoZero"/>
        <c:auto val="1"/>
        <c:lblAlgn val="ctr"/>
        <c:lblOffset val="100"/>
        <c:noMultiLvlLbl val="0"/>
      </c:catAx>
      <c:valAx>
        <c:axId val="527429624"/>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27431976"/>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Relationship to School</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Current Student</c:v>
                </c:pt>
                <c:pt idx="1">
                  <c:v>Outsider with Connection to School</c:v>
                </c:pt>
                <c:pt idx="2">
                  <c:v>Outsider with no connection to school</c:v>
                </c:pt>
              </c:strCache>
            </c:strRef>
          </c:cat>
          <c:val>
            <c:numRef>
              <c:f>Sheet1!$B$2:$B$4</c:f>
              <c:numCache>
                <c:formatCode>General</c:formatCode>
                <c:ptCount val="3"/>
                <c:pt idx="0">
                  <c:v>64</c:v>
                </c:pt>
                <c:pt idx="1">
                  <c:v>22</c:v>
                </c:pt>
                <c:pt idx="2">
                  <c:v>14</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Current Student</c:v>
                </c:pt>
                <c:pt idx="1">
                  <c:v>Outsider with Connection to School</c:v>
                </c:pt>
                <c:pt idx="2">
                  <c:v>Outsider with no connection to school</c:v>
                </c:pt>
              </c:strCache>
            </c:strRef>
          </c:cat>
          <c:val>
            <c:numRef>
              <c:f>Sheet1!$C$2:$C$4</c:f>
              <c:numCache>
                <c:formatCode>General</c:formatCode>
                <c:ptCount val="3"/>
                <c:pt idx="0">
                  <c:v>0</c:v>
                </c:pt>
                <c:pt idx="1">
                  <c:v>9</c:v>
                </c:pt>
                <c:pt idx="2">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Current Student</c:v>
                </c:pt>
                <c:pt idx="1">
                  <c:v>Outsider with Connection to School</c:v>
                </c:pt>
                <c:pt idx="2">
                  <c:v>Outsider with no connection to school</c:v>
                </c:pt>
              </c:strCache>
            </c:strRef>
          </c:cat>
          <c:val>
            <c:numRef>
              <c:f>Sheet1!$D$2:$D$4</c:f>
              <c:numCache>
                <c:formatCode>General</c:formatCode>
                <c:ptCount val="3"/>
                <c:pt idx="0">
                  <c:v>0</c:v>
                </c:pt>
                <c:pt idx="1">
                  <c:v>0</c:v>
                </c:pt>
                <c:pt idx="2">
                  <c:v>6</c:v>
                </c:pt>
              </c:numCache>
            </c:numRef>
          </c:val>
        </c:ser>
        <c:dLbls>
          <c:dLblPos val="outEnd"/>
          <c:showLegendKey val="0"/>
          <c:showVal val="1"/>
          <c:showCatName val="0"/>
          <c:showSerName val="0"/>
          <c:showPercent val="0"/>
          <c:showBubbleSize val="0"/>
        </c:dLbls>
        <c:gapWidth val="219"/>
        <c:overlap val="-27"/>
        <c:axId val="527432368"/>
        <c:axId val="527427664"/>
      </c:barChart>
      <c:catAx>
        <c:axId val="52743236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7427664"/>
        <c:crosses val="autoZero"/>
        <c:auto val="1"/>
        <c:lblAlgn val="ctr"/>
        <c:lblOffset val="100"/>
        <c:noMultiLvlLbl val="0"/>
      </c:catAx>
      <c:valAx>
        <c:axId val="527427664"/>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27432368"/>
        <c:crosses val="autoZero"/>
        <c:crossBetween val="between"/>
      </c:valAx>
      <c:spPr>
        <a:ln>
          <a:solidFill>
            <a:schemeClr val="tx1"/>
          </a:solidFill>
        </a:ln>
      </c:spPr>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Age of perpetrator</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15 to 17</c:v>
                </c:pt>
                <c:pt idx="1">
                  <c:v>18 to 20</c:v>
                </c:pt>
                <c:pt idx="2">
                  <c:v>13 to 14</c:v>
                </c:pt>
                <c:pt idx="3">
                  <c:v>21 to 27</c:v>
                </c:pt>
                <c:pt idx="4">
                  <c:v>42 to 55</c:v>
                </c:pt>
                <c:pt idx="5">
                  <c:v>33 to 39</c:v>
                </c:pt>
              </c:strCache>
            </c:strRef>
          </c:cat>
          <c:val>
            <c:numRef>
              <c:f>Sheet1!$B$2:$B$7</c:f>
              <c:numCache>
                <c:formatCode>General</c:formatCode>
                <c:ptCount val="6"/>
                <c:pt idx="0">
                  <c:v>47</c:v>
                </c:pt>
                <c:pt idx="1">
                  <c:v>22</c:v>
                </c:pt>
                <c:pt idx="2">
                  <c:v>16</c:v>
                </c:pt>
                <c:pt idx="3">
                  <c:v>8</c:v>
                </c:pt>
                <c:pt idx="4">
                  <c:v>4</c:v>
                </c:pt>
                <c:pt idx="5">
                  <c:v>2</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15 to 17</c:v>
                </c:pt>
                <c:pt idx="1">
                  <c:v>18 to 20</c:v>
                </c:pt>
                <c:pt idx="2">
                  <c:v>13 to 14</c:v>
                </c:pt>
                <c:pt idx="3">
                  <c:v>21 to 27</c:v>
                </c:pt>
                <c:pt idx="4">
                  <c:v>42 to 55</c:v>
                </c:pt>
                <c:pt idx="5">
                  <c:v>33 to 39</c:v>
                </c:pt>
              </c:strCache>
            </c:strRef>
          </c:cat>
          <c:val>
            <c:numRef>
              <c:f>Sheet1!$C$2:$C$7</c:f>
              <c:numCache>
                <c:formatCode>General</c:formatCode>
                <c:ptCount val="6"/>
                <c:pt idx="0">
                  <c:v>14</c:v>
                </c:pt>
                <c:pt idx="1">
                  <c:v>28</c:v>
                </c:pt>
                <c:pt idx="2">
                  <c:v>0</c:v>
                </c:pt>
                <c:pt idx="3">
                  <c:v>42</c:v>
                </c:pt>
                <c:pt idx="4">
                  <c:v>14</c:v>
                </c:pt>
                <c:pt idx="5">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15 to 17</c:v>
                </c:pt>
                <c:pt idx="1">
                  <c:v>18 to 20</c:v>
                </c:pt>
                <c:pt idx="2">
                  <c:v>13 to 14</c:v>
                </c:pt>
                <c:pt idx="3">
                  <c:v>21 to 27</c:v>
                </c:pt>
                <c:pt idx="4">
                  <c:v>42 to 55</c:v>
                </c:pt>
                <c:pt idx="5">
                  <c:v>33 to 39</c:v>
                </c:pt>
              </c:strCache>
            </c:strRef>
          </c:cat>
          <c:val>
            <c:numRef>
              <c:f>Sheet1!$D$2:$D$7</c:f>
              <c:numCache>
                <c:formatCode>General</c:formatCode>
                <c:ptCount val="6"/>
                <c:pt idx="0">
                  <c:v>20</c:v>
                </c:pt>
                <c:pt idx="1">
                  <c:v>0</c:v>
                </c:pt>
                <c:pt idx="2">
                  <c:v>0</c:v>
                </c:pt>
                <c:pt idx="3">
                  <c:v>0</c:v>
                </c:pt>
                <c:pt idx="4">
                  <c:v>40</c:v>
                </c:pt>
                <c:pt idx="5">
                  <c:v>40</c:v>
                </c:pt>
              </c:numCache>
            </c:numRef>
          </c:val>
        </c:ser>
        <c:dLbls>
          <c:dLblPos val="outEnd"/>
          <c:showLegendKey val="0"/>
          <c:showVal val="1"/>
          <c:showCatName val="0"/>
          <c:showSerName val="0"/>
          <c:showPercent val="0"/>
          <c:showBubbleSize val="0"/>
        </c:dLbls>
        <c:gapWidth val="80"/>
        <c:overlap val="25"/>
        <c:axId val="558917632"/>
        <c:axId val="558927040"/>
      </c:barChart>
      <c:catAx>
        <c:axId val="55891763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58927040"/>
        <c:crosses val="autoZero"/>
        <c:auto val="1"/>
        <c:lblAlgn val="ctr"/>
        <c:lblOffset val="100"/>
        <c:noMultiLvlLbl val="0"/>
      </c:catAx>
      <c:valAx>
        <c:axId val="558927040"/>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58917632"/>
        <c:crosses val="autoZero"/>
        <c:crossBetween val="between"/>
      </c:valAx>
    </c:plotArea>
    <c:legend>
      <c:legendPos val="b"/>
      <c:layout/>
      <c:overlay val="0"/>
      <c:txPr>
        <a:bodyPr rot="0" vert="horz"/>
        <a:lstStyle/>
        <a:p>
          <a:pPr>
            <a:defRPr/>
          </a:pPr>
          <a:endParaRPr lang="en-US"/>
        </a:p>
      </c:txPr>
    </c:legend>
    <c:plotVisOnly val="1"/>
    <c:dispBlanksAs val="zero"/>
    <c:showDLblsOverMax val="0"/>
  </c:chart>
  <c:spPr>
    <a:solidFill>
      <a:schemeClr val="bg1"/>
    </a:solidFill>
    <a:ln>
      <a:solidFill>
        <a:srgbClr val="FFC000"/>
      </a:solid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Race of Perpetrators</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White</c:v>
                </c:pt>
                <c:pt idx="1">
                  <c:v>Black</c:v>
                </c:pt>
                <c:pt idx="2">
                  <c:v>Hispanic</c:v>
                </c:pt>
                <c:pt idx="3">
                  <c:v>Other</c:v>
                </c:pt>
              </c:strCache>
            </c:strRef>
          </c:cat>
          <c:val>
            <c:numRef>
              <c:f>Sheet1!$B$2:$B$5</c:f>
              <c:numCache>
                <c:formatCode>General</c:formatCode>
                <c:ptCount val="4"/>
                <c:pt idx="0">
                  <c:v>50</c:v>
                </c:pt>
                <c:pt idx="1">
                  <c:v>42</c:v>
                </c:pt>
                <c:pt idx="2">
                  <c:v>5</c:v>
                </c:pt>
                <c:pt idx="3">
                  <c:v>2</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White</c:v>
                </c:pt>
                <c:pt idx="1">
                  <c:v>Black</c:v>
                </c:pt>
                <c:pt idx="2">
                  <c:v>Hispanic</c:v>
                </c:pt>
                <c:pt idx="3">
                  <c:v>Other</c:v>
                </c:pt>
              </c:strCache>
            </c:strRef>
          </c:cat>
          <c:val>
            <c:numRef>
              <c:f>Sheet1!$C$2:$C$5</c:f>
              <c:numCache>
                <c:formatCode>General</c:formatCode>
                <c:ptCount val="4"/>
                <c:pt idx="0">
                  <c:v>71</c:v>
                </c:pt>
                <c:pt idx="1">
                  <c:v>14</c:v>
                </c:pt>
                <c:pt idx="2">
                  <c:v>14</c:v>
                </c:pt>
                <c:pt idx="3">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White</c:v>
                </c:pt>
                <c:pt idx="1">
                  <c:v>Black</c:v>
                </c:pt>
                <c:pt idx="2">
                  <c:v>Hispanic</c:v>
                </c:pt>
                <c:pt idx="3">
                  <c:v>Other</c:v>
                </c:pt>
              </c:strCache>
            </c:strRef>
          </c:cat>
          <c:val>
            <c:numRef>
              <c:f>Sheet1!$D$2:$D$5</c:f>
              <c:numCache>
                <c:formatCode>General</c:formatCode>
                <c:ptCount val="4"/>
                <c:pt idx="0">
                  <c:v>100</c:v>
                </c:pt>
                <c:pt idx="1">
                  <c:v>0</c:v>
                </c:pt>
                <c:pt idx="2">
                  <c:v>0</c:v>
                </c:pt>
                <c:pt idx="3">
                  <c:v>0</c:v>
                </c:pt>
              </c:numCache>
            </c:numRef>
          </c:val>
        </c:ser>
        <c:dLbls>
          <c:dLblPos val="outEnd"/>
          <c:showLegendKey val="0"/>
          <c:showVal val="1"/>
          <c:showCatName val="0"/>
          <c:showSerName val="0"/>
          <c:showPercent val="0"/>
          <c:showBubbleSize val="0"/>
        </c:dLbls>
        <c:gapWidth val="100"/>
        <c:axId val="558915672"/>
        <c:axId val="472864776"/>
      </c:barChart>
      <c:catAx>
        <c:axId val="558915672"/>
        <c:scaling>
          <c:orientation val="minMax"/>
        </c:scaling>
        <c:delete val="0"/>
        <c:axPos val="b"/>
        <c:numFmt formatCode="General" sourceLinked="1"/>
        <c:majorTickMark val="out"/>
        <c:minorTickMark val="none"/>
        <c:tickLblPos val="nextTo"/>
        <c:crossAx val="472864776"/>
        <c:crosses val="autoZero"/>
        <c:auto val="1"/>
        <c:lblAlgn val="ctr"/>
        <c:lblOffset val="100"/>
        <c:noMultiLvlLbl val="0"/>
      </c:catAx>
      <c:valAx>
        <c:axId val="472864776"/>
        <c:scaling>
          <c:orientation val="minMax"/>
        </c:scaling>
        <c:delete val="0"/>
        <c:axPos val="l"/>
        <c:majorGridlines/>
        <c:numFmt formatCode="General" sourceLinked="1"/>
        <c:majorTickMark val="out"/>
        <c:minorTickMark val="none"/>
        <c:tickLblPos val="nextTo"/>
        <c:crossAx val="558915672"/>
        <c:crosses val="autoZero"/>
        <c:crossBetween val="between"/>
      </c:valAx>
      <c:spPr>
        <a:ln>
          <a:solidFill>
            <a:srgbClr val="FFC000"/>
          </a:solidFill>
        </a:ln>
      </c:spPr>
    </c:plotArea>
    <c:legend>
      <c:legendPos val="t"/>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Sex of Perpetrators</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Pt>
            <c:idx val="0"/>
            <c:invertIfNegative val="0"/>
            <c:bubble3D val="0"/>
          </c:dPt>
          <c:dPt>
            <c:idx val="1"/>
            <c:invertIfNegative val="0"/>
            <c:bubble3D val="0"/>
          </c:dPt>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Male (74)</c:v>
                </c:pt>
                <c:pt idx="1">
                  <c:v>Female (4)</c:v>
                </c:pt>
              </c:strCache>
            </c:strRef>
          </c:cat>
          <c:val>
            <c:numRef>
              <c:f>Sheet1!$B$2:$B$3</c:f>
              <c:numCache>
                <c:formatCode>General</c:formatCode>
                <c:ptCount val="2"/>
                <c:pt idx="0">
                  <c:v>95</c:v>
                </c:pt>
                <c:pt idx="1">
                  <c:v>5</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Male (74)</c:v>
                </c:pt>
                <c:pt idx="1">
                  <c:v>Female (4)</c:v>
                </c:pt>
              </c:strCache>
            </c:strRef>
          </c:cat>
          <c:val>
            <c:numRef>
              <c:f>Sheet1!$C$2:$C$3</c:f>
              <c:numCache>
                <c:formatCode>General</c:formatCode>
                <c:ptCount val="2"/>
                <c:pt idx="0">
                  <c:v>100</c:v>
                </c:pt>
                <c:pt idx="1">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Male (74)</c:v>
                </c:pt>
                <c:pt idx="1">
                  <c:v>Female (4)</c:v>
                </c:pt>
              </c:strCache>
            </c:strRef>
          </c:cat>
          <c:val>
            <c:numRef>
              <c:f>Sheet1!$D$2:$D$3</c:f>
              <c:numCache>
                <c:formatCode>General</c:formatCode>
                <c:ptCount val="2"/>
                <c:pt idx="0">
                  <c:v>80</c:v>
                </c:pt>
                <c:pt idx="1">
                  <c:v>20</c:v>
                </c:pt>
              </c:numCache>
            </c:numRef>
          </c:val>
        </c:ser>
        <c:dLbls>
          <c:dLblPos val="outEnd"/>
          <c:showLegendKey val="0"/>
          <c:showVal val="1"/>
          <c:showCatName val="0"/>
          <c:showSerName val="0"/>
          <c:showPercent val="0"/>
          <c:showBubbleSize val="0"/>
        </c:dLbls>
        <c:gapWidth val="100"/>
        <c:axId val="558920768"/>
        <c:axId val="558924688"/>
      </c:barChart>
      <c:catAx>
        <c:axId val="558920768"/>
        <c:scaling>
          <c:orientation val="minMax"/>
        </c:scaling>
        <c:delete val="0"/>
        <c:axPos val="b"/>
        <c:numFmt formatCode="General" sourceLinked="1"/>
        <c:majorTickMark val="out"/>
        <c:minorTickMark val="none"/>
        <c:tickLblPos val="nextTo"/>
        <c:crossAx val="558924688"/>
        <c:crosses val="autoZero"/>
        <c:auto val="1"/>
        <c:lblAlgn val="ctr"/>
        <c:lblOffset val="100"/>
        <c:noMultiLvlLbl val="0"/>
      </c:catAx>
      <c:valAx>
        <c:axId val="558924688"/>
        <c:scaling>
          <c:orientation val="minMax"/>
        </c:scaling>
        <c:delete val="0"/>
        <c:axPos val="l"/>
        <c:majorGridlines/>
        <c:numFmt formatCode="General" sourceLinked="1"/>
        <c:majorTickMark val="out"/>
        <c:minorTickMark val="none"/>
        <c:tickLblPos val="nextTo"/>
        <c:crossAx val="558920768"/>
        <c:crosses val="autoZero"/>
        <c:crossBetween val="between"/>
      </c:valAx>
    </c:plotArea>
    <c:legend>
      <c:legendPos val="t"/>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Evidence of Prior Mental Health Issues?</a:t>
            </a:r>
          </a:p>
        </c:rich>
      </c:tx>
      <c:layout/>
      <c:overlay val="0"/>
    </c:title>
    <c:autoTitleDeleted val="0"/>
    <c:plotArea>
      <c:layout/>
      <c:barChart>
        <c:barDir val="col"/>
        <c:grouping val="clustered"/>
        <c:varyColors val="0"/>
        <c:ser>
          <c:idx val="0"/>
          <c:order val="0"/>
          <c:tx>
            <c:strRef>
              <c:f>Sheet1!$B$1</c:f>
              <c:strCache>
                <c:ptCount val="1"/>
                <c:pt idx="0">
                  <c:v>Over All (73)</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Sheet1!$B$2:$B$3</c:f>
              <c:numCache>
                <c:formatCode>General</c:formatCode>
                <c:ptCount val="2"/>
                <c:pt idx="0">
                  <c:v>53</c:v>
                </c:pt>
                <c:pt idx="1">
                  <c:v>41</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Sheet1!$C$2:$C$3</c:f>
              <c:numCache>
                <c:formatCode>General</c:formatCode>
                <c:ptCount val="2"/>
                <c:pt idx="0">
                  <c:v>29</c:v>
                </c:pt>
                <c:pt idx="1">
                  <c:v>71</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Sheet1!$D$2:$D$3</c:f>
              <c:numCache>
                <c:formatCode>General</c:formatCode>
                <c:ptCount val="2"/>
                <c:pt idx="0">
                  <c:v>20</c:v>
                </c:pt>
                <c:pt idx="1">
                  <c:v>80</c:v>
                </c:pt>
              </c:numCache>
            </c:numRef>
          </c:val>
        </c:ser>
        <c:dLbls>
          <c:dLblPos val="outEnd"/>
          <c:showLegendKey val="0"/>
          <c:showVal val="1"/>
          <c:showCatName val="0"/>
          <c:showSerName val="0"/>
          <c:showPercent val="0"/>
          <c:showBubbleSize val="0"/>
        </c:dLbls>
        <c:gapWidth val="100"/>
        <c:axId val="519710488"/>
        <c:axId val="519710096"/>
      </c:barChart>
      <c:catAx>
        <c:axId val="51971048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19710096"/>
        <c:crosses val="autoZero"/>
        <c:auto val="1"/>
        <c:lblAlgn val="ctr"/>
        <c:lblOffset val="100"/>
        <c:noMultiLvlLbl val="0"/>
      </c:catAx>
      <c:valAx>
        <c:axId val="51971009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19710488"/>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Taking Medications for Mental Health Issues?</a:t>
            </a:r>
          </a:p>
        </c:rich>
      </c:tx>
      <c:layout/>
      <c:overlay val="0"/>
    </c:title>
    <c:autoTitleDeleted val="0"/>
    <c:plotArea>
      <c:layout/>
      <c:barChart>
        <c:barDir val="col"/>
        <c:grouping val="clustered"/>
        <c:varyColors val="0"/>
        <c:ser>
          <c:idx val="0"/>
          <c:order val="0"/>
          <c:tx>
            <c:strRef>
              <c:f>Sheet1!$B$1</c:f>
              <c:strCache>
                <c:ptCount val="1"/>
                <c:pt idx="0">
                  <c:v>Over All (73)</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Sheet1!$B$2:$B$3</c:f>
              <c:numCache>
                <c:formatCode>General</c:formatCode>
                <c:ptCount val="2"/>
                <c:pt idx="0">
                  <c:v>67</c:v>
                </c:pt>
                <c:pt idx="1">
                  <c:v>19</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Sheet1!$C$2:$C$3</c:f>
              <c:numCache>
                <c:formatCode>General</c:formatCode>
                <c:ptCount val="2"/>
                <c:pt idx="0">
                  <c:v>29</c:v>
                </c:pt>
                <c:pt idx="1">
                  <c:v>57</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Sheet1!$D$2:$D$3</c:f>
              <c:numCache>
                <c:formatCode>General</c:formatCode>
                <c:ptCount val="2"/>
                <c:pt idx="0">
                  <c:v>80</c:v>
                </c:pt>
                <c:pt idx="1">
                  <c:v>0</c:v>
                </c:pt>
              </c:numCache>
            </c:numRef>
          </c:val>
        </c:ser>
        <c:dLbls>
          <c:dLblPos val="outEnd"/>
          <c:showLegendKey val="0"/>
          <c:showVal val="1"/>
          <c:showCatName val="0"/>
          <c:showSerName val="0"/>
          <c:showPercent val="0"/>
          <c:showBubbleSize val="0"/>
        </c:dLbls>
        <c:gapWidth val="100"/>
        <c:axId val="519709312"/>
        <c:axId val="519708920"/>
      </c:barChart>
      <c:catAx>
        <c:axId val="51970931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19708920"/>
        <c:crosses val="autoZero"/>
        <c:auto val="1"/>
        <c:lblAlgn val="ctr"/>
        <c:lblOffset val="100"/>
        <c:noMultiLvlLbl val="0"/>
      </c:catAx>
      <c:valAx>
        <c:axId val="519708920"/>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19709312"/>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Evidence of Recent Broken Relationship</a:t>
            </a:r>
          </a:p>
        </c:rich>
      </c:tx>
      <c:layout/>
      <c:overlay val="0"/>
    </c:title>
    <c:autoTitleDeleted val="0"/>
    <c:plotArea>
      <c:layout/>
      <c:barChart>
        <c:barDir val="col"/>
        <c:grouping val="clustered"/>
        <c:varyColors val="0"/>
        <c:ser>
          <c:idx val="0"/>
          <c:order val="0"/>
          <c:tx>
            <c:strRef>
              <c:f>Sheet1!$B$1</c:f>
              <c:strCache>
                <c:ptCount val="1"/>
                <c:pt idx="0">
                  <c:v>Over All (73)</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c:v>
                </c:pt>
                <c:pt idx="1">
                  <c:v>Yes</c:v>
                </c:pt>
              </c:strCache>
            </c:strRef>
          </c:cat>
          <c:val>
            <c:numRef>
              <c:f>Sheet1!$B$2:$B$3</c:f>
              <c:numCache>
                <c:formatCode>General</c:formatCode>
                <c:ptCount val="2"/>
                <c:pt idx="0">
                  <c:v>59</c:v>
                </c:pt>
                <c:pt idx="1">
                  <c:v>35</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c:v>
                </c:pt>
                <c:pt idx="1">
                  <c:v>Yes</c:v>
                </c:pt>
              </c:strCache>
            </c:strRef>
          </c:cat>
          <c:val>
            <c:numRef>
              <c:f>Sheet1!$C$2:$C$3</c:f>
              <c:numCache>
                <c:formatCode>General</c:formatCode>
                <c:ptCount val="2"/>
                <c:pt idx="0">
                  <c:v>57</c:v>
                </c:pt>
                <c:pt idx="1">
                  <c:v>43</c:v>
                </c:pt>
              </c:numCache>
            </c:numRef>
          </c:val>
        </c:ser>
        <c:ser>
          <c:idx val="2"/>
          <c:order val="2"/>
          <c:tx>
            <c:strRef>
              <c:f>Sheet1!$D$1</c:f>
              <c:strCache>
                <c:ptCount val="1"/>
                <c:pt idx="0">
                  <c:v>NA/MI (4)</c:v>
                </c:pt>
              </c:strCache>
            </c:strRef>
          </c:tx>
          <c:spPr>
            <a:solidFill>
              <a:srgbClr val="FFC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c:v>
                </c:pt>
                <c:pt idx="1">
                  <c:v>Yes</c:v>
                </c:pt>
              </c:strCache>
            </c:strRef>
          </c:cat>
          <c:val>
            <c:numRef>
              <c:f>Sheet1!$D$2:$D$3</c:f>
              <c:numCache>
                <c:formatCode>General</c:formatCode>
                <c:ptCount val="2"/>
                <c:pt idx="0">
                  <c:v>50</c:v>
                </c:pt>
                <c:pt idx="1">
                  <c:v>50</c:v>
                </c:pt>
              </c:numCache>
            </c:numRef>
          </c:val>
        </c:ser>
        <c:dLbls>
          <c:dLblPos val="outEnd"/>
          <c:showLegendKey val="0"/>
          <c:showVal val="1"/>
          <c:showCatName val="0"/>
          <c:showSerName val="0"/>
          <c:showPercent val="0"/>
          <c:showBubbleSize val="0"/>
        </c:dLbls>
        <c:gapWidth val="219"/>
        <c:overlap val="-27"/>
        <c:axId val="558920376"/>
        <c:axId val="558914888"/>
      </c:barChart>
      <c:catAx>
        <c:axId val="55892037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58914888"/>
        <c:crosses val="autoZero"/>
        <c:auto val="1"/>
        <c:lblAlgn val="ctr"/>
        <c:lblOffset val="100"/>
        <c:noMultiLvlLbl val="0"/>
      </c:catAx>
      <c:valAx>
        <c:axId val="558914888"/>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58920376"/>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Month of Incident</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 </c:v>
                </c:pt>
                <c:pt idx="10">
                  <c:v>November</c:v>
                </c:pt>
                <c:pt idx="11">
                  <c:v>December</c:v>
                </c:pt>
              </c:strCache>
            </c:strRef>
          </c:cat>
          <c:val>
            <c:numRef>
              <c:f>Sheet1!$B$2:$B$13</c:f>
              <c:numCache>
                <c:formatCode>General</c:formatCode>
                <c:ptCount val="12"/>
                <c:pt idx="0">
                  <c:v>12</c:v>
                </c:pt>
                <c:pt idx="1">
                  <c:v>13</c:v>
                </c:pt>
                <c:pt idx="2">
                  <c:v>12</c:v>
                </c:pt>
                <c:pt idx="3">
                  <c:v>5</c:v>
                </c:pt>
                <c:pt idx="4">
                  <c:v>14</c:v>
                </c:pt>
                <c:pt idx="5">
                  <c:v>1</c:v>
                </c:pt>
                <c:pt idx="6">
                  <c:v>0</c:v>
                </c:pt>
                <c:pt idx="7">
                  <c:v>4</c:v>
                </c:pt>
                <c:pt idx="8">
                  <c:v>9</c:v>
                </c:pt>
                <c:pt idx="9">
                  <c:v>12</c:v>
                </c:pt>
                <c:pt idx="10">
                  <c:v>12</c:v>
                </c:pt>
                <c:pt idx="11">
                  <c:v>8</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 </c:v>
                </c:pt>
                <c:pt idx="10">
                  <c:v>November</c:v>
                </c:pt>
                <c:pt idx="11">
                  <c:v>December</c:v>
                </c:pt>
              </c:strCache>
            </c:strRef>
          </c:cat>
          <c:val>
            <c:numRef>
              <c:f>Sheet1!$C$2:$C$13</c:f>
              <c:numCache>
                <c:formatCode>General</c:formatCode>
                <c:ptCount val="12"/>
                <c:pt idx="0">
                  <c:v>0</c:v>
                </c:pt>
                <c:pt idx="1">
                  <c:v>29</c:v>
                </c:pt>
                <c:pt idx="2">
                  <c:v>0</c:v>
                </c:pt>
                <c:pt idx="3">
                  <c:v>0</c:v>
                </c:pt>
                <c:pt idx="4">
                  <c:v>14</c:v>
                </c:pt>
                <c:pt idx="5">
                  <c:v>14</c:v>
                </c:pt>
                <c:pt idx="6">
                  <c:v>0</c:v>
                </c:pt>
                <c:pt idx="7">
                  <c:v>29</c:v>
                </c:pt>
                <c:pt idx="8">
                  <c:v>0</c:v>
                </c:pt>
                <c:pt idx="9">
                  <c:v>0</c:v>
                </c:pt>
                <c:pt idx="10">
                  <c:v>0</c:v>
                </c:pt>
                <c:pt idx="11">
                  <c:v>14</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 </c:v>
                </c:pt>
                <c:pt idx="10">
                  <c:v>November</c:v>
                </c:pt>
                <c:pt idx="11">
                  <c:v>December</c:v>
                </c:pt>
              </c:strCache>
            </c:strRef>
          </c:cat>
          <c:val>
            <c:numRef>
              <c:f>Sheet1!$D$2:$D$13</c:f>
              <c:numCache>
                <c:formatCode>General</c:formatCode>
                <c:ptCount val="12"/>
                <c:pt idx="0">
                  <c:v>20</c:v>
                </c:pt>
                <c:pt idx="1">
                  <c:v>0</c:v>
                </c:pt>
                <c:pt idx="2">
                  <c:v>0</c:v>
                </c:pt>
                <c:pt idx="3">
                  <c:v>0</c:v>
                </c:pt>
                <c:pt idx="4">
                  <c:v>40</c:v>
                </c:pt>
                <c:pt idx="5">
                  <c:v>0</c:v>
                </c:pt>
                <c:pt idx="6">
                  <c:v>0</c:v>
                </c:pt>
                <c:pt idx="7">
                  <c:v>0</c:v>
                </c:pt>
                <c:pt idx="8">
                  <c:v>0</c:v>
                </c:pt>
                <c:pt idx="9">
                  <c:v>40</c:v>
                </c:pt>
                <c:pt idx="10">
                  <c:v>0</c:v>
                </c:pt>
                <c:pt idx="11">
                  <c:v>0</c:v>
                </c:pt>
              </c:numCache>
            </c:numRef>
          </c:val>
        </c:ser>
        <c:dLbls>
          <c:dLblPos val="outEnd"/>
          <c:showLegendKey val="0"/>
          <c:showVal val="1"/>
          <c:showCatName val="0"/>
          <c:showSerName val="0"/>
          <c:showPercent val="0"/>
          <c:showBubbleSize val="0"/>
        </c:dLbls>
        <c:gapWidth val="219"/>
        <c:overlap val="-27"/>
        <c:axId val="471844072"/>
        <c:axId val="471857792"/>
      </c:barChart>
      <c:catAx>
        <c:axId val="47184407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471857792"/>
        <c:crosses val="autoZero"/>
        <c:auto val="1"/>
        <c:lblAlgn val="ctr"/>
        <c:lblOffset val="100"/>
        <c:noMultiLvlLbl val="0"/>
      </c:catAx>
      <c:valAx>
        <c:axId val="471857792"/>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471844072"/>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Were Weapons Readily Available to Perpetrator?</a:t>
            </a:r>
          </a:p>
        </c:rich>
      </c:tx>
      <c:layout/>
      <c:overlay val="0"/>
    </c:title>
    <c:autoTitleDeleted val="0"/>
    <c:plotArea>
      <c:layout/>
      <c:barChart>
        <c:barDir val="col"/>
        <c:grouping val="clustered"/>
        <c:varyColors val="0"/>
        <c:ser>
          <c:idx val="0"/>
          <c:order val="0"/>
          <c:tx>
            <c:strRef>
              <c:f>Sheet1!$B$1</c:f>
              <c:strCache>
                <c:ptCount val="1"/>
                <c:pt idx="0">
                  <c:v>Over All (74)</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Yes</c:v>
                </c:pt>
                <c:pt idx="1">
                  <c:v>No</c:v>
                </c:pt>
              </c:strCache>
            </c:strRef>
          </c:cat>
          <c:val>
            <c:numRef>
              <c:f>Sheet1!$B$2:$B$3</c:f>
              <c:numCache>
                <c:formatCode>General</c:formatCode>
                <c:ptCount val="2"/>
                <c:pt idx="0">
                  <c:v>91</c:v>
                </c:pt>
                <c:pt idx="1">
                  <c:v>4</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Yes</c:v>
                </c:pt>
                <c:pt idx="1">
                  <c:v>No</c:v>
                </c:pt>
              </c:strCache>
            </c:strRef>
          </c:cat>
          <c:val>
            <c:numRef>
              <c:f>Sheet1!$C$2:$C$3</c:f>
              <c:numCache>
                <c:formatCode>General</c:formatCode>
                <c:ptCount val="2"/>
                <c:pt idx="0">
                  <c:v>86</c:v>
                </c:pt>
                <c:pt idx="1">
                  <c:v>14</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Yes</c:v>
                </c:pt>
                <c:pt idx="1">
                  <c:v>No</c:v>
                </c:pt>
              </c:strCache>
            </c:strRef>
          </c:cat>
          <c:val>
            <c:numRef>
              <c:f>Sheet1!$D$2:$D$3</c:f>
              <c:numCache>
                <c:formatCode>General</c:formatCode>
                <c:ptCount val="2"/>
                <c:pt idx="0">
                  <c:v>100</c:v>
                </c:pt>
                <c:pt idx="1">
                  <c:v>0</c:v>
                </c:pt>
              </c:numCache>
            </c:numRef>
          </c:val>
        </c:ser>
        <c:dLbls>
          <c:dLblPos val="outEnd"/>
          <c:showLegendKey val="0"/>
          <c:showVal val="1"/>
          <c:showCatName val="0"/>
          <c:showSerName val="0"/>
          <c:showPercent val="0"/>
          <c:showBubbleSize val="0"/>
        </c:dLbls>
        <c:gapWidth val="100"/>
        <c:axId val="519714408"/>
        <c:axId val="519712056"/>
      </c:barChart>
      <c:catAx>
        <c:axId val="51971440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19712056"/>
        <c:crosses val="autoZero"/>
        <c:auto val="1"/>
        <c:lblAlgn val="ctr"/>
        <c:lblOffset val="100"/>
        <c:noMultiLvlLbl val="0"/>
      </c:catAx>
      <c:valAx>
        <c:axId val="51971205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19714408"/>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Where was Weapon(s) Obtained?</a:t>
            </a:r>
          </a:p>
        </c:rich>
      </c:tx>
      <c:layout/>
      <c:overlay val="0"/>
    </c:title>
    <c:autoTitleDeleted val="0"/>
    <c:plotArea>
      <c:layout/>
      <c:barChart>
        <c:barDir val="col"/>
        <c:grouping val="clustered"/>
        <c:varyColors val="0"/>
        <c:ser>
          <c:idx val="0"/>
          <c:order val="0"/>
          <c:tx>
            <c:strRef>
              <c:f>Sheet1!$B$1</c:f>
              <c:strCache>
                <c:ptCount val="1"/>
                <c:pt idx="0">
                  <c:v>Over All (67)</c:v>
                </c:pt>
              </c:strCache>
            </c:strRef>
          </c:tx>
          <c:spPr>
            <a:solidFill>
              <a:srgbClr val="7030A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Sheet1!$A$2:$A$10</c:f>
              <c:strCache>
                <c:ptCount val="9"/>
                <c:pt idx="0">
                  <c:v>Stolen from Parent</c:v>
                </c:pt>
                <c:pt idx="1">
                  <c:v>From Friend</c:v>
                </c:pt>
                <c:pt idx="2">
                  <c:v>Gift from Parent</c:v>
                </c:pt>
                <c:pt idx="3">
                  <c:v>Stolen from Relative</c:v>
                </c:pt>
                <c:pt idx="4">
                  <c:v>Stolen from Stranger</c:v>
                </c:pt>
                <c:pt idx="5">
                  <c:v>Purchased Legally</c:v>
                </c:pt>
                <c:pt idx="6">
                  <c:v>Purchased Illegally</c:v>
                </c:pt>
                <c:pt idx="7">
                  <c:v>Purchased from Friend</c:v>
                </c:pt>
                <c:pt idx="8">
                  <c:v>Various Locations/Multiple Weapons</c:v>
                </c:pt>
              </c:strCache>
            </c:strRef>
          </c:cat>
          <c:val>
            <c:numRef>
              <c:f>Sheet1!$B$2:$B$10</c:f>
              <c:numCache>
                <c:formatCode>General</c:formatCode>
                <c:ptCount val="9"/>
                <c:pt idx="0">
                  <c:v>27</c:v>
                </c:pt>
                <c:pt idx="1">
                  <c:v>17</c:v>
                </c:pt>
                <c:pt idx="2">
                  <c:v>4</c:v>
                </c:pt>
                <c:pt idx="3">
                  <c:v>4</c:v>
                </c:pt>
                <c:pt idx="4">
                  <c:v>4</c:v>
                </c:pt>
                <c:pt idx="5">
                  <c:v>4</c:v>
                </c:pt>
                <c:pt idx="6">
                  <c:v>4</c:v>
                </c:pt>
                <c:pt idx="7">
                  <c:v>1</c:v>
                </c:pt>
                <c:pt idx="8">
                  <c:v>1</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Sheet1!$A$2:$A$10</c:f>
              <c:strCache>
                <c:ptCount val="9"/>
                <c:pt idx="0">
                  <c:v>Stolen from Parent</c:v>
                </c:pt>
                <c:pt idx="1">
                  <c:v>From Friend</c:v>
                </c:pt>
                <c:pt idx="2">
                  <c:v>Gift from Parent</c:v>
                </c:pt>
                <c:pt idx="3">
                  <c:v>Stolen from Relative</c:v>
                </c:pt>
                <c:pt idx="4">
                  <c:v>Stolen from Stranger</c:v>
                </c:pt>
                <c:pt idx="5">
                  <c:v>Purchased Legally</c:v>
                </c:pt>
                <c:pt idx="6">
                  <c:v>Purchased Illegally</c:v>
                </c:pt>
                <c:pt idx="7">
                  <c:v>Purchased from Friend</c:v>
                </c:pt>
                <c:pt idx="8">
                  <c:v>Various Locations/Multiple Weapons</c:v>
                </c:pt>
              </c:strCache>
            </c:strRef>
          </c:cat>
          <c:val>
            <c:numRef>
              <c:f>Sheet1!$C$2:$C$10</c:f>
              <c:numCache>
                <c:formatCode>General</c:formatCode>
                <c:ptCount val="9"/>
                <c:pt idx="0">
                  <c:v>14</c:v>
                </c:pt>
                <c:pt idx="1">
                  <c:v>14</c:v>
                </c:pt>
                <c:pt idx="2">
                  <c:v>14</c:v>
                </c:pt>
                <c:pt idx="3">
                  <c:v>0</c:v>
                </c:pt>
                <c:pt idx="4">
                  <c:v>3</c:v>
                </c:pt>
                <c:pt idx="5">
                  <c:v>6</c:v>
                </c:pt>
                <c:pt idx="6">
                  <c:v>14</c:v>
                </c:pt>
                <c:pt idx="7">
                  <c:v>0</c:v>
                </c:pt>
                <c:pt idx="8">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Sheet1!$A$2:$A$10</c:f>
              <c:strCache>
                <c:ptCount val="9"/>
                <c:pt idx="0">
                  <c:v>Stolen from Parent</c:v>
                </c:pt>
                <c:pt idx="1">
                  <c:v>From Friend</c:v>
                </c:pt>
                <c:pt idx="2">
                  <c:v>Gift from Parent</c:v>
                </c:pt>
                <c:pt idx="3">
                  <c:v>Stolen from Relative</c:v>
                </c:pt>
                <c:pt idx="4">
                  <c:v>Stolen from Stranger</c:v>
                </c:pt>
                <c:pt idx="5">
                  <c:v>Purchased Legally</c:v>
                </c:pt>
                <c:pt idx="6">
                  <c:v>Purchased Illegally</c:v>
                </c:pt>
                <c:pt idx="7">
                  <c:v>Purchased from Friend</c:v>
                </c:pt>
                <c:pt idx="8">
                  <c:v>Various Locations/Multiple Weapons</c:v>
                </c:pt>
              </c:strCache>
            </c:strRef>
          </c:cat>
          <c:val>
            <c:numRef>
              <c:f>Sheet1!$D$2:$D$10</c:f>
              <c:numCache>
                <c:formatCode>General</c:formatCode>
                <c:ptCount val="9"/>
                <c:pt idx="0">
                  <c:v>0</c:v>
                </c:pt>
                <c:pt idx="1">
                  <c:v>0</c:v>
                </c:pt>
                <c:pt idx="2">
                  <c:v>20</c:v>
                </c:pt>
                <c:pt idx="3">
                  <c:v>0</c:v>
                </c:pt>
                <c:pt idx="4">
                  <c:v>3</c:v>
                </c:pt>
                <c:pt idx="5">
                  <c:v>0</c:v>
                </c:pt>
                <c:pt idx="6">
                  <c:v>0</c:v>
                </c:pt>
                <c:pt idx="7">
                  <c:v>0</c:v>
                </c:pt>
                <c:pt idx="8">
                  <c:v>0</c:v>
                </c:pt>
              </c:numCache>
            </c:numRef>
          </c:val>
        </c:ser>
        <c:dLbls>
          <c:showLegendKey val="0"/>
          <c:showVal val="1"/>
          <c:showCatName val="0"/>
          <c:showSerName val="0"/>
          <c:showPercent val="0"/>
          <c:showBubbleSize val="0"/>
        </c:dLbls>
        <c:gapWidth val="150"/>
        <c:axId val="527433544"/>
        <c:axId val="527432760"/>
      </c:barChart>
      <c:catAx>
        <c:axId val="527433544"/>
        <c:scaling>
          <c:orientation val="minMax"/>
        </c:scaling>
        <c:delete val="0"/>
        <c:axPos val="b"/>
        <c:numFmt formatCode="General" sourceLinked="1"/>
        <c:majorTickMark val="none"/>
        <c:minorTickMark val="none"/>
        <c:tickLblPos val="nextTo"/>
        <c:crossAx val="527432760"/>
        <c:crosses val="autoZero"/>
        <c:auto val="1"/>
        <c:lblAlgn val="ctr"/>
        <c:lblOffset val="100"/>
        <c:noMultiLvlLbl val="0"/>
      </c:catAx>
      <c:valAx>
        <c:axId val="527432760"/>
        <c:scaling>
          <c:orientation val="minMax"/>
        </c:scaling>
        <c:delete val="0"/>
        <c:axPos val="l"/>
        <c:majorGridlines/>
        <c:numFmt formatCode="General" sourceLinked="1"/>
        <c:majorTickMark val="none"/>
        <c:minorTickMark val="none"/>
        <c:tickLblPos val="nextTo"/>
        <c:crossAx val="527433544"/>
        <c:crosses val="autoZero"/>
        <c:crossBetween val="between"/>
      </c:valAx>
    </c:plotArea>
    <c:legend>
      <c:legendPos val="r"/>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Number of Weapons</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1</c:v>
                </c:pt>
                <c:pt idx="1">
                  <c:v>2</c:v>
                </c:pt>
                <c:pt idx="2">
                  <c:v>3</c:v>
                </c:pt>
                <c:pt idx="3">
                  <c:v>5</c:v>
                </c:pt>
                <c:pt idx="4">
                  <c:v>6</c:v>
                </c:pt>
              </c:numCache>
            </c:numRef>
          </c:cat>
          <c:val>
            <c:numRef>
              <c:f>Sheet1!$B$2:$B$6</c:f>
              <c:numCache>
                <c:formatCode>General</c:formatCode>
                <c:ptCount val="5"/>
                <c:pt idx="0">
                  <c:v>85</c:v>
                </c:pt>
                <c:pt idx="1">
                  <c:v>9</c:v>
                </c:pt>
                <c:pt idx="2">
                  <c:v>3</c:v>
                </c:pt>
                <c:pt idx="3">
                  <c:v>3</c:v>
                </c:pt>
                <c:pt idx="4">
                  <c:v>1</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1</c:v>
                </c:pt>
                <c:pt idx="1">
                  <c:v>2</c:v>
                </c:pt>
                <c:pt idx="2">
                  <c:v>3</c:v>
                </c:pt>
                <c:pt idx="3">
                  <c:v>5</c:v>
                </c:pt>
                <c:pt idx="4">
                  <c:v>6</c:v>
                </c:pt>
              </c:numCache>
            </c:numRef>
          </c:cat>
          <c:val>
            <c:numRef>
              <c:f>Sheet1!$C$2:$C$6</c:f>
              <c:numCache>
                <c:formatCode>General</c:formatCode>
                <c:ptCount val="5"/>
                <c:pt idx="0">
                  <c:v>57</c:v>
                </c:pt>
                <c:pt idx="1">
                  <c:v>29</c:v>
                </c:pt>
                <c:pt idx="2">
                  <c:v>0</c:v>
                </c:pt>
                <c:pt idx="3">
                  <c:v>0</c:v>
                </c:pt>
                <c:pt idx="4">
                  <c:v>14</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Sheet1!$A$2:$A$6</c:f>
              <c:numCache>
                <c:formatCode>General</c:formatCode>
                <c:ptCount val="5"/>
                <c:pt idx="0">
                  <c:v>1</c:v>
                </c:pt>
                <c:pt idx="1">
                  <c:v>2</c:v>
                </c:pt>
                <c:pt idx="2">
                  <c:v>3</c:v>
                </c:pt>
                <c:pt idx="3">
                  <c:v>5</c:v>
                </c:pt>
                <c:pt idx="4">
                  <c:v>6</c:v>
                </c:pt>
              </c:numCache>
            </c:numRef>
          </c:cat>
          <c:val>
            <c:numRef>
              <c:f>Sheet1!$D$2:$D$6</c:f>
              <c:numCache>
                <c:formatCode>General</c:formatCode>
                <c:ptCount val="5"/>
                <c:pt idx="0">
                  <c:v>80</c:v>
                </c:pt>
                <c:pt idx="1">
                  <c:v>20</c:v>
                </c:pt>
                <c:pt idx="2">
                  <c:v>0</c:v>
                </c:pt>
                <c:pt idx="3">
                  <c:v>0</c:v>
                </c:pt>
                <c:pt idx="4">
                  <c:v>0</c:v>
                </c:pt>
              </c:numCache>
            </c:numRef>
          </c:val>
        </c:ser>
        <c:dLbls>
          <c:showLegendKey val="0"/>
          <c:showVal val="1"/>
          <c:showCatName val="0"/>
          <c:showSerName val="0"/>
          <c:showPercent val="0"/>
          <c:showBubbleSize val="0"/>
        </c:dLbls>
        <c:gapWidth val="150"/>
        <c:axId val="521976504"/>
        <c:axId val="521976896"/>
      </c:barChart>
      <c:catAx>
        <c:axId val="521976504"/>
        <c:scaling>
          <c:orientation val="minMax"/>
        </c:scaling>
        <c:delete val="0"/>
        <c:axPos val="b"/>
        <c:numFmt formatCode="General" sourceLinked="1"/>
        <c:majorTickMark val="none"/>
        <c:minorTickMark val="none"/>
        <c:tickLblPos val="nextTo"/>
        <c:crossAx val="521976896"/>
        <c:crosses val="autoZero"/>
        <c:auto val="1"/>
        <c:lblAlgn val="ctr"/>
        <c:lblOffset val="100"/>
        <c:noMultiLvlLbl val="0"/>
      </c:catAx>
      <c:valAx>
        <c:axId val="521976896"/>
        <c:scaling>
          <c:orientation val="minMax"/>
        </c:scaling>
        <c:delete val="0"/>
        <c:axPos val="l"/>
        <c:majorGridlines/>
        <c:numFmt formatCode="General" sourceLinked="1"/>
        <c:majorTickMark val="none"/>
        <c:minorTickMark val="none"/>
        <c:tickLblPos val="nextTo"/>
        <c:crossAx val="521976504"/>
        <c:crosses val="autoZero"/>
        <c:crossBetween val="between"/>
      </c:valAx>
    </c:plotArea>
    <c:legend>
      <c:legendPos val="r"/>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Rounds Available</a:t>
            </a:r>
          </a:p>
        </c:rich>
      </c:tx>
      <c:layout/>
      <c:overlay val="0"/>
    </c:title>
    <c:autoTitleDeleted val="0"/>
    <c:plotArea>
      <c:layout/>
      <c:barChart>
        <c:barDir val="col"/>
        <c:grouping val="clustered"/>
        <c:varyColors val="0"/>
        <c:ser>
          <c:idx val="0"/>
          <c:order val="0"/>
          <c:tx>
            <c:strRef>
              <c:f>Sheet1!$B$1</c:f>
              <c:strCache>
                <c:ptCount val="1"/>
                <c:pt idx="0">
                  <c:v>Over All (50)</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1 to 10</c:v>
                </c:pt>
                <c:pt idx="1">
                  <c:v>21 to 40</c:v>
                </c:pt>
                <c:pt idx="2">
                  <c:v>200+</c:v>
                </c:pt>
                <c:pt idx="3">
                  <c:v>11 to 20</c:v>
                </c:pt>
                <c:pt idx="4">
                  <c:v>41 to 78</c:v>
                </c:pt>
              </c:strCache>
            </c:strRef>
          </c:cat>
          <c:val>
            <c:numRef>
              <c:f>Sheet1!$B$2:$B$6</c:f>
              <c:numCache>
                <c:formatCode>General</c:formatCode>
                <c:ptCount val="5"/>
                <c:pt idx="0">
                  <c:v>39</c:v>
                </c:pt>
                <c:pt idx="1">
                  <c:v>8</c:v>
                </c:pt>
                <c:pt idx="2">
                  <c:v>7</c:v>
                </c:pt>
                <c:pt idx="3">
                  <c:v>4</c:v>
                </c:pt>
                <c:pt idx="4">
                  <c:v>2</c:v>
                </c:pt>
              </c:numCache>
            </c:numRef>
          </c:val>
        </c:ser>
        <c:ser>
          <c:idx val="1"/>
          <c:order val="1"/>
          <c:tx>
            <c:strRef>
              <c:f>Sheet1!$C$1</c:f>
              <c:strCache>
                <c:ptCount val="1"/>
                <c:pt idx="0">
                  <c:v>A/MI (6)</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1 to 10</c:v>
                </c:pt>
                <c:pt idx="1">
                  <c:v>21 to 40</c:v>
                </c:pt>
                <c:pt idx="2">
                  <c:v>200+</c:v>
                </c:pt>
                <c:pt idx="3">
                  <c:v>11 to 20</c:v>
                </c:pt>
                <c:pt idx="4">
                  <c:v>41 to 78</c:v>
                </c:pt>
              </c:strCache>
            </c:strRef>
          </c:cat>
          <c:val>
            <c:numRef>
              <c:f>Sheet1!$C$2:$C$6</c:f>
              <c:numCache>
                <c:formatCode>General</c:formatCode>
                <c:ptCount val="5"/>
                <c:pt idx="0">
                  <c:v>50</c:v>
                </c:pt>
                <c:pt idx="1">
                  <c:v>17</c:v>
                </c:pt>
                <c:pt idx="2">
                  <c:v>33</c:v>
                </c:pt>
                <c:pt idx="3">
                  <c:v>0</c:v>
                </c:pt>
                <c:pt idx="4">
                  <c:v>0</c:v>
                </c:pt>
              </c:numCache>
            </c:numRef>
          </c:val>
        </c:ser>
        <c:ser>
          <c:idx val="2"/>
          <c:order val="2"/>
          <c:tx>
            <c:strRef>
              <c:f>Sheet1!$D$1</c:f>
              <c:strCache>
                <c:ptCount val="1"/>
                <c:pt idx="0">
                  <c:v>NA/MI (3)</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1 to 10</c:v>
                </c:pt>
                <c:pt idx="1">
                  <c:v>21 to 40</c:v>
                </c:pt>
                <c:pt idx="2">
                  <c:v>200+</c:v>
                </c:pt>
                <c:pt idx="3">
                  <c:v>11 to 20</c:v>
                </c:pt>
                <c:pt idx="4">
                  <c:v>41 to 78</c:v>
                </c:pt>
              </c:strCache>
            </c:strRef>
          </c:cat>
          <c:val>
            <c:numRef>
              <c:f>Sheet1!$D$2:$D$6</c:f>
              <c:numCache>
                <c:formatCode>General</c:formatCode>
                <c:ptCount val="5"/>
                <c:pt idx="0">
                  <c:v>33</c:v>
                </c:pt>
                <c:pt idx="1">
                  <c:v>0</c:v>
                </c:pt>
                <c:pt idx="2">
                  <c:v>33</c:v>
                </c:pt>
                <c:pt idx="3">
                  <c:v>33</c:v>
                </c:pt>
                <c:pt idx="4">
                  <c:v>0</c:v>
                </c:pt>
              </c:numCache>
            </c:numRef>
          </c:val>
        </c:ser>
        <c:dLbls>
          <c:dLblPos val="outEnd"/>
          <c:showLegendKey val="0"/>
          <c:showVal val="1"/>
          <c:showCatName val="0"/>
          <c:showSerName val="0"/>
          <c:showPercent val="0"/>
          <c:showBubbleSize val="0"/>
        </c:dLbls>
        <c:gapWidth val="150"/>
        <c:axId val="521983952"/>
        <c:axId val="521975328"/>
      </c:barChart>
      <c:catAx>
        <c:axId val="521983952"/>
        <c:scaling>
          <c:orientation val="minMax"/>
        </c:scaling>
        <c:delete val="0"/>
        <c:axPos val="b"/>
        <c:numFmt formatCode="General" sourceLinked="0"/>
        <c:majorTickMark val="none"/>
        <c:minorTickMark val="none"/>
        <c:tickLblPos val="nextTo"/>
        <c:crossAx val="521975328"/>
        <c:crosses val="autoZero"/>
        <c:auto val="1"/>
        <c:lblAlgn val="ctr"/>
        <c:lblOffset val="100"/>
        <c:noMultiLvlLbl val="0"/>
      </c:catAx>
      <c:valAx>
        <c:axId val="521975328"/>
        <c:scaling>
          <c:orientation val="minMax"/>
        </c:scaling>
        <c:delete val="0"/>
        <c:axPos val="l"/>
        <c:majorGridlines/>
        <c:numFmt formatCode="General" sourceLinked="1"/>
        <c:majorTickMark val="none"/>
        <c:minorTickMark val="none"/>
        <c:tickLblPos val="nextTo"/>
        <c:crossAx val="521983952"/>
        <c:crosses val="autoZero"/>
        <c:crossBetween val="between"/>
      </c:valAx>
    </c:plotArea>
    <c:legend>
      <c:legendPos val="r"/>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dirty="0"/>
              <a:t>Number of Different Charges</a:t>
            </a:r>
          </a:p>
        </c:rich>
      </c:tx>
      <c:layout/>
      <c:overlay val="0"/>
    </c:title>
    <c:autoTitleDeleted val="0"/>
    <c:plotArea>
      <c:layout/>
      <c:barChart>
        <c:barDir val="col"/>
        <c:grouping val="clustered"/>
        <c:varyColors val="0"/>
        <c:ser>
          <c:idx val="0"/>
          <c:order val="0"/>
          <c:tx>
            <c:strRef>
              <c:f>Sheet1!$B$1</c:f>
              <c:strCache>
                <c:ptCount val="1"/>
                <c:pt idx="0">
                  <c:v>Over All (76)</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1 to 5</c:v>
                </c:pt>
                <c:pt idx="1">
                  <c:v>6 to 7</c:v>
                </c:pt>
              </c:strCache>
            </c:strRef>
          </c:cat>
          <c:val>
            <c:numRef>
              <c:f>Sheet1!$B$2:$B$3</c:f>
              <c:numCache>
                <c:formatCode>General</c:formatCode>
                <c:ptCount val="2"/>
                <c:pt idx="0">
                  <c:v>91</c:v>
                </c:pt>
                <c:pt idx="1">
                  <c:v>6</c:v>
                </c:pt>
              </c:numCache>
            </c:numRef>
          </c:val>
        </c:ser>
        <c:ser>
          <c:idx val="1"/>
          <c:order val="1"/>
          <c:tx>
            <c:strRef>
              <c:f>Sheet1!$C$1</c:f>
              <c:strCache>
                <c:ptCount val="1"/>
                <c:pt idx="0">
                  <c:v>A/MI (6)</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1 to 5</c:v>
                </c:pt>
                <c:pt idx="1">
                  <c:v>6 to 7</c:v>
                </c:pt>
              </c:strCache>
            </c:strRef>
          </c:cat>
          <c:val>
            <c:numRef>
              <c:f>Sheet1!$C$2:$C$3</c:f>
              <c:numCache>
                <c:formatCode>General</c:formatCode>
                <c:ptCount val="2"/>
                <c:pt idx="0">
                  <c:v>84</c:v>
                </c:pt>
                <c:pt idx="1">
                  <c:v>17</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1 to 5</c:v>
                </c:pt>
                <c:pt idx="1">
                  <c:v>6 to 7</c:v>
                </c:pt>
              </c:strCache>
            </c:strRef>
          </c:cat>
          <c:val>
            <c:numRef>
              <c:f>Sheet1!$D$2:$D$3</c:f>
              <c:numCache>
                <c:formatCode>General</c:formatCode>
                <c:ptCount val="2"/>
                <c:pt idx="0">
                  <c:v>100</c:v>
                </c:pt>
                <c:pt idx="1">
                  <c:v>0</c:v>
                </c:pt>
              </c:numCache>
            </c:numRef>
          </c:val>
        </c:ser>
        <c:dLbls>
          <c:dLblPos val="outEnd"/>
          <c:showLegendKey val="0"/>
          <c:showVal val="1"/>
          <c:showCatName val="0"/>
          <c:showSerName val="0"/>
          <c:showPercent val="0"/>
          <c:showBubbleSize val="0"/>
        </c:dLbls>
        <c:gapWidth val="219"/>
        <c:overlap val="-27"/>
        <c:axId val="526213360"/>
        <c:axId val="526210616"/>
      </c:barChart>
      <c:catAx>
        <c:axId val="526213360"/>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6210616"/>
        <c:crosses val="autoZero"/>
        <c:auto val="1"/>
        <c:lblAlgn val="ctr"/>
        <c:lblOffset val="100"/>
        <c:noMultiLvlLbl val="0"/>
      </c:catAx>
      <c:valAx>
        <c:axId val="52621061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26213360"/>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dirty="0"/>
              <a:t>Was there a Plea </a:t>
            </a:r>
            <a:r>
              <a:rPr lang="en-US" dirty="0" smtClean="0"/>
              <a:t>Bargain?</a:t>
            </a:r>
            <a:endParaRPr lang="en-US" dirty="0"/>
          </a:p>
        </c:rich>
      </c:tx>
      <c:layout/>
      <c:overlay val="0"/>
    </c:title>
    <c:autoTitleDeleted val="0"/>
    <c:plotArea>
      <c:layout/>
      <c:barChart>
        <c:barDir val="col"/>
        <c:grouping val="clustered"/>
        <c:varyColors val="0"/>
        <c:ser>
          <c:idx val="0"/>
          <c:order val="0"/>
          <c:tx>
            <c:strRef>
              <c:f>Sheet1!$B$1</c:f>
              <c:strCache>
                <c:ptCount val="1"/>
                <c:pt idx="0">
                  <c:v>Over All (76)</c:v>
                </c:pt>
              </c:strCache>
            </c:strRef>
          </c:tx>
          <c:spPr>
            <a:solidFill>
              <a:srgbClr val="FFFF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Sheet1!$B$2:$B$3</c:f>
              <c:numCache>
                <c:formatCode>General</c:formatCode>
                <c:ptCount val="2"/>
                <c:pt idx="0">
                  <c:v>60</c:v>
                </c:pt>
                <c:pt idx="1">
                  <c:v>37</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Sheet1!$C$2:$C$3</c:f>
              <c:numCache>
                <c:formatCode>General</c:formatCode>
                <c:ptCount val="2"/>
                <c:pt idx="0">
                  <c:v>71</c:v>
                </c:pt>
                <c:pt idx="1">
                  <c:v>29</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Sheet1!$D$2:$D$3</c:f>
              <c:numCache>
                <c:formatCode>General</c:formatCode>
                <c:ptCount val="2"/>
                <c:pt idx="0">
                  <c:v>80</c:v>
                </c:pt>
                <c:pt idx="1">
                  <c:v>20</c:v>
                </c:pt>
              </c:numCache>
            </c:numRef>
          </c:val>
        </c:ser>
        <c:dLbls>
          <c:dLblPos val="outEnd"/>
          <c:showLegendKey val="0"/>
          <c:showVal val="1"/>
          <c:showCatName val="0"/>
          <c:showSerName val="0"/>
          <c:showPercent val="0"/>
          <c:showBubbleSize val="0"/>
        </c:dLbls>
        <c:gapWidth val="100"/>
        <c:axId val="526216104"/>
        <c:axId val="526209832"/>
      </c:barChart>
      <c:catAx>
        <c:axId val="52621610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6209832"/>
        <c:crosses val="autoZero"/>
        <c:auto val="1"/>
        <c:lblAlgn val="ctr"/>
        <c:lblOffset val="100"/>
        <c:noMultiLvlLbl val="0"/>
      </c:catAx>
      <c:valAx>
        <c:axId val="526209832"/>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26216104"/>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dirty="0"/>
              <a:t>Type of Trial</a:t>
            </a:r>
          </a:p>
        </c:rich>
      </c:tx>
      <c:layout/>
      <c:overlay val="0"/>
    </c:title>
    <c:autoTitleDeleted val="0"/>
    <c:plotArea>
      <c:layout/>
      <c:barChart>
        <c:barDir val="col"/>
        <c:grouping val="clustered"/>
        <c:varyColors val="0"/>
        <c:ser>
          <c:idx val="0"/>
          <c:order val="0"/>
          <c:tx>
            <c:strRef>
              <c:f>Sheet1!$B$1</c:f>
              <c:strCache>
                <c:ptCount val="1"/>
                <c:pt idx="0">
                  <c:v>Over All (73)</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Jury Trial</c:v>
                </c:pt>
                <c:pt idx="1">
                  <c:v>Plea Bargain</c:v>
                </c:pt>
                <c:pt idx="2">
                  <c:v>Bench Trial</c:v>
                </c:pt>
              </c:strCache>
            </c:strRef>
          </c:cat>
          <c:val>
            <c:numRef>
              <c:f>Sheet1!$B$2:$B$4</c:f>
              <c:numCache>
                <c:formatCode>General</c:formatCode>
                <c:ptCount val="3"/>
                <c:pt idx="0">
                  <c:v>54</c:v>
                </c:pt>
                <c:pt idx="1">
                  <c:v>28</c:v>
                </c:pt>
                <c:pt idx="2">
                  <c:v>9</c:v>
                </c:pt>
              </c:numCache>
            </c:numRef>
          </c:val>
        </c:ser>
        <c:ser>
          <c:idx val="1"/>
          <c:order val="1"/>
          <c:tx>
            <c:strRef>
              <c:f>Sheet1!$C$1</c:f>
              <c:strCache>
                <c:ptCount val="1"/>
                <c:pt idx="0">
                  <c:v>A/MI (6)</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Jury Trial</c:v>
                </c:pt>
                <c:pt idx="1">
                  <c:v>Plea Bargain</c:v>
                </c:pt>
                <c:pt idx="2">
                  <c:v>Bench Trial</c:v>
                </c:pt>
              </c:strCache>
            </c:strRef>
          </c:cat>
          <c:val>
            <c:numRef>
              <c:f>Sheet1!$C$2:$C$4</c:f>
              <c:numCache>
                <c:formatCode>General</c:formatCode>
                <c:ptCount val="3"/>
                <c:pt idx="0">
                  <c:v>67</c:v>
                </c:pt>
                <c:pt idx="1">
                  <c:v>33</c:v>
                </c:pt>
                <c:pt idx="2">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Sheet1!$A$2:$A$4</c:f>
              <c:strCache>
                <c:ptCount val="3"/>
                <c:pt idx="0">
                  <c:v>Jury Trial</c:v>
                </c:pt>
                <c:pt idx="1">
                  <c:v>Plea Bargain</c:v>
                </c:pt>
                <c:pt idx="2">
                  <c:v>Bench Trial</c:v>
                </c:pt>
              </c:strCache>
            </c:strRef>
          </c:cat>
          <c:val>
            <c:numRef>
              <c:f>Sheet1!$D$2:$D$4</c:f>
              <c:numCache>
                <c:formatCode>General</c:formatCode>
                <c:ptCount val="3"/>
                <c:pt idx="0">
                  <c:v>80</c:v>
                </c:pt>
                <c:pt idx="1">
                  <c:v>20</c:v>
                </c:pt>
                <c:pt idx="2">
                  <c:v>0</c:v>
                </c:pt>
              </c:numCache>
            </c:numRef>
          </c:val>
        </c:ser>
        <c:dLbls>
          <c:dLblPos val="outEnd"/>
          <c:showLegendKey val="0"/>
          <c:showVal val="1"/>
          <c:showCatName val="0"/>
          <c:showSerName val="0"/>
          <c:showPercent val="0"/>
          <c:showBubbleSize val="0"/>
        </c:dLbls>
        <c:gapWidth val="219"/>
        <c:overlap val="-27"/>
        <c:axId val="531545440"/>
        <c:axId val="531548968"/>
      </c:barChart>
      <c:catAx>
        <c:axId val="531545440"/>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31548968"/>
        <c:crosses val="autoZero"/>
        <c:auto val="1"/>
        <c:lblAlgn val="ctr"/>
        <c:lblOffset val="100"/>
        <c:noMultiLvlLbl val="0"/>
      </c:catAx>
      <c:valAx>
        <c:axId val="531548968"/>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31545440"/>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dirty="0"/>
              <a:t>Not Guilty by Reason of Insanity Plea?</a:t>
            </a:r>
          </a:p>
        </c:rich>
      </c:tx>
      <c:layout/>
      <c:overlay val="0"/>
    </c:title>
    <c:autoTitleDeleted val="0"/>
    <c:plotArea>
      <c:layout/>
      <c:barChart>
        <c:barDir val="col"/>
        <c:grouping val="clustered"/>
        <c:varyColors val="0"/>
        <c:ser>
          <c:idx val="0"/>
          <c:order val="0"/>
          <c:tx>
            <c:strRef>
              <c:f>Sheet1!$B$1</c:f>
              <c:strCache>
                <c:ptCount val="1"/>
                <c:pt idx="0">
                  <c:v>Over All (77)</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Sheet1!$B$2:$B$3</c:f>
              <c:numCache>
                <c:formatCode>General</c:formatCode>
                <c:ptCount val="2"/>
                <c:pt idx="0">
                  <c:v>78</c:v>
                </c:pt>
                <c:pt idx="1">
                  <c:v>21</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Sheet1!$C$2:$C$3</c:f>
              <c:numCache>
                <c:formatCode>General</c:formatCode>
                <c:ptCount val="2"/>
                <c:pt idx="0">
                  <c:v>29</c:v>
                </c:pt>
                <c:pt idx="1">
                  <c:v>71</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No</c:v>
                </c:pt>
                <c:pt idx="1">
                  <c:v>Yes</c:v>
                </c:pt>
              </c:strCache>
            </c:strRef>
          </c:cat>
          <c:val>
            <c:numRef>
              <c:f>Sheet1!$D$2:$D$3</c:f>
              <c:numCache>
                <c:formatCode>General</c:formatCode>
                <c:ptCount val="2"/>
                <c:pt idx="0">
                  <c:v>40</c:v>
                </c:pt>
                <c:pt idx="1">
                  <c:v>60</c:v>
                </c:pt>
              </c:numCache>
            </c:numRef>
          </c:val>
        </c:ser>
        <c:dLbls>
          <c:dLblPos val="outEnd"/>
          <c:showLegendKey val="0"/>
          <c:showVal val="1"/>
          <c:showCatName val="0"/>
          <c:showSerName val="0"/>
          <c:showPercent val="0"/>
          <c:showBubbleSize val="0"/>
        </c:dLbls>
        <c:gapWidth val="100"/>
        <c:axId val="531549360"/>
        <c:axId val="531550928"/>
      </c:barChart>
      <c:catAx>
        <c:axId val="531549360"/>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31550928"/>
        <c:crosses val="autoZero"/>
        <c:auto val="1"/>
        <c:lblAlgn val="ctr"/>
        <c:lblOffset val="100"/>
        <c:noMultiLvlLbl val="0"/>
      </c:catAx>
      <c:valAx>
        <c:axId val="531550928"/>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31549360"/>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Day of Week</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Monday</c:v>
                </c:pt>
                <c:pt idx="1">
                  <c:v>Tuesday</c:v>
                </c:pt>
                <c:pt idx="2">
                  <c:v>Wednesday</c:v>
                </c:pt>
                <c:pt idx="3">
                  <c:v>Thursday</c:v>
                </c:pt>
                <c:pt idx="4">
                  <c:v>Friday</c:v>
                </c:pt>
              </c:strCache>
            </c:strRef>
          </c:cat>
          <c:val>
            <c:numRef>
              <c:f>Sheet1!$B$2:$B$6</c:f>
              <c:numCache>
                <c:formatCode>General</c:formatCode>
                <c:ptCount val="5"/>
                <c:pt idx="0">
                  <c:v>27</c:v>
                </c:pt>
                <c:pt idx="1">
                  <c:v>9</c:v>
                </c:pt>
                <c:pt idx="2">
                  <c:v>17</c:v>
                </c:pt>
                <c:pt idx="3">
                  <c:v>19</c:v>
                </c:pt>
                <c:pt idx="4">
                  <c:v>27</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Monday</c:v>
                </c:pt>
                <c:pt idx="1">
                  <c:v>Tuesday</c:v>
                </c:pt>
                <c:pt idx="2">
                  <c:v>Wednesday</c:v>
                </c:pt>
                <c:pt idx="3">
                  <c:v>Thursday</c:v>
                </c:pt>
                <c:pt idx="4">
                  <c:v>Friday</c:v>
                </c:pt>
              </c:strCache>
            </c:strRef>
          </c:cat>
          <c:val>
            <c:numRef>
              <c:f>Sheet1!$C$2:$C$6</c:f>
              <c:numCache>
                <c:formatCode>General</c:formatCode>
                <c:ptCount val="5"/>
                <c:pt idx="0">
                  <c:v>14</c:v>
                </c:pt>
                <c:pt idx="1">
                  <c:v>0</c:v>
                </c:pt>
                <c:pt idx="2">
                  <c:v>29</c:v>
                </c:pt>
                <c:pt idx="3">
                  <c:v>29</c:v>
                </c:pt>
                <c:pt idx="4">
                  <c:v>29</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Monday</c:v>
                </c:pt>
                <c:pt idx="1">
                  <c:v>Tuesday</c:v>
                </c:pt>
                <c:pt idx="2">
                  <c:v>Wednesday</c:v>
                </c:pt>
                <c:pt idx="3">
                  <c:v>Thursday</c:v>
                </c:pt>
                <c:pt idx="4">
                  <c:v>Friday</c:v>
                </c:pt>
              </c:strCache>
            </c:strRef>
          </c:cat>
          <c:val>
            <c:numRef>
              <c:f>Sheet1!$D$2:$D$6</c:f>
              <c:numCache>
                <c:formatCode>General</c:formatCode>
                <c:ptCount val="5"/>
                <c:pt idx="0">
                  <c:v>60</c:v>
                </c:pt>
                <c:pt idx="1">
                  <c:v>0</c:v>
                </c:pt>
                <c:pt idx="2">
                  <c:v>0</c:v>
                </c:pt>
                <c:pt idx="3">
                  <c:v>0</c:v>
                </c:pt>
                <c:pt idx="4">
                  <c:v>40</c:v>
                </c:pt>
              </c:numCache>
            </c:numRef>
          </c:val>
        </c:ser>
        <c:dLbls>
          <c:dLblPos val="outEnd"/>
          <c:showLegendKey val="0"/>
          <c:showVal val="1"/>
          <c:showCatName val="0"/>
          <c:showSerName val="0"/>
          <c:showPercent val="0"/>
          <c:showBubbleSize val="0"/>
        </c:dLbls>
        <c:gapWidth val="150"/>
        <c:axId val="399208984"/>
        <c:axId val="399207808"/>
      </c:barChart>
      <c:catAx>
        <c:axId val="399208984"/>
        <c:scaling>
          <c:orientation val="minMax"/>
        </c:scaling>
        <c:delete val="0"/>
        <c:axPos val="b"/>
        <c:numFmt formatCode="General" sourceLinked="0"/>
        <c:majorTickMark val="none"/>
        <c:minorTickMark val="none"/>
        <c:tickLblPos val="nextTo"/>
        <c:crossAx val="399207808"/>
        <c:crosses val="autoZero"/>
        <c:auto val="1"/>
        <c:lblAlgn val="ctr"/>
        <c:lblOffset val="100"/>
        <c:noMultiLvlLbl val="0"/>
      </c:catAx>
      <c:valAx>
        <c:axId val="399207808"/>
        <c:scaling>
          <c:orientation val="minMax"/>
        </c:scaling>
        <c:delete val="0"/>
        <c:axPos val="l"/>
        <c:majorGridlines/>
        <c:numFmt formatCode="General" sourceLinked="1"/>
        <c:majorTickMark val="none"/>
        <c:minorTickMark val="none"/>
        <c:tickLblPos val="nextTo"/>
        <c:crossAx val="399208984"/>
        <c:crosses val="autoZero"/>
        <c:crossBetween val="between"/>
      </c:valAx>
    </c:plotArea>
    <c:legend>
      <c:legendPos val="r"/>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Event Before Noon/Lunch Time</a:t>
            </a:r>
          </a:p>
        </c:rich>
      </c:tx>
      <c:layout/>
      <c:overlay val="0"/>
    </c:title>
    <c:autoTitleDeleted val="0"/>
    <c:plotArea>
      <c:layout/>
      <c:barChart>
        <c:barDir val="col"/>
        <c:grouping val="clustered"/>
        <c:varyColors val="0"/>
        <c:ser>
          <c:idx val="0"/>
          <c:order val="0"/>
          <c:tx>
            <c:strRef>
              <c:f>Sheet1!$B$1</c:f>
              <c:strCache>
                <c:ptCount val="1"/>
                <c:pt idx="0">
                  <c:v>Over All (76)</c:v>
                </c:pt>
              </c:strCache>
            </c:strRef>
          </c:tx>
          <c:spPr>
            <a:solidFill>
              <a:srgbClr val="7030A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700-800am</c:v>
                </c:pt>
                <c:pt idx="1">
                  <c:v>801-900am</c:v>
                </c:pt>
                <c:pt idx="2">
                  <c:v>901-1000am</c:v>
                </c:pt>
                <c:pt idx="3">
                  <c:v>1001-1100am</c:v>
                </c:pt>
                <c:pt idx="4">
                  <c:v>1101-1200pm</c:v>
                </c:pt>
              </c:strCache>
            </c:strRef>
          </c:cat>
          <c:val>
            <c:numRef>
              <c:f>Sheet1!$B$2:$B$6</c:f>
              <c:numCache>
                <c:formatCode>General</c:formatCode>
                <c:ptCount val="5"/>
                <c:pt idx="0">
                  <c:v>17</c:v>
                </c:pt>
                <c:pt idx="1">
                  <c:v>14</c:v>
                </c:pt>
                <c:pt idx="2">
                  <c:v>3</c:v>
                </c:pt>
                <c:pt idx="3">
                  <c:v>7</c:v>
                </c:pt>
                <c:pt idx="4">
                  <c:v>8</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700-800am</c:v>
                </c:pt>
                <c:pt idx="1">
                  <c:v>801-900am</c:v>
                </c:pt>
                <c:pt idx="2">
                  <c:v>901-1000am</c:v>
                </c:pt>
                <c:pt idx="3">
                  <c:v>1001-1100am</c:v>
                </c:pt>
                <c:pt idx="4">
                  <c:v>1101-1200pm</c:v>
                </c:pt>
              </c:strCache>
            </c:strRef>
          </c:cat>
          <c:val>
            <c:numRef>
              <c:f>Sheet1!$C$2:$C$6</c:f>
              <c:numCache>
                <c:formatCode>General</c:formatCode>
                <c:ptCount val="5"/>
                <c:pt idx="0">
                  <c:v>14</c:v>
                </c:pt>
                <c:pt idx="1">
                  <c:v>0</c:v>
                </c:pt>
                <c:pt idx="2">
                  <c:v>0</c:v>
                </c:pt>
                <c:pt idx="3">
                  <c:v>14</c:v>
                </c:pt>
                <c:pt idx="4">
                  <c:v>14</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Sheet1!$A$2:$A$6</c:f>
              <c:strCache>
                <c:ptCount val="5"/>
                <c:pt idx="0">
                  <c:v>700-800am</c:v>
                </c:pt>
                <c:pt idx="1">
                  <c:v>801-900am</c:v>
                </c:pt>
                <c:pt idx="2">
                  <c:v>901-1000am</c:v>
                </c:pt>
                <c:pt idx="3">
                  <c:v>1001-1100am</c:v>
                </c:pt>
                <c:pt idx="4">
                  <c:v>1101-1200pm</c:v>
                </c:pt>
              </c:strCache>
            </c:strRef>
          </c:cat>
          <c:val>
            <c:numRef>
              <c:f>Sheet1!$D$2:$D$6</c:f>
              <c:numCache>
                <c:formatCode>General</c:formatCode>
                <c:ptCount val="5"/>
                <c:pt idx="0">
                  <c:v>20</c:v>
                </c:pt>
                <c:pt idx="1">
                  <c:v>40</c:v>
                </c:pt>
                <c:pt idx="2">
                  <c:v>0</c:v>
                </c:pt>
                <c:pt idx="3">
                  <c:v>0</c:v>
                </c:pt>
                <c:pt idx="4">
                  <c:v>20</c:v>
                </c:pt>
              </c:numCache>
            </c:numRef>
          </c:val>
        </c:ser>
        <c:dLbls>
          <c:showLegendKey val="0"/>
          <c:showVal val="1"/>
          <c:showCatName val="0"/>
          <c:showSerName val="0"/>
          <c:showPercent val="0"/>
          <c:showBubbleSize val="0"/>
        </c:dLbls>
        <c:gapWidth val="150"/>
        <c:axId val="399205064"/>
        <c:axId val="399202712"/>
      </c:barChart>
      <c:catAx>
        <c:axId val="399205064"/>
        <c:scaling>
          <c:orientation val="minMax"/>
        </c:scaling>
        <c:delete val="0"/>
        <c:axPos val="b"/>
        <c:numFmt formatCode="General" sourceLinked="0"/>
        <c:majorTickMark val="none"/>
        <c:minorTickMark val="none"/>
        <c:tickLblPos val="nextTo"/>
        <c:crossAx val="399202712"/>
        <c:crosses val="autoZero"/>
        <c:auto val="1"/>
        <c:lblAlgn val="ctr"/>
        <c:lblOffset val="100"/>
        <c:noMultiLvlLbl val="0"/>
      </c:catAx>
      <c:valAx>
        <c:axId val="399202712"/>
        <c:scaling>
          <c:orientation val="minMax"/>
        </c:scaling>
        <c:delete val="0"/>
        <c:axPos val="l"/>
        <c:majorGridlines/>
        <c:numFmt formatCode="General" sourceLinked="1"/>
        <c:majorTickMark val="none"/>
        <c:minorTickMark val="none"/>
        <c:tickLblPos val="nextTo"/>
        <c:crossAx val="399205064"/>
        <c:crosses val="autoZero"/>
        <c:crossBetween val="between"/>
      </c:valAx>
    </c:plotArea>
    <c:legend>
      <c:legendPos val="r"/>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Level of School</a:t>
            </a:r>
          </a:p>
        </c:rich>
      </c:tx>
      <c:layout/>
      <c:overlay val="0"/>
    </c:title>
    <c:autoTitleDeleted val="0"/>
    <c:plotArea>
      <c:layout/>
      <c:barChart>
        <c:barDir val="col"/>
        <c:grouping val="clustered"/>
        <c:varyColors val="0"/>
        <c:ser>
          <c:idx val="0"/>
          <c:order val="0"/>
          <c:tx>
            <c:strRef>
              <c:f>Sheet1!$B$1</c:f>
              <c:strCache>
                <c:ptCount val="1"/>
                <c:pt idx="0">
                  <c:v>Over All (77)</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Preschool</c:v>
                </c:pt>
                <c:pt idx="1">
                  <c:v>Elementary</c:v>
                </c:pt>
                <c:pt idx="2">
                  <c:v>Middle</c:v>
                </c:pt>
                <c:pt idx="3">
                  <c:v>High</c:v>
                </c:pt>
                <c:pt idx="4">
                  <c:v>Combined</c:v>
                </c:pt>
              </c:strCache>
            </c:strRef>
          </c:cat>
          <c:val>
            <c:numRef>
              <c:f>Sheet1!$B$2:$B$6</c:f>
              <c:numCache>
                <c:formatCode>General</c:formatCode>
                <c:ptCount val="5"/>
                <c:pt idx="0">
                  <c:v>1</c:v>
                </c:pt>
                <c:pt idx="1">
                  <c:v>9</c:v>
                </c:pt>
                <c:pt idx="2">
                  <c:v>12</c:v>
                </c:pt>
                <c:pt idx="3">
                  <c:v>74</c:v>
                </c:pt>
                <c:pt idx="4">
                  <c:v>3</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Preschool</c:v>
                </c:pt>
                <c:pt idx="1">
                  <c:v>Elementary</c:v>
                </c:pt>
                <c:pt idx="2">
                  <c:v>Middle</c:v>
                </c:pt>
                <c:pt idx="3">
                  <c:v>High</c:v>
                </c:pt>
                <c:pt idx="4">
                  <c:v>Combined</c:v>
                </c:pt>
              </c:strCache>
            </c:strRef>
          </c:cat>
          <c:val>
            <c:numRef>
              <c:f>Sheet1!$C$2:$C$6</c:f>
              <c:numCache>
                <c:formatCode>General</c:formatCode>
                <c:ptCount val="5"/>
                <c:pt idx="0">
                  <c:v>0</c:v>
                </c:pt>
                <c:pt idx="1">
                  <c:v>29</c:v>
                </c:pt>
                <c:pt idx="2">
                  <c:v>0</c:v>
                </c:pt>
                <c:pt idx="3">
                  <c:v>71</c:v>
                </c:pt>
                <c:pt idx="4">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Preschool</c:v>
                </c:pt>
                <c:pt idx="1">
                  <c:v>Elementary</c:v>
                </c:pt>
                <c:pt idx="2">
                  <c:v>Middle</c:v>
                </c:pt>
                <c:pt idx="3">
                  <c:v>High</c:v>
                </c:pt>
                <c:pt idx="4">
                  <c:v>Combined</c:v>
                </c:pt>
              </c:strCache>
            </c:strRef>
          </c:cat>
          <c:val>
            <c:numRef>
              <c:f>Sheet1!$D$2:$D$6</c:f>
              <c:numCache>
                <c:formatCode>General</c:formatCode>
                <c:ptCount val="5"/>
                <c:pt idx="0">
                  <c:v>20</c:v>
                </c:pt>
                <c:pt idx="1">
                  <c:v>80</c:v>
                </c:pt>
                <c:pt idx="2">
                  <c:v>0</c:v>
                </c:pt>
                <c:pt idx="3">
                  <c:v>0</c:v>
                </c:pt>
                <c:pt idx="4">
                  <c:v>0</c:v>
                </c:pt>
              </c:numCache>
            </c:numRef>
          </c:val>
        </c:ser>
        <c:dLbls>
          <c:dLblPos val="outEnd"/>
          <c:showLegendKey val="0"/>
          <c:showVal val="1"/>
          <c:showCatName val="0"/>
          <c:showSerName val="0"/>
          <c:showPercent val="0"/>
          <c:showBubbleSize val="0"/>
        </c:dLbls>
        <c:gapWidth val="100"/>
        <c:axId val="518535568"/>
        <c:axId val="518533216"/>
      </c:barChart>
      <c:catAx>
        <c:axId val="51853556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18533216"/>
        <c:crosses val="autoZero"/>
        <c:auto val="1"/>
        <c:lblAlgn val="ctr"/>
        <c:lblOffset val="100"/>
        <c:noMultiLvlLbl val="0"/>
      </c:catAx>
      <c:valAx>
        <c:axId val="518533216"/>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18535568"/>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Number of Students Per Teacher</a:t>
            </a:r>
          </a:p>
        </c:rich>
      </c:tx>
      <c:layout/>
      <c:overlay val="0"/>
    </c:title>
    <c:autoTitleDeleted val="0"/>
    <c:plotArea>
      <c:layout/>
      <c:barChart>
        <c:barDir val="col"/>
        <c:grouping val="clustered"/>
        <c:varyColors val="0"/>
        <c:ser>
          <c:idx val="0"/>
          <c:order val="0"/>
          <c:tx>
            <c:strRef>
              <c:f>Sheet1!$B$1</c:f>
              <c:strCache>
                <c:ptCount val="1"/>
                <c:pt idx="0">
                  <c:v>Over All (51)</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 7 to 10</c:v>
                </c:pt>
                <c:pt idx="1">
                  <c:v>12 to 20</c:v>
                </c:pt>
                <c:pt idx="2">
                  <c:v>21 to 40</c:v>
                </c:pt>
              </c:strCache>
            </c:strRef>
          </c:cat>
          <c:val>
            <c:numRef>
              <c:f>Sheet1!$B$2:$B$4</c:f>
              <c:numCache>
                <c:formatCode>General</c:formatCode>
                <c:ptCount val="3"/>
                <c:pt idx="0">
                  <c:v>2</c:v>
                </c:pt>
                <c:pt idx="1">
                  <c:v>37</c:v>
                </c:pt>
                <c:pt idx="2">
                  <c:v>13</c:v>
                </c:pt>
              </c:numCache>
            </c:numRef>
          </c:val>
        </c:ser>
        <c:ser>
          <c:idx val="1"/>
          <c:order val="1"/>
          <c:tx>
            <c:strRef>
              <c:f>Sheet1!$C$1</c:f>
              <c:strCache>
                <c:ptCount val="1"/>
                <c:pt idx="0">
                  <c:v>A/MI (4)</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 7 to 10</c:v>
                </c:pt>
                <c:pt idx="1">
                  <c:v>12 to 20</c:v>
                </c:pt>
                <c:pt idx="2">
                  <c:v>21 to 40</c:v>
                </c:pt>
              </c:strCache>
            </c:strRef>
          </c:cat>
          <c:val>
            <c:numRef>
              <c:f>Sheet1!$C$2:$C$4</c:f>
              <c:numCache>
                <c:formatCode>General</c:formatCode>
                <c:ptCount val="3"/>
                <c:pt idx="0">
                  <c:v>0</c:v>
                </c:pt>
                <c:pt idx="1">
                  <c:v>100</c:v>
                </c:pt>
                <c:pt idx="2">
                  <c:v>0</c:v>
                </c:pt>
              </c:numCache>
            </c:numRef>
          </c:val>
        </c:ser>
        <c:ser>
          <c:idx val="2"/>
          <c:order val="2"/>
          <c:tx>
            <c:strRef>
              <c:f>Sheet1!$D$1</c:f>
              <c:strCache>
                <c:ptCount val="1"/>
                <c:pt idx="0">
                  <c:v>NA/MI (3)</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 7 to 10</c:v>
                </c:pt>
                <c:pt idx="1">
                  <c:v>12 to 20</c:v>
                </c:pt>
                <c:pt idx="2">
                  <c:v>21 to 40</c:v>
                </c:pt>
              </c:strCache>
            </c:strRef>
          </c:cat>
          <c:val>
            <c:numRef>
              <c:f>Sheet1!$D$2:$D$4</c:f>
              <c:numCache>
                <c:formatCode>General</c:formatCode>
                <c:ptCount val="3"/>
                <c:pt idx="0">
                  <c:v>67</c:v>
                </c:pt>
                <c:pt idx="1">
                  <c:v>33</c:v>
                </c:pt>
                <c:pt idx="2">
                  <c:v>0</c:v>
                </c:pt>
              </c:numCache>
            </c:numRef>
          </c:val>
        </c:ser>
        <c:dLbls>
          <c:dLblPos val="outEnd"/>
          <c:showLegendKey val="0"/>
          <c:showVal val="1"/>
          <c:showCatName val="0"/>
          <c:showSerName val="0"/>
          <c:showPercent val="0"/>
          <c:showBubbleSize val="0"/>
        </c:dLbls>
        <c:gapWidth val="100"/>
        <c:axId val="389672232"/>
        <c:axId val="389672624"/>
      </c:barChart>
      <c:catAx>
        <c:axId val="38967223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389672624"/>
        <c:crosses val="autoZero"/>
        <c:auto val="1"/>
        <c:lblAlgn val="ctr"/>
        <c:lblOffset val="100"/>
        <c:noMultiLvlLbl val="0"/>
      </c:catAx>
      <c:valAx>
        <c:axId val="389672624"/>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389672232"/>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dirty="0"/>
              <a:t>Race Percentages of School</a:t>
            </a:r>
          </a:p>
          <a:p>
            <a:pPr>
              <a:defRPr/>
            </a:pPr>
            <a:r>
              <a:rPr lang="en-US" dirty="0"/>
              <a:t>(White)</a:t>
            </a:r>
          </a:p>
        </c:rich>
      </c:tx>
      <c:layout/>
      <c:overlay val="0"/>
    </c:title>
    <c:autoTitleDeleted val="0"/>
    <c:plotArea>
      <c:layout/>
      <c:barChart>
        <c:barDir val="col"/>
        <c:grouping val="clustered"/>
        <c:varyColors val="0"/>
        <c:ser>
          <c:idx val="0"/>
          <c:order val="0"/>
          <c:tx>
            <c:strRef>
              <c:f>Sheet1!$B$1</c:f>
              <c:strCache>
                <c:ptCount val="1"/>
                <c:pt idx="0">
                  <c:v>Over All (45)</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0 to 1%</c:v>
                </c:pt>
                <c:pt idx="1">
                  <c:v>2 to 10%</c:v>
                </c:pt>
                <c:pt idx="2">
                  <c:v>11 to 24%</c:v>
                </c:pt>
                <c:pt idx="3">
                  <c:v>25 to 41%</c:v>
                </c:pt>
                <c:pt idx="4">
                  <c:v>60 to 70%</c:v>
                </c:pt>
                <c:pt idx="5">
                  <c:v>71 to 90%</c:v>
                </c:pt>
                <c:pt idx="6">
                  <c:v>91 to 99%</c:v>
                </c:pt>
              </c:strCache>
            </c:strRef>
          </c:cat>
          <c:val>
            <c:numRef>
              <c:f>Sheet1!$B$2:$B$8</c:f>
              <c:numCache>
                <c:formatCode>General</c:formatCode>
                <c:ptCount val="7"/>
                <c:pt idx="0">
                  <c:v>7</c:v>
                </c:pt>
                <c:pt idx="1">
                  <c:v>7</c:v>
                </c:pt>
                <c:pt idx="2">
                  <c:v>2</c:v>
                </c:pt>
                <c:pt idx="3">
                  <c:v>3</c:v>
                </c:pt>
                <c:pt idx="4">
                  <c:v>8</c:v>
                </c:pt>
                <c:pt idx="5">
                  <c:v>5</c:v>
                </c:pt>
                <c:pt idx="6">
                  <c:v>12</c:v>
                </c:pt>
              </c:numCache>
            </c:numRef>
          </c:val>
        </c:ser>
        <c:ser>
          <c:idx val="1"/>
          <c:order val="1"/>
          <c:tx>
            <c:strRef>
              <c:f>Sheet1!$C$1</c:f>
              <c:strCache>
                <c:ptCount val="1"/>
                <c:pt idx="0">
                  <c:v>A/MI (5)</c:v>
                </c:pt>
              </c:strCache>
            </c:strRef>
          </c:tx>
          <c:spPr>
            <a:solidFill>
              <a:srgbClr val="FF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0 to 1%</c:v>
                </c:pt>
                <c:pt idx="1">
                  <c:v>2 to 10%</c:v>
                </c:pt>
                <c:pt idx="2">
                  <c:v>11 to 24%</c:v>
                </c:pt>
                <c:pt idx="3">
                  <c:v>25 to 41%</c:v>
                </c:pt>
                <c:pt idx="4">
                  <c:v>60 to 70%</c:v>
                </c:pt>
                <c:pt idx="5">
                  <c:v>71 to 90%</c:v>
                </c:pt>
                <c:pt idx="6">
                  <c:v>91 to 99%</c:v>
                </c:pt>
              </c:strCache>
            </c:strRef>
          </c:cat>
          <c:val>
            <c:numRef>
              <c:f>Sheet1!$C$2:$C$8</c:f>
              <c:numCache>
                <c:formatCode>General</c:formatCode>
                <c:ptCount val="7"/>
                <c:pt idx="0">
                  <c:v>0</c:v>
                </c:pt>
                <c:pt idx="1">
                  <c:v>0</c:v>
                </c:pt>
                <c:pt idx="2">
                  <c:v>0</c:v>
                </c:pt>
                <c:pt idx="3">
                  <c:v>0</c:v>
                </c:pt>
                <c:pt idx="4">
                  <c:v>20</c:v>
                </c:pt>
                <c:pt idx="5">
                  <c:v>20</c:v>
                </c:pt>
                <c:pt idx="6">
                  <c:v>60</c:v>
                </c:pt>
              </c:numCache>
            </c:numRef>
          </c:val>
        </c:ser>
        <c:ser>
          <c:idx val="2"/>
          <c:order val="2"/>
          <c:tx>
            <c:strRef>
              <c:f>Sheet1!$D$1</c:f>
              <c:strCache>
                <c:ptCount val="1"/>
                <c:pt idx="0">
                  <c:v>NA/MI (2)</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Sheet1!$A$2:$A$8</c:f>
              <c:strCache>
                <c:ptCount val="7"/>
                <c:pt idx="0">
                  <c:v>0 to 1%</c:v>
                </c:pt>
                <c:pt idx="1">
                  <c:v>2 to 10%</c:v>
                </c:pt>
                <c:pt idx="2">
                  <c:v>11 to 24%</c:v>
                </c:pt>
                <c:pt idx="3">
                  <c:v>25 to 41%</c:v>
                </c:pt>
                <c:pt idx="4">
                  <c:v>60 to 70%</c:v>
                </c:pt>
                <c:pt idx="5">
                  <c:v>71 to 90%</c:v>
                </c:pt>
                <c:pt idx="6">
                  <c:v>91 to 99%</c:v>
                </c:pt>
              </c:strCache>
            </c:strRef>
          </c:cat>
          <c:val>
            <c:numRef>
              <c:f>Sheet1!$D$2:$D$8</c:f>
              <c:numCache>
                <c:formatCode>General</c:formatCode>
                <c:ptCount val="7"/>
                <c:pt idx="0">
                  <c:v>0</c:v>
                </c:pt>
                <c:pt idx="1">
                  <c:v>0</c:v>
                </c:pt>
                <c:pt idx="2">
                  <c:v>50</c:v>
                </c:pt>
                <c:pt idx="3">
                  <c:v>0</c:v>
                </c:pt>
                <c:pt idx="4">
                  <c:v>0</c:v>
                </c:pt>
                <c:pt idx="5">
                  <c:v>0</c:v>
                </c:pt>
                <c:pt idx="6">
                  <c:v>50</c:v>
                </c:pt>
              </c:numCache>
            </c:numRef>
          </c:val>
        </c:ser>
        <c:dLbls>
          <c:dLblPos val="outEnd"/>
          <c:showLegendKey val="0"/>
          <c:showVal val="1"/>
          <c:showCatName val="0"/>
          <c:showSerName val="0"/>
          <c:showPercent val="0"/>
          <c:showBubbleSize val="0"/>
        </c:dLbls>
        <c:gapWidth val="75"/>
        <c:overlap val="-25"/>
        <c:axId val="521583576"/>
        <c:axId val="521580832"/>
      </c:barChart>
      <c:catAx>
        <c:axId val="521583576"/>
        <c:scaling>
          <c:orientation val="minMax"/>
        </c:scaling>
        <c:delete val="0"/>
        <c:axPos val="b"/>
        <c:numFmt formatCode="General" sourceLinked="0"/>
        <c:majorTickMark val="none"/>
        <c:minorTickMark val="none"/>
        <c:tickLblPos val="nextTo"/>
        <c:crossAx val="521580832"/>
        <c:crosses val="autoZero"/>
        <c:auto val="1"/>
        <c:lblAlgn val="ctr"/>
        <c:lblOffset val="100"/>
        <c:noMultiLvlLbl val="0"/>
      </c:catAx>
      <c:valAx>
        <c:axId val="521580832"/>
        <c:scaling>
          <c:orientation val="minMax"/>
        </c:scaling>
        <c:delete val="0"/>
        <c:axPos val="l"/>
        <c:majorGridlines/>
        <c:numFmt formatCode="General" sourceLinked="1"/>
        <c:majorTickMark val="none"/>
        <c:minorTickMark val="none"/>
        <c:tickLblPos val="nextTo"/>
        <c:crossAx val="521583576"/>
        <c:crosses val="autoZero"/>
        <c:crossBetween val="between"/>
      </c:valAx>
    </c:plotArea>
    <c:legend>
      <c:legendPos val="b"/>
      <c:layout/>
      <c:overlay val="0"/>
    </c:legend>
    <c:plotVisOnly val="1"/>
    <c:dispBlanksAs val="gap"/>
    <c:showDLblsOverMax val="0"/>
  </c:chart>
  <c:spPr>
    <a:solidFill>
      <a:schemeClr val="bg1"/>
    </a:solidFill>
    <a:ln>
      <a:solidFill>
        <a:srgbClr val="FFC000"/>
      </a:solid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Public vs. Private Schools</a:t>
            </a:r>
          </a:p>
        </c:rich>
      </c:tx>
      <c:layout/>
      <c:overlay val="0"/>
    </c:title>
    <c:autoTitleDeleted val="0"/>
    <c:plotArea>
      <c:layout/>
      <c:barChart>
        <c:barDir val="col"/>
        <c:grouping val="clustered"/>
        <c:varyColors val="0"/>
        <c:ser>
          <c:idx val="0"/>
          <c:order val="0"/>
          <c:tx>
            <c:strRef>
              <c:f>Sheet1!$B$1</c:f>
              <c:strCache>
                <c:ptCount val="1"/>
                <c:pt idx="0">
                  <c:v>Over All (77)</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Public</c:v>
                </c:pt>
                <c:pt idx="1">
                  <c:v>Private</c:v>
                </c:pt>
              </c:strCache>
            </c:strRef>
          </c:cat>
          <c:val>
            <c:numRef>
              <c:f>Sheet1!$B$2:$B$3</c:f>
              <c:numCache>
                <c:formatCode>General</c:formatCode>
                <c:ptCount val="2"/>
                <c:pt idx="0">
                  <c:v>92</c:v>
                </c:pt>
                <c:pt idx="1">
                  <c:v>6</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Public</c:v>
                </c:pt>
                <c:pt idx="1">
                  <c:v>Private</c:v>
                </c:pt>
              </c:strCache>
            </c:strRef>
          </c:cat>
          <c:val>
            <c:numRef>
              <c:f>Sheet1!$C$2:$C$3</c:f>
              <c:numCache>
                <c:formatCode>General</c:formatCode>
                <c:ptCount val="2"/>
                <c:pt idx="0">
                  <c:v>100</c:v>
                </c:pt>
                <c:pt idx="1">
                  <c:v>0</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Sheet1!$A$2:$A$3</c:f>
              <c:strCache>
                <c:ptCount val="2"/>
                <c:pt idx="0">
                  <c:v>Public</c:v>
                </c:pt>
                <c:pt idx="1">
                  <c:v>Private</c:v>
                </c:pt>
              </c:strCache>
            </c:strRef>
          </c:cat>
          <c:val>
            <c:numRef>
              <c:f>Sheet1!$D$2:$D$3</c:f>
              <c:numCache>
                <c:formatCode>General</c:formatCode>
                <c:ptCount val="2"/>
                <c:pt idx="0">
                  <c:v>80</c:v>
                </c:pt>
                <c:pt idx="1">
                  <c:v>20</c:v>
                </c:pt>
              </c:numCache>
            </c:numRef>
          </c:val>
        </c:ser>
        <c:dLbls>
          <c:dLblPos val="outEnd"/>
          <c:showLegendKey val="0"/>
          <c:showVal val="1"/>
          <c:showCatName val="0"/>
          <c:showSerName val="0"/>
          <c:showPercent val="0"/>
          <c:showBubbleSize val="0"/>
        </c:dLbls>
        <c:gapWidth val="100"/>
        <c:axId val="522454936"/>
        <c:axId val="522454544"/>
      </c:barChart>
      <c:catAx>
        <c:axId val="5224549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2454544"/>
        <c:crosses val="autoZero"/>
        <c:auto val="1"/>
        <c:lblAlgn val="ctr"/>
        <c:lblOffset val="100"/>
        <c:noMultiLvlLbl val="0"/>
      </c:catAx>
      <c:valAx>
        <c:axId val="522454544"/>
        <c:scaling>
          <c:orientation val="minMax"/>
        </c:scaling>
        <c:delete val="0"/>
        <c:axPos val="l"/>
        <c:majorGridlines/>
        <c:numFmt formatCode="General" sourceLinked="1"/>
        <c:majorTickMark val="none"/>
        <c:minorTickMark val="none"/>
        <c:tickLblPos val="nextTo"/>
        <c:txPr>
          <a:bodyPr rot="-60000000" vert="horz"/>
          <a:lstStyle/>
          <a:p>
            <a:pPr>
              <a:defRPr/>
            </a:pPr>
            <a:endParaRPr lang="en-US"/>
          </a:p>
        </c:txPr>
        <c:crossAx val="522454936"/>
        <c:crosses val="autoZero"/>
        <c:crossBetween val="between"/>
      </c:valAx>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vert="horz"/>
          <a:lstStyle/>
          <a:p>
            <a:pPr>
              <a:defRPr/>
            </a:pPr>
            <a:r>
              <a:rPr lang="en-US" dirty="0"/>
              <a:t>Why was School Chosen?</a:t>
            </a:r>
          </a:p>
        </c:rich>
      </c:tx>
      <c:layout/>
      <c:overlay val="0"/>
    </c:title>
    <c:autoTitleDeleted val="0"/>
    <c:plotArea>
      <c:layout/>
      <c:barChart>
        <c:barDir val="col"/>
        <c:grouping val="clustered"/>
        <c:varyColors val="0"/>
        <c:ser>
          <c:idx val="0"/>
          <c:order val="0"/>
          <c:tx>
            <c:strRef>
              <c:f>Sheet1!$B$1</c:f>
              <c:strCache>
                <c:ptCount val="1"/>
                <c:pt idx="0">
                  <c:v>Over All (78)</c:v>
                </c:pt>
              </c:strCache>
            </c:strRef>
          </c:tx>
          <c:spPr>
            <a:solidFill>
              <a:srgbClr val="7030A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Specific Target(s) at School</c:v>
                </c:pt>
                <c:pt idx="1">
                  <c:v>School as Incidental</c:v>
                </c:pt>
                <c:pt idx="2">
                  <c:v>Random Target(s) at School</c:v>
                </c:pt>
                <c:pt idx="3">
                  <c:v>School as Symbol</c:v>
                </c:pt>
              </c:strCache>
            </c:strRef>
          </c:cat>
          <c:val>
            <c:numRef>
              <c:f>Sheet1!$B$2:$B$5</c:f>
              <c:numCache>
                <c:formatCode>General</c:formatCode>
                <c:ptCount val="4"/>
                <c:pt idx="0">
                  <c:v>74</c:v>
                </c:pt>
                <c:pt idx="1">
                  <c:v>11</c:v>
                </c:pt>
                <c:pt idx="2">
                  <c:v>9</c:v>
                </c:pt>
                <c:pt idx="3">
                  <c:v>5</c:v>
                </c:pt>
              </c:numCache>
            </c:numRef>
          </c:val>
        </c:ser>
        <c:ser>
          <c:idx val="1"/>
          <c:order val="1"/>
          <c:tx>
            <c:strRef>
              <c:f>Sheet1!$C$1</c:f>
              <c:strCache>
                <c:ptCount val="1"/>
                <c:pt idx="0">
                  <c:v>A/MI (7)</c:v>
                </c:pt>
              </c:strCache>
            </c:strRef>
          </c:tx>
          <c:spPr>
            <a:solidFill>
              <a:srgbClr val="FF0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Specific Target(s) at School</c:v>
                </c:pt>
                <c:pt idx="1">
                  <c:v>School as Incidental</c:v>
                </c:pt>
                <c:pt idx="2">
                  <c:v>Random Target(s) at School</c:v>
                </c:pt>
                <c:pt idx="3">
                  <c:v>School as Symbol</c:v>
                </c:pt>
              </c:strCache>
            </c:strRef>
          </c:cat>
          <c:val>
            <c:numRef>
              <c:f>Sheet1!$C$2:$C$5</c:f>
              <c:numCache>
                <c:formatCode>General</c:formatCode>
                <c:ptCount val="4"/>
                <c:pt idx="0">
                  <c:v>57</c:v>
                </c:pt>
                <c:pt idx="1">
                  <c:v>14</c:v>
                </c:pt>
                <c:pt idx="2">
                  <c:v>14</c:v>
                </c:pt>
                <c:pt idx="3">
                  <c:v>14</c:v>
                </c:pt>
              </c:numCache>
            </c:numRef>
          </c:val>
        </c:ser>
        <c:ser>
          <c:idx val="2"/>
          <c:order val="2"/>
          <c:tx>
            <c:strRef>
              <c:f>Sheet1!$D$1</c:f>
              <c:strCache>
                <c:ptCount val="1"/>
                <c:pt idx="0">
                  <c:v>NA/MI (5)</c:v>
                </c:pt>
              </c:strCache>
            </c:strRef>
          </c:tx>
          <c:spPr>
            <a:solidFill>
              <a:srgbClr val="FFC000"/>
            </a:solidFill>
          </c:spPr>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Specific Target(s) at School</c:v>
                </c:pt>
                <c:pt idx="1">
                  <c:v>School as Incidental</c:v>
                </c:pt>
                <c:pt idx="2">
                  <c:v>Random Target(s) at School</c:v>
                </c:pt>
                <c:pt idx="3">
                  <c:v>School as Symbol</c:v>
                </c:pt>
              </c:strCache>
            </c:strRef>
          </c:cat>
          <c:val>
            <c:numRef>
              <c:f>Sheet1!$D$2:$D$5</c:f>
              <c:numCache>
                <c:formatCode>General</c:formatCode>
                <c:ptCount val="4"/>
                <c:pt idx="0">
                  <c:v>0</c:v>
                </c:pt>
                <c:pt idx="1">
                  <c:v>40</c:v>
                </c:pt>
                <c:pt idx="2">
                  <c:v>0</c:v>
                </c:pt>
                <c:pt idx="3">
                  <c:v>60</c:v>
                </c:pt>
              </c:numCache>
            </c:numRef>
          </c:val>
        </c:ser>
        <c:dLbls>
          <c:dLblPos val="outEnd"/>
          <c:showLegendKey val="0"/>
          <c:showVal val="1"/>
          <c:showCatName val="0"/>
          <c:showSerName val="0"/>
          <c:showPercent val="0"/>
          <c:showBubbleSize val="0"/>
        </c:dLbls>
        <c:gapWidth val="219"/>
        <c:overlap val="-27"/>
        <c:axId val="527608672"/>
        <c:axId val="527607496"/>
      </c:barChart>
      <c:catAx>
        <c:axId val="52760867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527607496"/>
        <c:crosses val="autoZero"/>
        <c:auto val="1"/>
        <c:lblAlgn val="ctr"/>
        <c:lblOffset val="100"/>
        <c:noMultiLvlLbl val="0"/>
      </c:catAx>
      <c:valAx>
        <c:axId val="527607496"/>
        <c:scaling>
          <c:orientation val="minMax"/>
        </c:scaling>
        <c:delete val="0"/>
        <c:axPos val="l"/>
        <c:majorGridlines>
          <c:spPr>
            <a:ln>
              <a:solidFill>
                <a:schemeClr val="tx1"/>
              </a:solidFill>
            </a:ln>
          </c:spPr>
        </c:majorGridlines>
        <c:numFmt formatCode="General" sourceLinked="1"/>
        <c:majorTickMark val="none"/>
        <c:minorTickMark val="none"/>
        <c:tickLblPos val="nextTo"/>
        <c:txPr>
          <a:bodyPr rot="-60000000" vert="horz"/>
          <a:lstStyle/>
          <a:p>
            <a:pPr>
              <a:defRPr/>
            </a:pPr>
            <a:endParaRPr lang="en-US"/>
          </a:p>
        </c:txPr>
        <c:crossAx val="527608672"/>
        <c:crosses val="autoZero"/>
        <c:crossBetween val="between"/>
      </c:valAx>
      <c:spPr>
        <a:ln>
          <a:solidFill>
            <a:schemeClr val="tx1"/>
          </a:solidFill>
        </a:ln>
      </c:spPr>
    </c:plotArea>
    <c:legend>
      <c:legendPos val="b"/>
      <c:layout/>
      <c:overlay val="0"/>
      <c:txPr>
        <a:bodyPr rot="0" vert="horz"/>
        <a:lstStyle/>
        <a:p>
          <a:pPr>
            <a:defRPr/>
          </a:pPr>
          <a:endParaRPr lang="en-US"/>
        </a:p>
      </c:txPr>
    </c:legend>
    <c:plotVisOnly val="1"/>
    <c:dispBlanksAs val="gap"/>
    <c:showDLblsOverMax val="0"/>
  </c:chart>
  <c:spPr>
    <a:solidFill>
      <a:schemeClr val="bg1"/>
    </a:solidFill>
    <a:ln>
      <a:solidFill>
        <a:srgbClr val="FFC000"/>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dirty="0" smtClean="0"/>
              <a:t>Sometimes they Come Back</a:t>
            </a:r>
            <a:endParaRPr lang="en-US" dirty="0"/>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r>
              <a:rPr lang="en-US" dirty="0" smtClean="0"/>
              <a:t>SCJA Fall 2015, Charleston, South Carolina</a:t>
            </a:r>
            <a:endParaRPr lang="en-US"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US" dirty="0" smtClean="0"/>
              <a:t>Gordon &amp; Garrison Crews</a:t>
            </a:r>
            <a:endParaRPr lang="en-US" dirty="0"/>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A688159-AC53-4F29-9355-2B2B1AA5AD30}" type="slidenum">
              <a:rPr lang="en-US" smtClean="0"/>
              <a:t>‹#›</a:t>
            </a:fld>
            <a:endParaRPr lang="en-US"/>
          </a:p>
        </p:txBody>
      </p:sp>
    </p:spTree>
    <p:extLst>
      <p:ext uri="{BB962C8B-B14F-4D97-AF65-F5344CB8AC3E}">
        <p14:creationId xmlns:p14="http://schemas.microsoft.com/office/powerpoint/2010/main" val="4140971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C6D4FB0-5312-426C-B167-A3D7AC93E041}" type="datetimeFigureOut">
              <a:rPr lang="en-US" smtClean="0"/>
              <a:t>9/6/2015</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0C3B7A7-7291-498C-A7A1-FF6E6B6868E7}" type="slidenum">
              <a:rPr lang="en-US" smtClean="0"/>
              <a:t>‹#›</a:t>
            </a:fld>
            <a:endParaRPr lang="en-US" dirty="0"/>
          </a:p>
        </p:txBody>
      </p:sp>
    </p:spTree>
    <p:extLst>
      <p:ext uri="{BB962C8B-B14F-4D97-AF65-F5344CB8AC3E}">
        <p14:creationId xmlns:p14="http://schemas.microsoft.com/office/powerpoint/2010/main" val="2503469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C3B7A7-7291-498C-A7A1-FF6E6B6868E7}" type="slidenum">
              <a:rPr lang="en-US" smtClean="0"/>
              <a:t>2</a:t>
            </a:fld>
            <a:endParaRPr lang="en-US" dirty="0"/>
          </a:p>
        </p:txBody>
      </p:sp>
    </p:spTree>
    <p:extLst>
      <p:ext uri="{BB962C8B-B14F-4D97-AF65-F5344CB8AC3E}">
        <p14:creationId xmlns:p14="http://schemas.microsoft.com/office/powerpoint/2010/main" val="415335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 (All material ©copyrighted by Gordon A. Crews, Ph.D. Tiffin University, OH)</a:t>
            </a:r>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275781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165806D-B898-4181-BF66-D3DC38FE3494}" type="datetime1">
              <a:rPr lang="en-US" smtClean="0"/>
              <a:t>9/6/2015</a:t>
            </a:fld>
            <a:endParaRPr lang="en-US" dirty="0"/>
          </a:p>
        </p:txBody>
      </p:sp>
      <p:sp>
        <p:nvSpPr>
          <p:cNvPr id="5" name="Footer Placeholder 4"/>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85709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FFB4787-799A-41D8-A325-FE6B91B48D9D}" type="datetime1">
              <a:rPr lang="en-US" smtClean="0"/>
              <a:t>9/6/2015</a:t>
            </a:fld>
            <a:endParaRPr lang="en-US" dirty="0"/>
          </a:p>
        </p:txBody>
      </p:sp>
      <p:sp>
        <p:nvSpPr>
          <p:cNvPr id="5" name="Footer Placeholder 4"/>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372558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smtClean="0"/>
              <a:t>Click to edit Master title style</a:t>
            </a:r>
            <a:endParaRPr lang="en-US"/>
          </a:p>
        </p:txBody>
      </p:sp>
      <p:sp>
        <p:nvSpPr>
          <p:cNvPr id="3" name="Content Placeholder 2"/>
          <p:cNvSpPr>
            <a:spLocks noGrp="1"/>
          </p:cNvSpPr>
          <p:nvPr>
            <p:ph idx="1"/>
          </p:nvPr>
        </p:nvSpPr>
        <p:spPr>
          <a:ln>
            <a:solidFill>
              <a:srgbClr val="00B0F0"/>
            </a:solid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312623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6" name="Slide Number Placeholder 5"/>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02706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676EAD2-B776-461A-8E2B-2974157B4B9C}" type="datetime1">
              <a:rPr lang="en-US" smtClean="0"/>
              <a:t>9/6/2015</a:t>
            </a:fld>
            <a:endParaRPr lang="en-US" dirty="0"/>
          </a:p>
        </p:txBody>
      </p:sp>
      <p:sp>
        <p:nvSpPr>
          <p:cNvPr id="6" name="Footer Placeholder 5"/>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7" name="Slide Number Placeholder 6"/>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353802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ACEB755-BB55-4A72-95DF-47845E603EFE}" type="datetime1">
              <a:rPr lang="en-US" smtClean="0"/>
              <a:t>9/6/2015</a:t>
            </a:fld>
            <a:endParaRPr lang="en-US" dirty="0"/>
          </a:p>
        </p:txBody>
      </p:sp>
      <p:sp>
        <p:nvSpPr>
          <p:cNvPr id="8" name="Footer Placeholder 7"/>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9" name="Slide Number Placeholder 8"/>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60622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CBB09C2-1001-4BF7-9571-4D283F912215}" type="datetime1">
              <a:rPr lang="en-US" smtClean="0"/>
              <a:t>9/6/2015</a:t>
            </a:fld>
            <a:endParaRPr lang="en-US" dirty="0"/>
          </a:p>
        </p:txBody>
      </p:sp>
      <p:sp>
        <p:nvSpPr>
          <p:cNvPr id="4" name="Footer Placeholder 3"/>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41522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DFFCA90-D98E-4F43-B745-F61380184BEB}" type="datetime1">
              <a:rPr lang="en-US" smtClean="0"/>
              <a:t>9/6/2015</a:t>
            </a:fld>
            <a:endParaRPr lang="en-US" dirty="0"/>
          </a:p>
        </p:txBody>
      </p:sp>
      <p:sp>
        <p:nvSpPr>
          <p:cNvPr id="3" name="Footer Placeholder 2"/>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4" name="Slide Number Placeholder 3"/>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201532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FB94362-69C2-4E3E-9B6A-20AF287DEE5F}" type="datetime1">
              <a:rPr lang="en-US" smtClean="0"/>
              <a:t>9/6/2015</a:t>
            </a:fld>
            <a:endParaRPr lang="en-US" dirty="0"/>
          </a:p>
        </p:txBody>
      </p:sp>
      <p:sp>
        <p:nvSpPr>
          <p:cNvPr id="6" name="Footer Placeholder 5"/>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7" name="Slide Number Placeholder 6"/>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2518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94B8A11-4B3C-497C-8A3B-10057BEC4EBF}" type="datetime1">
              <a:rPr lang="en-US" smtClean="0"/>
              <a:t>9/6/2015</a:t>
            </a:fld>
            <a:endParaRPr lang="en-US" dirty="0"/>
          </a:p>
        </p:txBody>
      </p:sp>
      <p:sp>
        <p:nvSpPr>
          <p:cNvPr id="6" name="Footer Placeholder 5"/>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7" name="Slide Number Placeholder 6"/>
          <p:cNvSpPr>
            <a:spLocks noGrp="1"/>
          </p:cNvSpPr>
          <p:nvPr>
            <p:ph type="sldNum" sz="quarter" idx="12"/>
          </p:nvPr>
        </p:nvSpPr>
        <p:spPr/>
        <p:txBody>
          <a:bodyPr/>
          <a:lstStyle/>
          <a:p>
            <a:fld id="{4831A249-17BD-4AC1-8E4B-4002AC12A86C}" type="slidenum">
              <a:rPr lang="en-US" smtClean="0"/>
              <a:t>‹#›</a:t>
            </a:fld>
            <a:endParaRPr lang="en-US" dirty="0"/>
          </a:p>
        </p:txBody>
      </p:sp>
    </p:spTree>
    <p:extLst>
      <p:ext uri="{BB962C8B-B14F-4D97-AF65-F5344CB8AC3E}">
        <p14:creationId xmlns:p14="http://schemas.microsoft.com/office/powerpoint/2010/main" val="152269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23671" y="0"/>
            <a:ext cx="51435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a:ln>
            <a:solidFill>
              <a:srgbClr val="00B0F0"/>
            </a:solidFill>
          </a:ln>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102741" y="6431622"/>
            <a:ext cx="9493321" cy="289853"/>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6" name="Slide Number Placeholder 5"/>
          <p:cNvSpPr>
            <a:spLocks noGrp="1"/>
          </p:cNvSpPr>
          <p:nvPr>
            <p:ph type="sldNum" sz="quarter" idx="4"/>
          </p:nvPr>
        </p:nvSpPr>
        <p:spPr>
          <a:xfrm>
            <a:off x="10880332" y="6356350"/>
            <a:ext cx="473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1A249-17BD-4AC1-8E4B-4002AC12A86C}" type="slidenum">
              <a:rPr lang="en-US" smtClean="0"/>
              <a:t>‹#›</a:t>
            </a:fld>
            <a:endParaRPr lang="en-US" dirty="0"/>
          </a:p>
        </p:txBody>
      </p:sp>
    </p:spTree>
    <p:extLst>
      <p:ext uri="{BB962C8B-B14F-4D97-AF65-F5344CB8AC3E}">
        <p14:creationId xmlns:p14="http://schemas.microsoft.com/office/powerpoint/2010/main" val="70945595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1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1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 Id="rId5" Type="http://schemas.openxmlformats.org/officeDocument/2006/relationships/chart" Target="../charts/chart23.xml"/><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7.xml"/><Relationship Id="rId5" Type="http://schemas.openxmlformats.org/officeDocument/2006/relationships/chart" Target="../charts/chart27.xml"/><Relationship Id="rId4" Type="http://schemas.openxmlformats.org/officeDocument/2006/relationships/chart" Target="../charts/char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504" y="684501"/>
            <a:ext cx="11668991" cy="2387600"/>
          </a:xfrm>
        </p:spPr>
        <p:txBody>
          <a:bodyPr>
            <a:normAutofit fontScale="90000"/>
          </a:bodyPr>
          <a:lstStyle/>
          <a:p>
            <a:r>
              <a:rPr lang="en-US" sz="11500" dirty="0" smtClean="0">
                <a:solidFill>
                  <a:srgbClr val="FF0000"/>
                </a:solidFill>
                <a:latin typeface="Chiller" panose="04020404031007020602" pitchFamily="82" charset="0"/>
              </a:rPr>
              <a:t>Sometimes they </a:t>
            </a:r>
            <a:r>
              <a:rPr lang="en-US" sz="11500" dirty="0" smtClean="0">
                <a:solidFill>
                  <a:srgbClr val="FF0000"/>
                </a:solidFill>
                <a:latin typeface="Chiller" panose="04020404031007020602" pitchFamily="82" charset="0"/>
              </a:rPr>
              <a:t>Come </a:t>
            </a:r>
            <a:r>
              <a:rPr lang="en-US" sz="11500" dirty="0" smtClean="0">
                <a:solidFill>
                  <a:srgbClr val="FF0000"/>
                </a:solidFill>
                <a:latin typeface="Chiller" panose="04020404031007020602" pitchFamily="82" charset="0"/>
              </a:rPr>
              <a:t>Back</a:t>
            </a:r>
            <a:r>
              <a:rPr lang="en-US" dirty="0" smtClean="0">
                <a:solidFill>
                  <a:srgbClr val="FF0000"/>
                </a:solidFill>
              </a:rPr>
              <a:t>:</a:t>
            </a:r>
            <a:br>
              <a:rPr lang="en-US" dirty="0" smtClean="0">
                <a:solidFill>
                  <a:srgbClr val="FF0000"/>
                </a:solidFill>
              </a:rPr>
            </a:br>
            <a:r>
              <a:rPr lang="en-US" dirty="0" smtClean="0"/>
              <a:t> </a:t>
            </a:r>
            <a:endParaRPr lang="en-US" dirty="0"/>
          </a:p>
        </p:txBody>
      </p:sp>
      <p:sp>
        <p:nvSpPr>
          <p:cNvPr id="3" name="Subtitle 2"/>
          <p:cNvSpPr>
            <a:spLocks noGrp="1"/>
          </p:cNvSpPr>
          <p:nvPr>
            <p:ph type="subTitle" idx="1"/>
          </p:nvPr>
        </p:nvSpPr>
        <p:spPr>
          <a:xfrm>
            <a:off x="654627" y="2635683"/>
            <a:ext cx="10941628" cy="1655762"/>
          </a:xfrm>
        </p:spPr>
        <p:txBody>
          <a:bodyPr>
            <a:noAutofit/>
          </a:bodyPr>
          <a:lstStyle/>
          <a:p>
            <a:r>
              <a:rPr lang="en-US" sz="4000" b="1" dirty="0" smtClean="0">
                <a:solidFill>
                  <a:srgbClr val="FFC000"/>
                </a:solidFill>
              </a:rPr>
              <a:t>Examining the Threat of Associated and Non-Associated and/or Mentally Ill School Violence Perpetrators</a:t>
            </a:r>
            <a:endParaRPr lang="en-US" sz="4000" b="1" dirty="0">
              <a:solidFill>
                <a:srgbClr val="FFC000"/>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5276" y="5183729"/>
            <a:ext cx="1814813" cy="133436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04" y="5183729"/>
            <a:ext cx="1281679" cy="1281679"/>
          </a:xfrm>
          <a:prstGeom prst="rect">
            <a:avLst/>
          </a:prstGeom>
        </p:spPr>
      </p:pic>
      <p:sp>
        <p:nvSpPr>
          <p:cNvPr id="11" name="TextBox 10"/>
          <p:cNvSpPr txBox="1"/>
          <p:nvPr/>
        </p:nvSpPr>
        <p:spPr>
          <a:xfrm>
            <a:off x="1730319" y="5409069"/>
            <a:ext cx="6164957" cy="830997"/>
          </a:xfrm>
          <a:prstGeom prst="rect">
            <a:avLst/>
          </a:prstGeom>
          <a:noFill/>
        </p:spPr>
        <p:txBody>
          <a:bodyPr wrap="none" rtlCol="0">
            <a:spAutoFit/>
          </a:bodyPr>
          <a:lstStyle/>
          <a:p>
            <a:r>
              <a:rPr lang="en-US" sz="2400" dirty="0" smtClean="0">
                <a:solidFill>
                  <a:srgbClr val="00B050"/>
                </a:solidFill>
              </a:rPr>
              <a:t>Dr. Gordon A. Crews, </a:t>
            </a:r>
            <a:r>
              <a:rPr lang="en-US" sz="2400" i="1" dirty="0" smtClean="0">
                <a:solidFill>
                  <a:srgbClr val="00B050"/>
                </a:solidFill>
              </a:rPr>
              <a:t>Tiffin University </a:t>
            </a:r>
            <a:r>
              <a:rPr lang="en-US" sz="2400" dirty="0" smtClean="0">
                <a:solidFill>
                  <a:srgbClr val="00B050"/>
                </a:solidFill>
              </a:rPr>
              <a:t>(OH)</a:t>
            </a:r>
          </a:p>
          <a:p>
            <a:r>
              <a:rPr lang="en-US" sz="2400" dirty="0" smtClean="0">
                <a:solidFill>
                  <a:srgbClr val="00B050"/>
                </a:solidFill>
              </a:rPr>
              <a:t>Mr. Garrison A. Crews, </a:t>
            </a:r>
            <a:r>
              <a:rPr lang="en-US" sz="2400" i="1" dirty="0" smtClean="0">
                <a:solidFill>
                  <a:srgbClr val="00B050"/>
                </a:solidFill>
              </a:rPr>
              <a:t>Marshall University </a:t>
            </a:r>
            <a:r>
              <a:rPr lang="en-US" sz="2400" dirty="0" smtClean="0">
                <a:solidFill>
                  <a:srgbClr val="00B050"/>
                </a:solidFill>
              </a:rPr>
              <a:t>(WV)</a:t>
            </a:r>
            <a:endParaRPr lang="en-US" sz="2400" dirty="0">
              <a:solidFill>
                <a:srgbClr val="00B050"/>
              </a:solidFill>
            </a:endParaRPr>
          </a:p>
        </p:txBody>
      </p:sp>
    </p:spTree>
    <p:extLst>
      <p:ext uri="{BB962C8B-B14F-4D97-AF65-F5344CB8AC3E}">
        <p14:creationId xmlns:p14="http://schemas.microsoft.com/office/powerpoint/2010/main" val="1735937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3" name="Slide Number Placeholder 2"/>
          <p:cNvSpPr>
            <a:spLocks noGrp="1"/>
          </p:cNvSpPr>
          <p:nvPr>
            <p:ph type="sldNum" sz="quarter" idx="12"/>
          </p:nvPr>
        </p:nvSpPr>
        <p:spPr/>
        <p:txBody>
          <a:bodyPr/>
          <a:lstStyle/>
          <a:p>
            <a:fld id="{4831A249-17BD-4AC1-8E4B-4002AC12A86C}" type="slidenum">
              <a:rPr lang="en-US" smtClean="0"/>
              <a:t>10</a:t>
            </a:fld>
            <a:endParaRPr lang="en-US" dirty="0"/>
          </a:p>
        </p:txBody>
      </p:sp>
      <p:sp>
        <p:nvSpPr>
          <p:cNvPr id="4" name="Title 1"/>
          <p:cNvSpPr txBox="1">
            <a:spLocks/>
          </p:cNvSpPr>
          <p:nvPr/>
        </p:nvSpPr>
        <p:spPr>
          <a:xfrm>
            <a:off x="192044" y="208606"/>
            <a:ext cx="4808324" cy="664605"/>
          </a:xfrm>
          <a:prstGeom prst="rect">
            <a:avLst/>
          </a:prstGeom>
          <a:solidFill>
            <a:schemeClr val="bg1"/>
          </a:solidFill>
          <a:ln>
            <a:solidFill>
              <a:srgbClr val="FFFF00"/>
            </a:solidFill>
          </a:ln>
          <a:effectLst>
            <a:glow rad="228600">
              <a:schemeClr val="accent4">
                <a:satMod val="175000"/>
                <a:alpha val="40000"/>
              </a:schemeClr>
            </a:glow>
          </a:effectLst>
        </p:spPr>
        <p:txBody>
          <a:bodyPr>
            <a:noAutofit/>
          </a:bodyPr>
          <a:lst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a:lstStyle>
          <a:p>
            <a:r>
              <a:rPr lang="en-US" sz="2400" dirty="0" smtClean="0"/>
              <a:t>The School Environment and School Violence Incidents</a:t>
            </a:r>
            <a:endParaRPr lang="en-US" sz="2800"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60076352"/>
              </p:ext>
            </p:extLst>
          </p:nvPr>
        </p:nvGraphicFramePr>
        <p:xfrm>
          <a:off x="5256489" y="251697"/>
          <a:ext cx="6729829" cy="3300734"/>
        </p:xfrm>
        <a:graphic>
          <a:graphicData uri="http://schemas.openxmlformats.org/drawingml/2006/table">
            <a:tbl>
              <a:tblPr firstRow="1" firstCol="1" bandRow="1">
                <a:tableStyleId>{5C22544A-7EE6-4342-B048-85BDC9FD1C3A}</a:tableStyleId>
              </a:tblPr>
              <a:tblGrid>
                <a:gridCol w="2986241"/>
                <a:gridCol w="1604714"/>
                <a:gridCol w="2138874"/>
              </a:tblGrid>
              <a:tr h="227557">
                <a:tc>
                  <a:txBody>
                    <a:bodyPr/>
                    <a:lstStyle/>
                    <a:p>
                      <a:pPr marL="0" marR="0">
                        <a:lnSpc>
                          <a:spcPct val="107000"/>
                        </a:lnSpc>
                        <a:spcBef>
                          <a:spcPts val="0"/>
                        </a:spcBef>
                        <a:spcAft>
                          <a:spcPts val="800"/>
                        </a:spcAft>
                      </a:pPr>
                      <a:r>
                        <a:rPr lang="en-US" sz="1400" dirty="0">
                          <a:effectLst/>
                        </a:rPr>
                        <a:t>CHARACTERISTICS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solidFill>
                            <a:schemeClr val="bg1"/>
                          </a:solidFill>
                          <a:effectLst/>
                        </a:rPr>
                        <a:t>ASSOCIATED</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rgbClr val="FF0000"/>
                    </a:solidFill>
                  </a:tcPr>
                </a:tc>
                <a:tc>
                  <a:txBody>
                    <a:bodyPr/>
                    <a:lstStyle/>
                    <a:p>
                      <a:pPr marL="0" marR="0">
                        <a:lnSpc>
                          <a:spcPct val="107000"/>
                        </a:lnSpc>
                        <a:spcBef>
                          <a:spcPts val="0"/>
                        </a:spcBef>
                        <a:spcAft>
                          <a:spcPts val="800"/>
                        </a:spcAft>
                      </a:pPr>
                      <a:r>
                        <a:rPr lang="en-US" sz="1400" dirty="0">
                          <a:solidFill>
                            <a:schemeClr val="bg1"/>
                          </a:solidFill>
                          <a:effectLst/>
                        </a:rPr>
                        <a:t>NON-ASSOCIATED</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rgbClr val="FFC000"/>
                    </a:solidFill>
                  </a:tcPr>
                </a:tc>
              </a:tr>
              <a:tr h="444553">
                <a:tc>
                  <a:txBody>
                    <a:bodyPr/>
                    <a:lstStyle/>
                    <a:p>
                      <a:pPr marL="0" marR="0">
                        <a:lnSpc>
                          <a:spcPct val="107000"/>
                        </a:lnSpc>
                        <a:spcBef>
                          <a:spcPts val="0"/>
                        </a:spcBef>
                        <a:spcAft>
                          <a:spcPts val="800"/>
                        </a:spcAft>
                      </a:pPr>
                      <a:r>
                        <a:rPr lang="en-US" sz="1400" dirty="0">
                          <a:effectLst/>
                        </a:rPr>
                        <a:t>Level of 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High School and Elementary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Elementary and Preschool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Public vs. Private 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Public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Public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Was SRO Present At Incident?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444553">
                <a:tc>
                  <a:txBody>
                    <a:bodyPr/>
                    <a:lstStyle/>
                    <a:p>
                      <a:pPr marL="0" marR="0">
                        <a:lnSpc>
                          <a:spcPct val="107000"/>
                        </a:lnSpc>
                        <a:spcBef>
                          <a:spcPts val="0"/>
                        </a:spcBef>
                        <a:spcAft>
                          <a:spcPts val="800"/>
                        </a:spcAft>
                      </a:pPr>
                      <a:r>
                        <a:rPr lang="en-US" sz="1400" dirty="0">
                          <a:effectLst/>
                        </a:rPr>
                        <a:t>Were Metal Detectors Present At Time of Incident?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Student Population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300 to 500 students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20 to 100 students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444553">
                <a:tc>
                  <a:txBody>
                    <a:bodyPr/>
                    <a:lstStyle/>
                    <a:p>
                      <a:pPr marL="0" marR="0">
                        <a:lnSpc>
                          <a:spcPct val="107000"/>
                        </a:lnSpc>
                        <a:spcBef>
                          <a:spcPts val="0"/>
                        </a:spcBef>
                        <a:spcAft>
                          <a:spcPts val="800"/>
                        </a:spcAft>
                      </a:pPr>
                      <a:r>
                        <a:rPr lang="en-US" sz="1400" dirty="0">
                          <a:effectLst/>
                        </a:rPr>
                        <a:t>Faculty Student Ratio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12 to 20 students per teacher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7 to 10 students per teacher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 of White Students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91 to 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11 to 24% or 91 to 99%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 of Black Students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2 to 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0 to 1% and 2 to 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 of Hispanic Students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0 to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0 to 1% and 2 to 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r h="227557">
                <a:tc>
                  <a:txBody>
                    <a:bodyPr/>
                    <a:lstStyle/>
                    <a:p>
                      <a:pPr marL="0" marR="0">
                        <a:lnSpc>
                          <a:spcPct val="107000"/>
                        </a:lnSpc>
                        <a:spcBef>
                          <a:spcPts val="0"/>
                        </a:spcBef>
                        <a:spcAft>
                          <a:spcPts val="800"/>
                        </a:spcAft>
                      </a:pPr>
                      <a:r>
                        <a:rPr lang="en-US" sz="1400" dirty="0">
                          <a:effectLst/>
                        </a:rPr>
                        <a:t>% of Other Students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solidFill>
                      <a:schemeClr val="bg1"/>
                    </a:solidFill>
                  </a:tcPr>
                </a:tc>
                <a:tc>
                  <a:txBody>
                    <a:bodyPr/>
                    <a:lstStyle/>
                    <a:p>
                      <a:pPr marL="0" marR="0">
                        <a:lnSpc>
                          <a:spcPct val="107000"/>
                        </a:lnSpc>
                        <a:spcBef>
                          <a:spcPts val="0"/>
                        </a:spcBef>
                        <a:spcAft>
                          <a:spcPts val="800"/>
                        </a:spcAft>
                      </a:pPr>
                      <a:r>
                        <a:rPr lang="en-US" sz="1400" dirty="0">
                          <a:effectLst/>
                        </a:rPr>
                        <a:t>0 to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c>
                  <a:txBody>
                    <a:bodyPr/>
                    <a:lstStyle/>
                    <a:p>
                      <a:pPr marL="0" marR="0">
                        <a:lnSpc>
                          <a:spcPct val="107000"/>
                        </a:lnSpc>
                        <a:spcBef>
                          <a:spcPts val="0"/>
                        </a:spcBef>
                        <a:spcAft>
                          <a:spcPts val="800"/>
                        </a:spcAft>
                      </a:pPr>
                      <a:r>
                        <a:rPr lang="en-US" sz="1400" dirty="0">
                          <a:effectLst/>
                        </a:rPr>
                        <a:t>0 to 1% and 60 to 70%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385" marR="32385" marT="9525" marB="0"/>
                </a:tc>
              </a:tr>
            </a:tbl>
          </a:graphicData>
        </a:graphic>
      </p:graphicFrame>
      <p:graphicFrame>
        <p:nvGraphicFramePr>
          <p:cNvPr id="6" name="Chart 5"/>
          <p:cNvGraphicFramePr/>
          <p:nvPr>
            <p:extLst>
              <p:ext uri="{D42A27DB-BD31-4B8C-83A1-F6EECF244321}">
                <p14:modId xmlns:p14="http://schemas.microsoft.com/office/powerpoint/2010/main" val="79280176"/>
              </p:ext>
            </p:extLst>
          </p:nvPr>
        </p:nvGraphicFramePr>
        <p:xfrm>
          <a:off x="192044" y="1101935"/>
          <a:ext cx="4808324" cy="2450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extLst>
              <p:ext uri="{D42A27DB-BD31-4B8C-83A1-F6EECF244321}">
                <p14:modId xmlns:p14="http://schemas.microsoft.com/office/powerpoint/2010/main" val="1101038790"/>
              </p:ext>
            </p:extLst>
          </p:nvPr>
        </p:nvGraphicFramePr>
        <p:xfrm>
          <a:off x="192044" y="3781154"/>
          <a:ext cx="4808324" cy="24960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4174059591"/>
              </p:ext>
            </p:extLst>
          </p:nvPr>
        </p:nvGraphicFramePr>
        <p:xfrm>
          <a:off x="5142983" y="3781154"/>
          <a:ext cx="3650284" cy="24960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ext uri="{D42A27DB-BD31-4B8C-83A1-F6EECF244321}">
                <p14:modId xmlns:p14="http://schemas.microsoft.com/office/powerpoint/2010/main" val="3997132096"/>
              </p:ext>
            </p:extLst>
          </p:nvPr>
        </p:nvGraphicFramePr>
        <p:xfrm>
          <a:off x="8935882" y="3781153"/>
          <a:ext cx="3140788" cy="249607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10598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3" name="Slide Number Placeholder 2"/>
          <p:cNvSpPr>
            <a:spLocks noGrp="1"/>
          </p:cNvSpPr>
          <p:nvPr>
            <p:ph type="sldNum" sz="quarter" idx="12"/>
          </p:nvPr>
        </p:nvSpPr>
        <p:spPr/>
        <p:txBody>
          <a:bodyPr/>
          <a:lstStyle/>
          <a:p>
            <a:fld id="{4831A249-17BD-4AC1-8E4B-4002AC12A86C}" type="slidenum">
              <a:rPr lang="en-US" smtClean="0"/>
              <a:t>11</a:t>
            </a:fld>
            <a:endParaRPr lang="en-US" dirty="0"/>
          </a:p>
        </p:txBody>
      </p:sp>
      <p:sp>
        <p:nvSpPr>
          <p:cNvPr id="4" name="Title 1"/>
          <p:cNvSpPr txBox="1">
            <a:spLocks/>
          </p:cNvSpPr>
          <p:nvPr/>
        </p:nvSpPr>
        <p:spPr>
          <a:xfrm>
            <a:off x="192044" y="208607"/>
            <a:ext cx="3358464" cy="402626"/>
          </a:xfrm>
          <a:prstGeom prst="rect">
            <a:avLst/>
          </a:prstGeom>
          <a:solidFill>
            <a:schemeClr val="bg1"/>
          </a:solidFill>
          <a:ln>
            <a:solidFill>
              <a:srgbClr val="FFFF00"/>
            </a:solidFill>
          </a:ln>
          <a:effectLst>
            <a:glow rad="228600">
              <a:schemeClr val="accent4">
                <a:satMod val="175000"/>
                <a:alpha val="40000"/>
              </a:schemeClr>
            </a:glow>
          </a:effectLst>
        </p:spPr>
        <p:txBody>
          <a:bodyPr>
            <a:noAutofit/>
          </a:bodyPr>
          <a:lst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a:lstStyle>
          <a:p>
            <a:r>
              <a:rPr lang="en-US" sz="2400" dirty="0" smtClean="0"/>
              <a:t>The School Violence Event</a:t>
            </a:r>
            <a:endParaRPr lang="en-US" sz="2800"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62808019"/>
              </p:ext>
            </p:extLst>
          </p:nvPr>
        </p:nvGraphicFramePr>
        <p:xfrm>
          <a:off x="4374292" y="208607"/>
          <a:ext cx="7620500" cy="3780314"/>
        </p:xfrm>
        <a:graphic>
          <a:graphicData uri="http://schemas.openxmlformats.org/drawingml/2006/table">
            <a:tbl>
              <a:tblPr firstRow="1" firstCol="1" bandRow="1">
                <a:tableStyleId>{5C22544A-7EE6-4342-B048-85BDC9FD1C3A}</a:tableStyleId>
              </a:tblPr>
              <a:tblGrid>
                <a:gridCol w="2793245"/>
                <a:gridCol w="2207708"/>
                <a:gridCol w="2619547"/>
              </a:tblGrid>
              <a:tr h="177731">
                <a:tc>
                  <a:txBody>
                    <a:bodyPr/>
                    <a:lstStyle/>
                    <a:p>
                      <a:pPr marL="0" marR="0">
                        <a:lnSpc>
                          <a:spcPct val="107000"/>
                        </a:lnSpc>
                        <a:spcBef>
                          <a:spcPts val="0"/>
                        </a:spcBef>
                        <a:spcAft>
                          <a:spcPts val="800"/>
                        </a:spcAft>
                      </a:pPr>
                      <a:r>
                        <a:rPr lang="en-US" sz="1400" dirty="0">
                          <a:effectLst/>
                        </a:rPr>
                        <a:t>CHARACTERISTICS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solidFill>
                            <a:schemeClr val="bg1"/>
                          </a:solidFill>
                          <a:effectLst/>
                        </a:rPr>
                        <a:t>ASSOCIATED</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rgbClr val="FF0000"/>
                    </a:solidFill>
                  </a:tcPr>
                </a:tc>
                <a:tc>
                  <a:txBody>
                    <a:bodyPr/>
                    <a:lstStyle/>
                    <a:p>
                      <a:pPr marL="0" marR="0">
                        <a:lnSpc>
                          <a:spcPct val="107000"/>
                        </a:lnSpc>
                        <a:spcBef>
                          <a:spcPts val="0"/>
                        </a:spcBef>
                        <a:spcAft>
                          <a:spcPts val="800"/>
                        </a:spcAft>
                      </a:pPr>
                      <a:r>
                        <a:rPr lang="en-US" sz="1400" dirty="0">
                          <a:solidFill>
                            <a:schemeClr val="bg1"/>
                          </a:solidFill>
                          <a:effectLst/>
                        </a:rPr>
                        <a:t>NON-ASSOCIATED</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rgbClr val="FFC000"/>
                    </a:solidFill>
                  </a:tcPr>
                </a:tc>
              </a:tr>
              <a:tr h="354523">
                <a:tc>
                  <a:txBody>
                    <a:bodyPr/>
                    <a:lstStyle/>
                    <a:p>
                      <a:pPr marL="0" marR="0">
                        <a:lnSpc>
                          <a:spcPct val="107000"/>
                        </a:lnSpc>
                        <a:spcBef>
                          <a:spcPts val="0"/>
                        </a:spcBef>
                        <a:spcAft>
                          <a:spcPts val="800"/>
                        </a:spcAft>
                      </a:pPr>
                      <a:r>
                        <a:rPr lang="en-US" sz="1400" dirty="0">
                          <a:effectLst/>
                        </a:rPr>
                        <a:t>Why Was School Chosen?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Specific target(s) at 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School was a symbol or incidental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177731">
                <a:tc>
                  <a:txBody>
                    <a:bodyPr/>
                    <a:lstStyle/>
                    <a:p>
                      <a:pPr marL="0" marR="0">
                        <a:lnSpc>
                          <a:spcPct val="107000"/>
                        </a:lnSpc>
                        <a:spcBef>
                          <a:spcPts val="0"/>
                        </a:spcBef>
                        <a:spcAft>
                          <a:spcPts val="800"/>
                        </a:spcAft>
                      </a:pPr>
                      <a:r>
                        <a:rPr lang="en-US" sz="1400" dirty="0">
                          <a:effectLst/>
                        </a:rPr>
                        <a:t>Stated Reason for Incident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177731">
                <a:tc>
                  <a:txBody>
                    <a:bodyPr/>
                    <a:lstStyle/>
                    <a:p>
                      <a:pPr marL="0" marR="0">
                        <a:lnSpc>
                          <a:spcPct val="107000"/>
                        </a:lnSpc>
                        <a:spcBef>
                          <a:spcPts val="0"/>
                        </a:spcBef>
                        <a:spcAft>
                          <a:spcPts val="800"/>
                        </a:spcAft>
                      </a:pPr>
                      <a:r>
                        <a:rPr lang="en-US" sz="1400" dirty="0">
                          <a:effectLst/>
                        </a:rPr>
                        <a:t>Length of Planning Period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1 week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1 week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465604">
                <a:tc>
                  <a:txBody>
                    <a:bodyPr/>
                    <a:lstStyle/>
                    <a:p>
                      <a:pPr marL="0" marR="0">
                        <a:lnSpc>
                          <a:spcPct val="107000"/>
                        </a:lnSpc>
                        <a:spcBef>
                          <a:spcPts val="0"/>
                        </a:spcBef>
                        <a:spcAft>
                          <a:spcPts val="800"/>
                        </a:spcAft>
                      </a:pPr>
                      <a:r>
                        <a:rPr lang="en-US" sz="1400" dirty="0">
                          <a:effectLst/>
                        </a:rPr>
                        <a:t>Informed Other of Intentions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May or may not tell others of plan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May or may not have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177731">
                <a:tc>
                  <a:txBody>
                    <a:bodyPr/>
                    <a:lstStyle/>
                    <a:p>
                      <a:pPr marL="0" marR="0">
                        <a:lnSpc>
                          <a:spcPct val="107000"/>
                        </a:lnSpc>
                        <a:spcBef>
                          <a:spcPts val="0"/>
                        </a:spcBef>
                        <a:spcAft>
                          <a:spcPts val="800"/>
                        </a:spcAft>
                      </a:pPr>
                      <a:r>
                        <a:rPr lang="en-US" sz="1400" dirty="0">
                          <a:effectLst/>
                        </a:rPr>
                        <a:t>Did Shooter Have Co-Conspirators?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354523">
                <a:tc>
                  <a:txBody>
                    <a:bodyPr/>
                    <a:lstStyle/>
                    <a:p>
                      <a:pPr marL="0" marR="0">
                        <a:lnSpc>
                          <a:spcPct val="107000"/>
                        </a:lnSpc>
                        <a:spcBef>
                          <a:spcPts val="0"/>
                        </a:spcBef>
                        <a:spcAft>
                          <a:spcPts val="800"/>
                        </a:spcAft>
                      </a:pPr>
                      <a:r>
                        <a:rPr lang="en-US" sz="1400" dirty="0">
                          <a:effectLst/>
                        </a:rPr>
                        <a:t>Did Perpetrator Have List Of Targets?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Yes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354523">
                <a:tc>
                  <a:txBody>
                    <a:bodyPr/>
                    <a:lstStyle/>
                    <a:p>
                      <a:pPr marL="0" marR="0">
                        <a:lnSpc>
                          <a:spcPct val="107000"/>
                        </a:lnSpc>
                        <a:spcBef>
                          <a:spcPts val="0"/>
                        </a:spcBef>
                        <a:spcAft>
                          <a:spcPts val="800"/>
                        </a:spcAft>
                      </a:pPr>
                      <a:r>
                        <a:rPr lang="en-US" sz="1400" dirty="0">
                          <a:effectLst/>
                        </a:rPr>
                        <a:t>Targets:  Individual, Group, Multiple, or Random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Individual target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Random targets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200550">
                <a:tc>
                  <a:txBody>
                    <a:bodyPr/>
                    <a:lstStyle/>
                    <a:p>
                      <a:pPr marL="0" marR="0">
                        <a:lnSpc>
                          <a:spcPct val="107000"/>
                        </a:lnSpc>
                        <a:spcBef>
                          <a:spcPts val="0"/>
                        </a:spcBef>
                        <a:spcAft>
                          <a:spcPts val="800"/>
                        </a:spcAft>
                      </a:pPr>
                      <a:r>
                        <a:rPr lang="en-US" sz="1400" dirty="0">
                          <a:effectLst/>
                        </a:rPr>
                        <a:t>Location of Incident in 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Hallway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Inside school grounds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199008">
                <a:tc>
                  <a:txBody>
                    <a:bodyPr/>
                    <a:lstStyle/>
                    <a:p>
                      <a:pPr marL="0" marR="0">
                        <a:lnSpc>
                          <a:spcPct val="107000"/>
                        </a:lnSpc>
                        <a:spcBef>
                          <a:spcPts val="0"/>
                        </a:spcBef>
                        <a:spcAft>
                          <a:spcPts val="800"/>
                        </a:spcAft>
                      </a:pPr>
                      <a:r>
                        <a:rPr lang="en-US" sz="1400" dirty="0">
                          <a:effectLst/>
                        </a:rPr>
                        <a:t>Length of Incident in Minutes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3 to 5 minutes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1 to 60 minutes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177731">
                <a:tc>
                  <a:txBody>
                    <a:bodyPr/>
                    <a:lstStyle/>
                    <a:p>
                      <a:pPr marL="0" marR="0">
                        <a:lnSpc>
                          <a:spcPct val="107000"/>
                        </a:lnSpc>
                        <a:spcBef>
                          <a:spcPts val="0"/>
                        </a:spcBef>
                        <a:spcAft>
                          <a:spcPts val="800"/>
                        </a:spcAft>
                      </a:pPr>
                      <a:r>
                        <a:rPr lang="en-US" sz="1400" dirty="0">
                          <a:effectLst/>
                        </a:rPr>
                        <a:t>Number of Shots Fired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1 to 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1 to 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r h="479998">
                <a:tc>
                  <a:txBody>
                    <a:bodyPr/>
                    <a:lstStyle/>
                    <a:p>
                      <a:pPr marL="0" marR="0">
                        <a:lnSpc>
                          <a:spcPct val="107000"/>
                        </a:lnSpc>
                        <a:spcBef>
                          <a:spcPts val="0"/>
                        </a:spcBef>
                        <a:spcAft>
                          <a:spcPts val="800"/>
                        </a:spcAft>
                      </a:pPr>
                      <a:r>
                        <a:rPr lang="en-US" sz="1400" dirty="0">
                          <a:effectLst/>
                        </a:rPr>
                        <a:t>How Did Incident End?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solidFill>
                      <a:schemeClr val="bg1"/>
                    </a:solidFill>
                  </a:tcPr>
                </a:tc>
                <a:tc>
                  <a:txBody>
                    <a:bodyPr/>
                    <a:lstStyle/>
                    <a:p>
                      <a:pPr marL="0" marR="0">
                        <a:lnSpc>
                          <a:spcPct val="107000"/>
                        </a:lnSpc>
                        <a:spcBef>
                          <a:spcPts val="0"/>
                        </a:spcBef>
                        <a:spcAft>
                          <a:spcPts val="800"/>
                        </a:spcAft>
                      </a:pPr>
                      <a:r>
                        <a:rPr lang="en-US" sz="1400" dirty="0">
                          <a:effectLst/>
                        </a:rPr>
                        <a:t>Apprehended by police after struggle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c>
                  <a:txBody>
                    <a:bodyPr/>
                    <a:lstStyle/>
                    <a:p>
                      <a:pPr marL="0" marR="0">
                        <a:lnSpc>
                          <a:spcPct val="107000"/>
                        </a:lnSpc>
                        <a:spcBef>
                          <a:spcPts val="0"/>
                        </a:spcBef>
                        <a:spcAft>
                          <a:spcPts val="800"/>
                        </a:spcAft>
                      </a:pPr>
                      <a:r>
                        <a:rPr lang="en-US" sz="1400" dirty="0">
                          <a:effectLst/>
                        </a:rPr>
                        <a:t>Apprehended by police after struggle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20955" marR="20955" marT="8890" marB="0"/>
                </a:tc>
              </a:tr>
            </a:tbl>
          </a:graphicData>
        </a:graphic>
      </p:graphicFrame>
      <p:graphicFrame>
        <p:nvGraphicFramePr>
          <p:cNvPr id="6" name="Chart 5"/>
          <p:cNvGraphicFramePr/>
          <p:nvPr>
            <p:extLst>
              <p:ext uri="{D42A27DB-BD31-4B8C-83A1-F6EECF244321}">
                <p14:modId xmlns:p14="http://schemas.microsoft.com/office/powerpoint/2010/main" val="1150276189"/>
              </p:ext>
            </p:extLst>
          </p:nvPr>
        </p:nvGraphicFramePr>
        <p:xfrm>
          <a:off x="192044" y="783378"/>
          <a:ext cx="4017491" cy="2651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extLst>
              <p:ext uri="{D42A27DB-BD31-4B8C-83A1-F6EECF244321}">
                <p14:modId xmlns:p14="http://schemas.microsoft.com/office/powerpoint/2010/main" val="4085390205"/>
              </p:ext>
            </p:extLst>
          </p:nvPr>
        </p:nvGraphicFramePr>
        <p:xfrm>
          <a:off x="192043" y="3690552"/>
          <a:ext cx="4017492" cy="27410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3106740689"/>
              </p:ext>
            </p:extLst>
          </p:nvPr>
        </p:nvGraphicFramePr>
        <p:xfrm>
          <a:off x="4374292" y="4156641"/>
          <a:ext cx="3842328" cy="22749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ext uri="{D42A27DB-BD31-4B8C-83A1-F6EECF244321}">
                <p14:modId xmlns:p14="http://schemas.microsoft.com/office/powerpoint/2010/main" val="866111377"/>
              </p:ext>
            </p:extLst>
          </p:nvPr>
        </p:nvGraphicFramePr>
        <p:xfrm>
          <a:off x="8381376" y="4156641"/>
          <a:ext cx="3613415" cy="227498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0219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Southern Criminal Justice Association, Charleston, SC, September 10, 2014  (All material ©copyrighted by Gordon A. Crews, Ph.D. Tiffin University, OH)</a:t>
            </a:r>
            <a:endParaRPr lang="en-US" dirty="0"/>
          </a:p>
        </p:txBody>
      </p:sp>
      <p:sp>
        <p:nvSpPr>
          <p:cNvPr id="3" name="Slide Number Placeholder 2"/>
          <p:cNvSpPr>
            <a:spLocks noGrp="1"/>
          </p:cNvSpPr>
          <p:nvPr>
            <p:ph type="sldNum" sz="quarter" idx="12"/>
          </p:nvPr>
        </p:nvSpPr>
        <p:spPr/>
        <p:txBody>
          <a:bodyPr/>
          <a:lstStyle/>
          <a:p>
            <a:fld id="{4831A249-17BD-4AC1-8E4B-4002AC12A86C}" type="slidenum">
              <a:rPr lang="en-US" smtClean="0"/>
              <a:t>12</a:t>
            </a:fld>
            <a:endParaRPr lang="en-US" dirty="0"/>
          </a:p>
        </p:txBody>
      </p:sp>
      <p:sp>
        <p:nvSpPr>
          <p:cNvPr id="4" name="Title 1"/>
          <p:cNvSpPr txBox="1">
            <a:spLocks/>
          </p:cNvSpPr>
          <p:nvPr/>
        </p:nvSpPr>
        <p:spPr>
          <a:xfrm>
            <a:off x="192044" y="208607"/>
            <a:ext cx="3179229" cy="402626"/>
          </a:xfrm>
          <a:prstGeom prst="rect">
            <a:avLst/>
          </a:prstGeom>
          <a:solidFill>
            <a:schemeClr val="bg1"/>
          </a:solidFill>
          <a:ln>
            <a:solidFill>
              <a:srgbClr val="FFFF00"/>
            </a:solidFill>
          </a:ln>
          <a:effectLst>
            <a:glow rad="228600">
              <a:schemeClr val="accent4">
                <a:satMod val="175000"/>
                <a:alpha val="40000"/>
              </a:schemeClr>
            </a:glow>
          </a:effectLst>
        </p:spPr>
        <p:txBody>
          <a:bodyPr>
            <a:noAutofit/>
          </a:bodyPr>
          <a:lst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a:lstStyle>
          <a:p>
            <a:r>
              <a:rPr lang="en-US" sz="2400" dirty="0" smtClean="0"/>
              <a:t>Who is the perpetrator?</a:t>
            </a:r>
            <a:endParaRPr lang="en-US" sz="2800"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09458990"/>
              </p:ext>
            </p:extLst>
          </p:nvPr>
        </p:nvGraphicFramePr>
        <p:xfrm>
          <a:off x="4786184" y="136120"/>
          <a:ext cx="7074921" cy="3990556"/>
        </p:xfrm>
        <a:graphic>
          <a:graphicData uri="http://schemas.openxmlformats.org/drawingml/2006/table">
            <a:tbl>
              <a:tblPr firstRow="1" firstCol="1" bandRow="1">
                <a:tableStyleId>{5C22544A-7EE6-4342-B048-85BDC9FD1C3A}</a:tableStyleId>
              </a:tblPr>
              <a:tblGrid>
                <a:gridCol w="2356021"/>
                <a:gridCol w="2388973"/>
                <a:gridCol w="2329927"/>
              </a:tblGrid>
              <a:tr h="142428">
                <a:tc>
                  <a:txBody>
                    <a:bodyPr/>
                    <a:lstStyle/>
                    <a:p>
                      <a:pPr marL="0" marR="0">
                        <a:lnSpc>
                          <a:spcPct val="107000"/>
                        </a:lnSpc>
                        <a:spcBef>
                          <a:spcPts val="0"/>
                        </a:spcBef>
                        <a:spcAft>
                          <a:spcPts val="800"/>
                        </a:spcAft>
                      </a:pPr>
                      <a:r>
                        <a:rPr lang="en-US" sz="1600" dirty="0">
                          <a:effectLst/>
                        </a:rPr>
                        <a:t>CHARACTERISTICS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solidFill>
                            <a:schemeClr val="bg1"/>
                          </a:solidFill>
                          <a:effectLst/>
                        </a:rPr>
                        <a:t>ASSOCIATED</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rgbClr val="FF0000"/>
                    </a:solidFill>
                  </a:tcPr>
                </a:tc>
                <a:tc>
                  <a:txBody>
                    <a:bodyPr/>
                    <a:lstStyle/>
                    <a:p>
                      <a:pPr marL="0" marR="0">
                        <a:lnSpc>
                          <a:spcPct val="107000"/>
                        </a:lnSpc>
                        <a:spcBef>
                          <a:spcPts val="0"/>
                        </a:spcBef>
                        <a:spcAft>
                          <a:spcPts val="800"/>
                        </a:spcAft>
                      </a:pPr>
                      <a:r>
                        <a:rPr lang="en-US" sz="1600" dirty="0">
                          <a:solidFill>
                            <a:schemeClr val="bg1"/>
                          </a:solidFill>
                          <a:effectLst/>
                        </a:rPr>
                        <a:t>NON-ASSOCIATED</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rgbClr val="FFC000"/>
                    </a:solidFill>
                  </a:tcPr>
                </a:tc>
              </a:tr>
              <a:tr h="277779">
                <a:tc>
                  <a:txBody>
                    <a:bodyPr/>
                    <a:lstStyle/>
                    <a:p>
                      <a:pPr marL="0" marR="0">
                        <a:lnSpc>
                          <a:spcPct val="107000"/>
                        </a:lnSpc>
                        <a:spcBef>
                          <a:spcPts val="0"/>
                        </a:spcBef>
                        <a:spcAft>
                          <a:spcPts val="800"/>
                        </a:spcAft>
                      </a:pPr>
                      <a:r>
                        <a:rPr lang="en-US" sz="1600" dirty="0">
                          <a:effectLst/>
                        </a:rPr>
                        <a:t>Relationship to School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Outsider with connection to school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Outsider with no contacts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154930">
                <a:tc>
                  <a:txBody>
                    <a:bodyPr/>
                    <a:lstStyle/>
                    <a:p>
                      <a:pPr marL="0" marR="0">
                        <a:lnSpc>
                          <a:spcPct val="107000"/>
                        </a:lnSpc>
                        <a:spcBef>
                          <a:spcPts val="0"/>
                        </a:spcBef>
                        <a:spcAft>
                          <a:spcPts val="800"/>
                        </a:spcAft>
                      </a:pPr>
                      <a:r>
                        <a:rPr lang="en-US" sz="1600" dirty="0">
                          <a:effectLst/>
                        </a:rPr>
                        <a:t>Age of Perpetrator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19 to 27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16 to 55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154930">
                <a:tc>
                  <a:txBody>
                    <a:bodyPr/>
                    <a:lstStyle/>
                    <a:p>
                      <a:pPr marL="0" marR="0">
                        <a:lnSpc>
                          <a:spcPct val="107000"/>
                        </a:lnSpc>
                        <a:spcBef>
                          <a:spcPts val="0"/>
                        </a:spcBef>
                        <a:spcAft>
                          <a:spcPts val="800"/>
                        </a:spcAft>
                      </a:pPr>
                      <a:r>
                        <a:rPr lang="en-US" sz="1600" dirty="0">
                          <a:effectLst/>
                        </a:rPr>
                        <a:t>Sex of Perpetrator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Male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Male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154930">
                <a:tc>
                  <a:txBody>
                    <a:bodyPr/>
                    <a:lstStyle/>
                    <a:p>
                      <a:pPr marL="0" marR="0">
                        <a:lnSpc>
                          <a:spcPct val="107000"/>
                        </a:lnSpc>
                        <a:spcBef>
                          <a:spcPts val="0"/>
                        </a:spcBef>
                        <a:spcAft>
                          <a:spcPts val="800"/>
                        </a:spcAft>
                      </a:pPr>
                      <a:r>
                        <a:rPr lang="en-US" sz="1600" dirty="0">
                          <a:effectLst/>
                        </a:rPr>
                        <a:t>Race of Perpetrator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White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White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142428">
                <a:tc>
                  <a:txBody>
                    <a:bodyPr/>
                    <a:lstStyle/>
                    <a:p>
                      <a:pPr marL="0" marR="0">
                        <a:lnSpc>
                          <a:spcPct val="107000"/>
                        </a:lnSpc>
                        <a:spcBef>
                          <a:spcPts val="0"/>
                        </a:spcBef>
                        <a:spcAft>
                          <a:spcPts val="800"/>
                        </a:spcAft>
                      </a:pPr>
                      <a:r>
                        <a:rPr lang="en-US" sz="1600" dirty="0">
                          <a:effectLst/>
                        </a:rPr>
                        <a:t>Socioeconomic Status of Perpetrator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Lower and Middle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Middle to Upper Middle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413130">
                <a:tc>
                  <a:txBody>
                    <a:bodyPr/>
                    <a:lstStyle/>
                    <a:p>
                      <a:pPr marL="0" marR="0">
                        <a:lnSpc>
                          <a:spcPct val="107000"/>
                        </a:lnSpc>
                        <a:spcBef>
                          <a:spcPts val="0"/>
                        </a:spcBef>
                        <a:spcAft>
                          <a:spcPts val="800"/>
                        </a:spcAft>
                      </a:pPr>
                      <a:r>
                        <a:rPr lang="en-US" sz="1600" dirty="0">
                          <a:effectLst/>
                        </a:rPr>
                        <a:t>Grade at Time of Incident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Some had and some had not graduated, none in school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Completed high school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142428">
                <a:tc>
                  <a:txBody>
                    <a:bodyPr/>
                    <a:lstStyle/>
                    <a:p>
                      <a:pPr marL="0" marR="0">
                        <a:lnSpc>
                          <a:spcPct val="107000"/>
                        </a:lnSpc>
                        <a:spcBef>
                          <a:spcPts val="0"/>
                        </a:spcBef>
                        <a:spcAft>
                          <a:spcPts val="800"/>
                        </a:spcAft>
                      </a:pPr>
                      <a:r>
                        <a:rPr lang="en-US" sz="1600" dirty="0">
                          <a:effectLst/>
                        </a:rPr>
                        <a:t>Body Build of Perpetrator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Average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Slight to Average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142428">
                <a:tc>
                  <a:txBody>
                    <a:bodyPr/>
                    <a:lstStyle/>
                    <a:p>
                      <a:pPr marL="0" marR="0">
                        <a:lnSpc>
                          <a:spcPct val="107000"/>
                        </a:lnSpc>
                        <a:spcBef>
                          <a:spcPts val="0"/>
                        </a:spcBef>
                        <a:spcAft>
                          <a:spcPts val="800"/>
                        </a:spcAft>
                      </a:pPr>
                      <a:r>
                        <a:rPr lang="en-US" sz="1600" dirty="0">
                          <a:effectLst/>
                        </a:rPr>
                        <a:t>Birth Order of Perpetrator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Youngest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Youngest and Middle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r h="448309">
                <a:tc>
                  <a:txBody>
                    <a:bodyPr/>
                    <a:lstStyle/>
                    <a:p>
                      <a:pPr marL="0" marR="0">
                        <a:lnSpc>
                          <a:spcPct val="107000"/>
                        </a:lnSpc>
                        <a:spcBef>
                          <a:spcPts val="0"/>
                        </a:spcBef>
                        <a:spcAft>
                          <a:spcPts val="800"/>
                        </a:spcAft>
                      </a:pPr>
                      <a:r>
                        <a:rPr lang="en-US" sz="1600" dirty="0">
                          <a:effectLst/>
                        </a:rPr>
                        <a:t>On Probation at Time of Incident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solidFill>
                      <a:schemeClr val="bg1"/>
                    </a:solidFill>
                  </a:tcPr>
                </a:tc>
                <a:tc>
                  <a:txBody>
                    <a:bodyPr/>
                    <a:lstStyle/>
                    <a:p>
                      <a:pPr marL="0" marR="0">
                        <a:lnSpc>
                          <a:spcPct val="107000"/>
                        </a:lnSpc>
                        <a:spcBef>
                          <a:spcPts val="0"/>
                        </a:spcBef>
                        <a:spcAft>
                          <a:spcPts val="800"/>
                        </a:spcAft>
                      </a:pPr>
                      <a:r>
                        <a:rPr lang="en-US" sz="1600" dirty="0">
                          <a:effectLst/>
                        </a:rPr>
                        <a:t>May or may not be on probation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c>
                  <a:txBody>
                    <a:bodyPr/>
                    <a:lstStyle/>
                    <a:p>
                      <a:pPr marL="0" marR="0">
                        <a:lnSpc>
                          <a:spcPct val="107000"/>
                        </a:lnSpc>
                        <a:spcBef>
                          <a:spcPts val="0"/>
                        </a:spcBef>
                        <a:spcAft>
                          <a:spcPts val="800"/>
                        </a:spcAft>
                      </a:pPr>
                      <a:r>
                        <a:rPr lang="en-US" sz="1600" dirty="0">
                          <a:effectLst/>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3529" marR="23529" marT="7673" marB="0"/>
                </a:tc>
              </a:tr>
            </a:tbl>
          </a:graphicData>
        </a:graphic>
      </p:graphicFrame>
      <p:graphicFrame>
        <p:nvGraphicFramePr>
          <p:cNvPr id="6" name="Chart 5"/>
          <p:cNvGraphicFramePr/>
          <p:nvPr>
            <p:extLst>
              <p:ext uri="{D42A27DB-BD31-4B8C-83A1-F6EECF244321}">
                <p14:modId xmlns:p14="http://schemas.microsoft.com/office/powerpoint/2010/main" val="2086649715"/>
              </p:ext>
            </p:extLst>
          </p:nvPr>
        </p:nvGraphicFramePr>
        <p:xfrm>
          <a:off x="192044" y="812395"/>
          <a:ext cx="4396432" cy="23187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extLst>
              <p:ext uri="{D42A27DB-BD31-4B8C-83A1-F6EECF244321}">
                <p14:modId xmlns:p14="http://schemas.microsoft.com/office/powerpoint/2010/main" val="3452315695"/>
              </p:ext>
            </p:extLst>
          </p:nvPr>
        </p:nvGraphicFramePr>
        <p:xfrm>
          <a:off x="192044" y="3428194"/>
          <a:ext cx="4396432" cy="2750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3169528091"/>
              </p:ext>
            </p:extLst>
          </p:nvPr>
        </p:nvGraphicFramePr>
        <p:xfrm>
          <a:off x="4786184" y="4253979"/>
          <a:ext cx="3656055" cy="21023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ext uri="{D42A27DB-BD31-4B8C-83A1-F6EECF244321}">
                <p14:modId xmlns:p14="http://schemas.microsoft.com/office/powerpoint/2010/main" val="1864620253"/>
              </p:ext>
            </p:extLst>
          </p:nvPr>
        </p:nvGraphicFramePr>
        <p:xfrm>
          <a:off x="8639947" y="4253979"/>
          <a:ext cx="3428485" cy="23187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640831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92044" y="208607"/>
            <a:ext cx="3795070" cy="402626"/>
          </a:xfrm>
          <a:prstGeom prst="rect">
            <a:avLst/>
          </a:prstGeom>
          <a:solidFill>
            <a:schemeClr val="bg1"/>
          </a:solidFill>
          <a:ln>
            <a:solidFill>
              <a:srgbClr val="FFFF00"/>
            </a:solidFill>
          </a:ln>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a:lstStyle>
          <a:p>
            <a:r>
              <a:rPr lang="en-US" sz="2400" dirty="0" smtClean="0"/>
              <a:t>Perpetrator’s Traits and Issues</a:t>
            </a:r>
            <a:endParaRPr lang="en-US" sz="2800" dirty="0">
              <a:latin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0248740"/>
              </p:ext>
            </p:extLst>
          </p:nvPr>
        </p:nvGraphicFramePr>
        <p:xfrm>
          <a:off x="4201297" y="208607"/>
          <a:ext cx="7702379" cy="3910964"/>
        </p:xfrm>
        <a:graphic>
          <a:graphicData uri="http://schemas.openxmlformats.org/drawingml/2006/table">
            <a:tbl>
              <a:tblPr firstRow="1" firstCol="1" bandRow="1">
                <a:tableStyleId>{5C22544A-7EE6-4342-B048-85BDC9FD1C3A}</a:tableStyleId>
              </a:tblPr>
              <a:tblGrid>
                <a:gridCol w="4028072"/>
                <a:gridCol w="1535686"/>
                <a:gridCol w="2138621"/>
              </a:tblGrid>
              <a:tr h="230228">
                <a:tc>
                  <a:txBody>
                    <a:bodyPr/>
                    <a:lstStyle/>
                    <a:p>
                      <a:pPr>
                        <a:lnSpc>
                          <a:spcPct val="107000"/>
                        </a:lnSpc>
                      </a:pPr>
                      <a:r>
                        <a:rPr lang="en-US" sz="1400" dirty="0">
                          <a:effectLst/>
                        </a:rPr>
                        <a:t>CHARACTERISTICS</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solidFill>
                            <a:schemeClr val="bg1"/>
                          </a:solidFill>
                          <a:effectLst/>
                        </a:rPr>
                        <a:t>ASSOCIATED</a:t>
                      </a:r>
                      <a:endParaRPr lang="en-US" sz="1400" dirty="0">
                        <a:solidFill>
                          <a:schemeClr val="bg1"/>
                        </a:solidFill>
                        <a:effectLst/>
                        <a:latin typeface="Calibri" panose="020F0502020204030204" pitchFamily="34" charset="0"/>
                      </a:endParaRPr>
                    </a:p>
                  </a:txBody>
                  <a:tcPr marL="11744" marR="11744" marT="9272" marB="0">
                    <a:solidFill>
                      <a:srgbClr val="FF0000"/>
                    </a:solidFill>
                  </a:tcPr>
                </a:tc>
                <a:tc>
                  <a:txBody>
                    <a:bodyPr/>
                    <a:lstStyle/>
                    <a:p>
                      <a:pPr>
                        <a:lnSpc>
                          <a:spcPct val="107000"/>
                        </a:lnSpc>
                      </a:pPr>
                      <a:r>
                        <a:rPr lang="en-US" sz="1400" dirty="0">
                          <a:solidFill>
                            <a:schemeClr val="bg1"/>
                          </a:solidFill>
                          <a:effectLst/>
                        </a:rPr>
                        <a:t>NON-ASSOCIATED</a:t>
                      </a:r>
                      <a:endParaRPr lang="en-US" sz="1400" dirty="0">
                        <a:solidFill>
                          <a:schemeClr val="bg1"/>
                        </a:solidFill>
                        <a:effectLst/>
                        <a:latin typeface="Calibri" panose="020F0502020204030204" pitchFamily="34" charset="0"/>
                      </a:endParaRPr>
                    </a:p>
                  </a:txBody>
                  <a:tcPr marL="11744" marR="11744" marT="9272" marB="0">
                    <a:solidFill>
                      <a:srgbClr val="FFC000"/>
                    </a:solidFill>
                  </a:tcPr>
                </a:tc>
              </a:tr>
              <a:tr h="230228">
                <a:tc>
                  <a:txBody>
                    <a:bodyPr/>
                    <a:lstStyle/>
                    <a:p>
                      <a:pPr>
                        <a:lnSpc>
                          <a:spcPct val="107000"/>
                        </a:lnSpc>
                      </a:pPr>
                      <a:r>
                        <a:rPr lang="en-US" sz="1400" dirty="0">
                          <a:effectLst/>
                        </a:rPr>
                        <a:t>Evidence of Prior Mental Health Issues</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11744" marR="11744" marT="9272" marB="0"/>
                </a:tc>
              </a:tr>
              <a:tr h="230228">
                <a:tc>
                  <a:txBody>
                    <a:bodyPr/>
                    <a:lstStyle/>
                    <a:p>
                      <a:pPr>
                        <a:lnSpc>
                          <a:spcPct val="107000"/>
                        </a:lnSpc>
                      </a:pPr>
                      <a:r>
                        <a:rPr lang="en-US" sz="1400" dirty="0">
                          <a:effectLst/>
                        </a:rPr>
                        <a:t>Taking Medications for Mental Health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r>
              <a:tr h="230228">
                <a:tc>
                  <a:txBody>
                    <a:bodyPr/>
                    <a:lstStyle/>
                    <a:p>
                      <a:pPr>
                        <a:lnSpc>
                          <a:spcPct val="107000"/>
                        </a:lnSpc>
                      </a:pPr>
                      <a:r>
                        <a:rPr lang="en-US" sz="1400" dirty="0">
                          <a:effectLst/>
                        </a:rPr>
                        <a:t>Evidence of Physical Health Issues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r>
              <a:tr h="347458">
                <a:tc>
                  <a:txBody>
                    <a:bodyPr/>
                    <a:lstStyle/>
                    <a:p>
                      <a:pPr>
                        <a:lnSpc>
                          <a:spcPct val="107000"/>
                        </a:lnSpc>
                      </a:pPr>
                      <a:r>
                        <a:rPr lang="en-US" sz="1400" dirty="0">
                          <a:effectLst/>
                        </a:rPr>
                        <a:t>Any Evidence of Family Dysfunction?</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May or may not </a:t>
                      </a:r>
                      <a:endParaRPr lang="en-US" sz="1400" dirty="0">
                        <a:effectLst/>
                        <a:latin typeface="Calibri" panose="020F0502020204030204" pitchFamily="34" charset="0"/>
                      </a:endParaRPr>
                    </a:p>
                  </a:txBody>
                  <a:tcPr marL="11744" marR="11744" marT="9272" marB="0"/>
                </a:tc>
              </a:tr>
              <a:tr h="347458">
                <a:tc>
                  <a:txBody>
                    <a:bodyPr/>
                    <a:lstStyle/>
                    <a:p>
                      <a:pPr>
                        <a:lnSpc>
                          <a:spcPct val="107000"/>
                        </a:lnSpc>
                      </a:pPr>
                      <a:r>
                        <a:rPr lang="en-US" sz="1400" dirty="0">
                          <a:effectLst/>
                        </a:rPr>
                        <a:t>Any Evidence of Physical Parental Abuse or Neglect?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 </a:t>
                      </a:r>
                      <a:endParaRPr lang="en-US" sz="1400" dirty="0">
                        <a:effectLst/>
                        <a:latin typeface="Calibri" panose="020F0502020204030204" pitchFamily="34" charset="0"/>
                      </a:endParaRPr>
                    </a:p>
                  </a:txBody>
                  <a:tcPr marL="11744" marR="11744" marT="9272" marB="0"/>
                </a:tc>
              </a:tr>
              <a:tr h="230228">
                <a:tc>
                  <a:txBody>
                    <a:bodyPr/>
                    <a:lstStyle/>
                    <a:p>
                      <a:pPr>
                        <a:lnSpc>
                          <a:spcPct val="107000"/>
                        </a:lnSpc>
                      </a:pPr>
                      <a:r>
                        <a:rPr lang="en-US" sz="1400" dirty="0">
                          <a:effectLst/>
                        </a:rPr>
                        <a:t>Any Evidence of Sexual Abuse?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r>
              <a:tr h="347458">
                <a:tc>
                  <a:txBody>
                    <a:bodyPr/>
                    <a:lstStyle/>
                    <a:p>
                      <a:pPr>
                        <a:lnSpc>
                          <a:spcPct val="107000"/>
                        </a:lnSpc>
                      </a:pPr>
                      <a:r>
                        <a:rPr lang="en-US" sz="1400" dirty="0">
                          <a:effectLst/>
                        </a:rPr>
                        <a:t>Marital Status of Perpetrator at Time of Incident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Single</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Single</a:t>
                      </a:r>
                      <a:endParaRPr lang="en-US" sz="1400" dirty="0">
                        <a:effectLst/>
                        <a:latin typeface="Calibri" panose="020F0502020204030204" pitchFamily="34" charset="0"/>
                      </a:endParaRPr>
                    </a:p>
                  </a:txBody>
                  <a:tcPr marL="11744" marR="11744" marT="9272" marB="0"/>
                </a:tc>
              </a:tr>
              <a:tr h="347458">
                <a:tc>
                  <a:txBody>
                    <a:bodyPr/>
                    <a:lstStyle/>
                    <a:p>
                      <a:pPr>
                        <a:lnSpc>
                          <a:spcPct val="107000"/>
                        </a:lnSpc>
                      </a:pPr>
                      <a:r>
                        <a:rPr lang="en-US" sz="1400" dirty="0">
                          <a:effectLst/>
                        </a:rPr>
                        <a:t>Any Evidence of Recent Broken Relationship?</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May or may not </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May or may </a:t>
                      </a:r>
                      <a:r>
                        <a:rPr lang="en-US" sz="1400" dirty="0" smtClean="0">
                          <a:effectLst/>
                        </a:rPr>
                        <a:t>not</a:t>
                      </a:r>
                      <a:endParaRPr lang="en-US" sz="1400" dirty="0">
                        <a:effectLst/>
                        <a:latin typeface="Calibri" panose="020F0502020204030204" pitchFamily="34" charset="0"/>
                      </a:endParaRPr>
                    </a:p>
                  </a:txBody>
                  <a:tcPr marL="11744" marR="11744" marT="9272" marB="0"/>
                </a:tc>
              </a:tr>
              <a:tr h="230228">
                <a:tc>
                  <a:txBody>
                    <a:bodyPr/>
                    <a:lstStyle/>
                    <a:p>
                      <a:pPr>
                        <a:lnSpc>
                          <a:spcPct val="107000"/>
                        </a:lnSpc>
                      </a:pPr>
                      <a:r>
                        <a:rPr lang="en-US" sz="1400" dirty="0">
                          <a:effectLst/>
                        </a:rPr>
                        <a:t>Perpetrator on Drugs/Alcohol at </a:t>
                      </a:r>
                      <a:r>
                        <a:rPr lang="en-US" sz="1400" dirty="0" smtClean="0">
                          <a:effectLst/>
                        </a:rPr>
                        <a:t>Any time?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r>
              <a:tr h="451469">
                <a:tc>
                  <a:txBody>
                    <a:bodyPr/>
                    <a:lstStyle/>
                    <a:p>
                      <a:pPr>
                        <a:lnSpc>
                          <a:spcPct val="107000"/>
                        </a:lnSpc>
                      </a:pPr>
                      <a:r>
                        <a:rPr lang="en-US" sz="1400" dirty="0">
                          <a:effectLst/>
                        </a:rPr>
                        <a:t>Any Evidence Perpetrator Regularly Watched Violent Movies?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r>
              <a:tr h="662926">
                <a:tc>
                  <a:txBody>
                    <a:bodyPr/>
                    <a:lstStyle/>
                    <a:p>
                      <a:pPr>
                        <a:lnSpc>
                          <a:spcPct val="107000"/>
                        </a:lnSpc>
                      </a:pPr>
                      <a:r>
                        <a:rPr lang="en-US" sz="1400" dirty="0">
                          <a:effectLst/>
                        </a:rPr>
                        <a:t>Any Evidence Perpetrator Read </a:t>
                      </a:r>
                      <a:r>
                        <a:rPr lang="en-US" sz="1400" dirty="0" smtClean="0">
                          <a:effectLst/>
                        </a:rPr>
                        <a:t>Books, Played Violent Video Games, Writing/Drawing Material With </a:t>
                      </a:r>
                      <a:r>
                        <a:rPr lang="en-US" sz="1400" dirty="0">
                          <a:effectLst/>
                        </a:rPr>
                        <a:t>Violent?  </a:t>
                      </a:r>
                      <a:endParaRPr lang="en-US" sz="1400" dirty="0">
                        <a:effectLst/>
                        <a:latin typeface="Calibri" panose="020F0502020204030204" pitchFamily="34" charset="0"/>
                      </a:endParaRPr>
                    </a:p>
                  </a:txBody>
                  <a:tcPr marL="11744" marR="11744" marT="9272" marB="0">
                    <a:solidFill>
                      <a:schemeClr val="bg1"/>
                    </a:solidFill>
                  </a:tcPr>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11744" marR="11744" marT="9272" marB="0"/>
                </a:tc>
              </a:tr>
            </a:tbl>
          </a:graphicData>
        </a:graphic>
      </p:graphicFrame>
      <p:graphicFrame>
        <p:nvGraphicFramePr>
          <p:cNvPr id="15" name="Chart 14"/>
          <p:cNvGraphicFramePr/>
          <p:nvPr>
            <p:extLst>
              <p:ext uri="{D42A27DB-BD31-4B8C-83A1-F6EECF244321}">
                <p14:modId xmlns:p14="http://schemas.microsoft.com/office/powerpoint/2010/main" val="4002632771"/>
              </p:ext>
            </p:extLst>
          </p:nvPr>
        </p:nvGraphicFramePr>
        <p:xfrm>
          <a:off x="192044" y="921849"/>
          <a:ext cx="3795070" cy="3077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p:nvPr>
            <p:extLst>
              <p:ext uri="{D42A27DB-BD31-4B8C-83A1-F6EECF244321}">
                <p14:modId xmlns:p14="http://schemas.microsoft.com/office/powerpoint/2010/main" val="4096997753"/>
              </p:ext>
            </p:extLst>
          </p:nvPr>
        </p:nvGraphicFramePr>
        <p:xfrm>
          <a:off x="7587048" y="4217861"/>
          <a:ext cx="4316628" cy="25262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extLst>
              <p:ext uri="{D42A27DB-BD31-4B8C-83A1-F6EECF244321}">
                <p14:modId xmlns:p14="http://schemas.microsoft.com/office/powerpoint/2010/main" val="669572263"/>
              </p:ext>
            </p:extLst>
          </p:nvPr>
        </p:nvGraphicFramePr>
        <p:xfrm>
          <a:off x="510944" y="4310291"/>
          <a:ext cx="4102245" cy="24338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064842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92044" y="208607"/>
            <a:ext cx="4042206" cy="573988"/>
          </a:xfrm>
          <a:solidFill>
            <a:schemeClr val="bg1"/>
          </a:solidFill>
          <a:ln>
            <a:solidFill>
              <a:srgbClr val="FFFF00"/>
            </a:solidFill>
          </a:ln>
          <a:effectLst>
            <a:glow rad="228600">
              <a:schemeClr val="accent4">
                <a:satMod val="175000"/>
                <a:alpha val="40000"/>
              </a:schemeClr>
            </a:glow>
          </a:effectLst>
        </p:spPr>
        <p:txBody>
          <a:bodyPr>
            <a:noAutofit/>
          </a:bodyPr>
          <a:lstStyle/>
          <a:p>
            <a:r>
              <a:rPr lang="en-US" sz="2400" dirty="0" smtClean="0"/>
              <a:t>Characteristics of Weapons Used and Injuries Incurred</a:t>
            </a:r>
            <a:endParaRPr lang="en-US" sz="2800" dirty="0">
              <a:latin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770338384"/>
              </p:ext>
            </p:extLst>
          </p:nvPr>
        </p:nvGraphicFramePr>
        <p:xfrm>
          <a:off x="4404997" y="208607"/>
          <a:ext cx="7629237" cy="3868542"/>
        </p:xfrm>
        <a:graphic>
          <a:graphicData uri="http://schemas.openxmlformats.org/drawingml/2006/table">
            <a:tbl>
              <a:tblPr firstRow="1" firstCol="1" bandRow="1">
                <a:tableStyleId>{5C22544A-7EE6-4342-B048-85BDC9FD1C3A}</a:tableStyleId>
              </a:tblPr>
              <a:tblGrid>
                <a:gridCol w="2758631"/>
                <a:gridCol w="2097089"/>
                <a:gridCol w="2773517"/>
              </a:tblGrid>
              <a:tr h="180078">
                <a:tc>
                  <a:txBody>
                    <a:bodyPr/>
                    <a:lstStyle/>
                    <a:p>
                      <a:pPr>
                        <a:lnSpc>
                          <a:spcPct val="107000"/>
                        </a:lnSpc>
                      </a:pPr>
                      <a:r>
                        <a:rPr lang="en-US" sz="1400" dirty="0">
                          <a:effectLst/>
                        </a:rPr>
                        <a:t>CHARACTERISTICS</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solidFill>
                            <a:schemeClr val="bg1"/>
                          </a:solidFill>
                          <a:effectLst/>
                        </a:rPr>
                        <a:t>ASSOCIATED</a:t>
                      </a:r>
                      <a:endParaRPr lang="en-US" sz="1400" dirty="0">
                        <a:solidFill>
                          <a:schemeClr val="bg1"/>
                        </a:solidFill>
                        <a:effectLst/>
                        <a:latin typeface="Calibri" panose="020F0502020204030204" pitchFamily="34" charset="0"/>
                      </a:endParaRPr>
                    </a:p>
                  </a:txBody>
                  <a:tcPr marL="28575" marR="28575" marT="9525" marB="0">
                    <a:solidFill>
                      <a:srgbClr val="FF0000"/>
                    </a:solidFill>
                  </a:tcPr>
                </a:tc>
                <a:tc>
                  <a:txBody>
                    <a:bodyPr/>
                    <a:lstStyle/>
                    <a:p>
                      <a:pPr>
                        <a:lnSpc>
                          <a:spcPct val="107000"/>
                        </a:lnSpc>
                      </a:pPr>
                      <a:r>
                        <a:rPr lang="en-US" sz="1400" dirty="0">
                          <a:solidFill>
                            <a:schemeClr val="bg1"/>
                          </a:solidFill>
                          <a:effectLst/>
                        </a:rPr>
                        <a:t>NON-ASSOCIATED</a:t>
                      </a:r>
                      <a:endParaRPr lang="en-US" sz="1400" dirty="0">
                        <a:solidFill>
                          <a:schemeClr val="bg1"/>
                        </a:solidFill>
                        <a:effectLst/>
                        <a:latin typeface="Calibri" panose="020F0502020204030204" pitchFamily="34" charset="0"/>
                      </a:endParaRPr>
                    </a:p>
                  </a:txBody>
                  <a:tcPr marL="28575" marR="28575" marT="9525" marB="0">
                    <a:solidFill>
                      <a:srgbClr val="FFC000"/>
                    </a:solidFill>
                  </a:tcPr>
                </a:tc>
              </a:tr>
              <a:tr h="358576">
                <a:tc>
                  <a:txBody>
                    <a:bodyPr/>
                    <a:lstStyle/>
                    <a:p>
                      <a:pPr>
                        <a:lnSpc>
                          <a:spcPct val="107000"/>
                        </a:lnSpc>
                      </a:pPr>
                      <a:r>
                        <a:rPr lang="en-US" sz="1400" dirty="0">
                          <a:effectLst/>
                        </a:rPr>
                        <a:t>Were Weapons Readily Available To Shooter?</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Yes</a:t>
                      </a:r>
                      <a:endParaRPr lang="en-US" sz="1400" dirty="0">
                        <a:effectLst/>
                        <a:latin typeface="Calibri" panose="020F0502020204030204" pitchFamily="34" charset="0"/>
                      </a:endParaRPr>
                    </a:p>
                  </a:txBody>
                  <a:tcPr marL="28575" marR="28575" marT="9525" marB="0"/>
                </a:tc>
              </a:tr>
              <a:tr h="358576">
                <a:tc>
                  <a:txBody>
                    <a:bodyPr/>
                    <a:lstStyle/>
                    <a:p>
                      <a:pPr>
                        <a:lnSpc>
                          <a:spcPct val="107000"/>
                        </a:lnSpc>
                      </a:pPr>
                      <a:r>
                        <a:rPr lang="en-US" sz="1400" dirty="0">
                          <a:effectLst/>
                        </a:rPr>
                        <a:t>Where Was Gun/Weapon Obtained? </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Stolen, gifts, legally owned</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Gift from family or legally owned</a:t>
                      </a:r>
                      <a:endParaRPr lang="en-US" sz="1400" dirty="0">
                        <a:effectLst/>
                        <a:latin typeface="Calibri" panose="020F0502020204030204" pitchFamily="34" charset="0"/>
                      </a:endParaRPr>
                    </a:p>
                  </a:txBody>
                  <a:tcPr marL="28575" marR="28575" marT="9525" marB="0"/>
                </a:tc>
              </a:tr>
              <a:tr h="180078">
                <a:tc>
                  <a:txBody>
                    <a:bodyPr/>
                    <a:lstStyle/>
                    <a:p>
                      <a:pPr>
                        <a:lnSpc>
                          <a:spcPct val="107000"/>
                        </a:lnSpc>
                      </a:pPr>
                      <a:r>
                        <a:rPr lang="en-US" sz="1400" dirty="0">
                          <a:effectLst/>
                        </a:rPr>
                        <a:t>Number of Weapons </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1</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1</a:t>
                      </a:r>
                      <a:endParaRPr lang="en-US" sz="1400" dirty="0">
                        <a:effectLst/>
                        <a:latin typeface="Calibri" panose="020F0502020204030204" pitchFamily="34" charset="0"/>
                      </a:endParaRPr>
                    </a:p>
                  </a:txBody>
                  <a:tcPr marL="28575" marR="28575" marT="9525" marB="0"/>
                </a:tc>
              </a:tr>
              <a:tr h="206615">
                <a:tc>
                  <a:txBody>
                    <a:bodyPr/>
                    <a:lstStyle/>
                    <a:p>
                      <a:pPr>
                        <a:lnSpc>
                          <a:spcPct val="107000"/>
                        </a:lnSpc>
                      </a:pPr>
                      <a:r>
                        <a:rPr lang="en-US" sz="1400" dirty="0">
                          <a:effectLst/>
                        </a:rPr>
                        <a:t>Rounds of Ammunition Available </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1 to 10 </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1 to 200</a:t>
                      </a:r>
                      <a:endParaRPr lang="en-US" sz="1400" dirty="0">
                        <a:effectLst/>
                        <a:latin typeface="Calibri" panose="020F0502020204030204" pitchFamily="34" charset="0"/>
                      </a:endParaRPr>
                    </a:p>
                  </a:txBody>
                  <a:tcPr marL="28575" marR="28575" marT="9525" marB="0"/>
                </a:tc>
              </a:tr>
              <a:tr h="894070">
                <a:tc>
                  <a:txBody>
                    <a:bodyPr/>
                    <a:lstStyle/>
                    <a:p>
                      <a:pPr>
                        <a:lnSpc>
                          <a:spcPct val="107000"/>
                        </a:lnSpc>
                      </a:pPr>
                      <a:r>
                        <a:rPr lang="en-US" sz="1400" dirty="0">
                          <a:effectLst/>
                        </a:rPr>
                        <a:t>Types of Weapons Used</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.22 caliber pistol, .45 caliber pistol, AK-47, 12 gauge Shotgun, .44 caliber rifle, Machete, and baseball bat</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.22 caliber pistol, .22 caliber rifle, knife, vehicle, and propane tank</a:t>
                      </a:r>
                      <a:endParaRPr lang="en-US" sz="1400" dirty="0">
                        <a:effectLst/>
                        <a:latin typeface="Calibri" panose="020F0502020204030204" pitchFamily="34" charset="0"/>
                      </a:endParaRPr>
                    </a:p>
                  </a:txBody>
                  <a:tcPr marL="28575" marR="28575" marT="9525" marB="0"/>
                </a:tc>
              </a:tr>
              <a:tr h="206615">
                <a:tc>
                  <a:txBody>
                    <a:bodyPr/>
                    <a:lstStyle/>
                    <a:p>
                      <a:pPr>
                        <a:lnSpc>
                          <a:spcPct val="107000"/>
                        </a:lnSpc>
                      </a:pPr>
                      <a:r>
                        <a:rPr lang="en-US" sz="1400" dirty="0">
                          <a:effectLst/>
                        </a:rPr>
                        <a:t>Number of Potential Victims </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41 to 50</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21 to 300</a:t>
                      </a:r>
                      <a:endParaRPr lang="en-US" sz="1400" dirty="0">
                        <a:effectLst/>
                        <a:latin typeface="Calibri" panose="020F0502020204030204" pitchFamily="34" charset="0"/>
                      </a:endParaRPr>
                    </a:p>
                  </a:txBody>
                  <a:tcPr marL="28575" marR="28575" marT="9525" marB="0"/>
                </a:tc>
              </a:tr>
              <a:tr h="537074">
                <a:tc>
                  <a:txBody>
                    <a:bodyPr/>
                    <a:lstStyle/>
                    <a:p>
                      <a:pPr>
                        <a:lnSpc>
                          <a:spcPct val="107000"/>
                        </a:lnSpc>
                      </a:pPr>
                      <a:r>
                        <a:rPr lang="en-US" sz="1400" dirty="0">
                          <a:effectLst/>
                        </a:rPr>
                        <a:t>Killed or Injured Anyone outside School before or After School Incident</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No </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no</a:t>
                      </a:r>
                      <a:endParaRPr lang="en-US" sz="1400" dirty="0">
                        <a:effectLst/>
                        <a:latin typeface="Calibri" panose="020F0502020204030204" pitchFamily="34" charset="0"/>
                      </a:endParaRPr>
                    </a:p>
                  </a:txBody>
                  <a:tcPr marL="28575" marR="28575" marT="9525" marB="0"/>
                </a:tc>
              </a:tr>
              <a:tr h="180078">
                <a:tc>
                  <a:txBody>
                    <a:bodyPr/>
                    <a:lstStyle/>
                    <a:p>
                      <a:pPr>
                        <a:lnSpc>
                          <a:spcPct val="107000"/>
                        </a:lnSpc>
                      </a:pPr>
                      <a:r>
                        <a:rPr lang="en-US" sz="1400" dirty="0">
                          <a:effectLst/>
                        </a:rPr>
                        <a:t>Number Killed </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0</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0</a:t>
                      </a:r>
                      <a:endParaRPr lang="en-US" sz="1400" dirty="0">
                        <a:effectLst/>
                        <a:latin typeface="Calibri" panose="020F0502020204030204" pitchFamily="34" charset="0"/>
                      </a:endParaRPr>
                    </a:p>
                  </a:txBody>
                  <a:tcPr marL="28575" marR="28575" marT="9525" marB="0"/>
                </a:tc>
              </a:tr>
              <a:tr h="180078">
                <a:tc>
                  <a:txBody>
                    <a:bodyPr/>
                    <a:lstStyle/>
                    <a:p>
                      <a:pPr>
                        <a:lnSpc>
                          <a:spcPct val="107000"/>
                        </a:lnSpc>
                      </a:pPr>
                      <a:r>
                        <a:rPr lang="en-US" sz="1400" dirty="0">
                          <a:effectLst/>
                        </a:rPr>
                        <a:t>Number Injured</a:t>
                      </a:r>
                      <a:endParaRPr lang="en-US" sz="1400" dirty="0">
                        <a:effectLst/>
                        <a:latin typeface="Calibri" panose="020F0502020204030204" pitchFamily="34" charset="0"/>
                      </a:endParaRPr>
                    </a:p>
                  </a:txBody>
                  <a:tcPr marL="28575" marR="28575" marT="9525" marB="0">
                    <a:solidFill>
                      <a:schemeClr val="bg1"/>
                    </a:solidFill>
                  </a:tcPr>
                </a:tc>
                <a:tc>
                  <a:txBody>
                    <a:bodyPr/>
                    <a:lstStyle/>
                    <a:p>
                      <a:pPr>
                        <a:lnSpc>
                          <a:spcPct val="107000"/>
                        </a:lnSpc>
                      </a:pPr>
                      <a:r>
                        <a:rPr lang="en-US" sz="1400" dirty="0">
                          <a:effectLst/>
                        </a:rPr>
                        <a:t>1 </a:t>
                      </a:r>
                      <a:endParaRPr lang="en-US" sz="1400" dirty="0">
                        <a:effectLst/>
                        <a:latin typeface="Calibri" panose="020F0502020204030204" pitchFamily="34" charset="0"/>
                      </a:endParaRPr>
                    </a:p>
                  </a:txBody>
                  <a:tcPr marL="28575" marR="28575" marT="9525" marB="0"/>
                </a:tc>
                <a:tc>
                  <a:txBody>
                    <a:bodyPr/>
                    <a:lstStyle/>
                    <a:p>
                      <a:pPr>
                        <a:lnSpc>
                          <a:spcPct val="107000"/>
                        </a:lnSpc>
                      </a:pPr>
                      <a:r>
                        <a:rPr lang="en-US" sz="1400" dirty="0">
                          <a:effectLst/>
                        </a:rPr>
                        <a:t>1 to 5</a:t>
                      </a:r>
                      <a:endParaRPr lang="en-US" sz="1400" dirty="0">
                        <a:effectLst/>
                        <a:latin typeface="Calibri" panose="020F0502020204030204" pitchFamily="34" charset="0"/>
                      </a:endParaRPr>
                    </a:p>
                  </a:txBody>
                  <a:tcPr marL="28575" marR="28575" marT="9525" marB="0"/>
                </a:tc>
              </a:tr>
            </a:tbl>
          </a:graphicData>
        </a:graphic>
      </p:graphicFrame>
      <p:graphicFrame>
        <p:nvGraphicFramePr>
          <p:cNvPr id="12" name="Chart 11"/>
          <p:cNvGraphicFramePr/>
          <p:nvPr>
            <p:extLst>
              <p:ext uri="{D42A27DB-BD31-4B8C-83A1-F6EECF244321}">
                <p14:modId xmlns:p14="http://schemas.microsoft.com/office/powerpoint/2010/main" val="2269019477"/>
              </p:ext>
            </p:extLst>
          </p:nvPr>
        </p:nvGraphicFramePr>
        <p:xfrm>
          <a:off x="192044" y="1009128"/>
          <a:ext cx="4042206" cy="24672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p:nvPr>
            <p:extLst>
              <p:ext uri="{D42A27DB-BD31-4B8C-83A1-F6EECF244321}">
                <p14:modId xmlns:p14="http://schemas.microsoft.com/office/powerpoint/2010/main" val="139938850"/>
              </p:ext>
            </p:extLst>
          </p:nvPr>
        </p:nvGraphicFramePr>
        <p:xfrm>
          <a:off x="192044" y="3702899"/>
          <a:ext cx="4042206" cy="26567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3573098748"/>
              </p:ext>
            </p:extLst>
          </p:nvPr>
        </p:nvGraphicFramePr>
        <p:xfrm>
          <a:off x="4404996" y="4289546"/>
          <a:ext cx="3742225" cy="23501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p:nvPr>
            <p:extLst>
              <p:ext uri="{D42A27DB-BD31-4B8C-83A1-F6EECF244321}">
                <p14:modId xmlns:p14="http://schemas.microsoft.com/office/powerpoint/2010/main" val="182456390"/>
              </p:ext>
            </p:extLst>
          </p:nvPr>
        </p:nvGraphicFramePr>
        <p:xfrm>
          <a:off x="8435546" y="4289546"/>
          <a:ext cx="3598688" cy="235015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67085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15</a:t>
            </a:fld>
            <a:endParaRPr lang="en-US" dirty="0"/>
          </a:p>
        </p:txBody>
      </p:sp>
      <p:sp>
        <p:nvSpPr>
          <p:cNvPr id="6" name="Title 1"/>
          <p:cNvSpPr txBox="1">
            <a:spLocks/>
          </p:cNvSpPr>
          <p:nvPr/>
        </p:nvSpPr>
        <p:spPr>
          <a:xfrm>
            <a:off x="192043" y="241558"/>
            <a:ext cx="4099871" cy="1060020"/>
          </a:xfrm>
          <a:prstGeom prst="rect">
            <a:avLst/>
          </a:prstGeom>
          <a:solidFill>
            <a:schemeClr val="bg1"/>
          </a:solidFill>
          <a:ln>
            <a:solidFill>
              <a:srgbClr val="FFFF00"/>
            </a:solidFill>
          </a:ln>
          <a:effectLst>
            <a:glow rad="228600">
              <a:schemeClr val="accent4">
                <a:satMod val="175000"/>
                <a:alpha val="40000"/>
              </a:schemeClr>
            </a:glow>
          </a:effectLst>
        </p:spPr>
        <p:txBody>
          <a:bodyPr>
            <a:noAutofit/>
          </a:bodyPr>
          <a:lst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a:lstStyle>
          <a:p>
            <a:r>
              <a:rPr lang="en-US" sz="2400" dirty="0" smtClean="0"/>
              <a:t>Charges, Trials, Please. Convictions,</a:t>
            </a:r>
          </a:p>
          <a:p>
            <a:r>
              <a:rPr lang="en-US" sz="2400" dirty="0" smtClean="0"/>
              <a:t>and Sentences</a:t>
            </a:r>
            <a:endParaRPr lang="en-US" sz="2800" dirty="0">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73898945"/>
              </p:ext>
            </p:extLst>
          </p:nvPr>
        </p:nvGraphicFramePr>
        <p:xfrm>
          <a:off x="4534306" y="149078"/>
          <a:ext cx="7537214" cy="3261387"/>
        </p:xfrm>
        <a:graphic>
          <a:graphicData uri="http://schemas.openxmlformats.org/drawingml/2006/table">
            <a:tbl>
              <a:tblPr firstRow="1" firstCol="1" bandRow="1">
                <a:tableStyleId>{5C22544A-7EE6-4342-B048-85BDC9FD1C3A}</a:tableStyleId>
              </a:tblPr>
              <a:tblGrid>
                <a:gridCol w="4065997"/>
                <a:gridCol w="1408670"/>
                <a:gridCol w="2062547"/>
              </a:tblGrid>
              <a:tr h="160416">
                <a:tc>
                  <a:txBody>
                    <a:bodyPr/>
                    <a:lstStyle/>
                    <a:p>
                      <a:pPr>
                        <a:lnSpc>
                          <a:spcPct val="107000"/>
                        </a:lnSpc>
                      </a:pPr>
                      <a:r>
                        <a:rPr lang="en-US" sz="1200" dirty="0">
                          <a:effectLst/>
                        </a:rPr>
                        <a:t>CHARACTERISTICS</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solidFill>
                            <a:schemeClr val="bg1"/>
                          </a:solidFill>
                          <a:effectLst/>
                        </a:rPr>
                        <a:t>ASSOCIATED</a:t>
                      </a:r>
                      <a:endParaRPr lang="en-US" sz="1100" dirty="0">
                        <a:solidFill>
                          <a:schemeClr val="bg1"/>
                        </a:solidFill>
                        <a:effectLst/>
                        <a:latin typeface="Calibri" panose="020F0502020204030204" pitchFamily="34" charset="0"/>
                      </a:endParaRPr>
                    </a:p>
                  </a:txBody>
                  <a:tcPr marL="21645" marR="21645" marT="9277" marB="0">
                    <a:solidFill>
                      <a:srgbClr val="FF0000"/>
                    </a:solidFill>
                  </a:tcPr>
                </a:tc>
                <a:tc>
                  <a:txBody>
                    <a:bodyPr/>
                    <a:lstStyle/>
                    <a:p>
                      <a:pPr>
                        <a:lnSpc>
                          <a:spcPct val="107000"/>
                        </a:lnSpc>
                      </a:pPr>
                      <a:r>
                        <a:rPr lang="en-US" sz="1200" dirty="0">
                          <a:solidFill>
                            <a:schemeClr val="bg1"/>
                          </a:solidFill>
                          <a:effectLst/>
                        </a:rPr>
                        <a:t>NON-ASSOCIATED</a:t>
                      </a:r>
                      <a:endParaRPr lang="en-US" sz="1100" dirty="0">
                        <a:solidFill>
                          <a:schemeClr val="bg1"/>
                        </a:solidFill>
                        <a:effectLst/>
                        <a:latin typeface="Calibri" panose="020F0502020204030204" pitchFamily="34" charset="0"/>
                      </a:endParaRPr>
                    </a:p>
                  </a:txBody>
                  <a:tcPr marL="21645" marR="21645" marT="9277" marB="0">
                    <a:solidFill>
                      <a:srgbClr val="FFC000"/>
                    </a:solidFill>
                  </a:tcPr>
                </a:tc>
              </a:tr>
              <a:tr h="164753">
                <a:tc>
                  <a:txBody>
                    <a:bodyPr/>
                    <a:lstStyle/>
                    <a:p>
                      <a:pPr>
                        <a:lnSpc>
                          <a:spcPct val="107000"/>
                        </a:lnSpc>
                      </a:pPr>
                      <a:r>
                        <a:rPr lang="en-US" sz="1200" dirty="0">
                          <a:effectLst/>
                        </a:rPr>
                        <a:t>Number of Different Charges </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1 to 5</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1 to 5 </a:t>
                      </a:r>
                      <a:endParaRPr lang="en-US" sz="1100" dirty="0">
                        <a:effectLst/>
                        <a:latin typeface="Calibri" panose="020F0502020204030204" pitchFamily="34" charset="0"/>
                      </a:endParaRPr>
                    </a:p>
                  </a:txBody>
                  <a:tcPr marL="21645" marR="21645" marT="9277" marB="0"/>
                </a:tc>
              </a:tr>
              <a:tr h="160416">
                <a:tc>
                  <a:txBody>
                    <a:bodyPr/>
                    <a:lstStyle/>
                    <a:p>
                      <a:pPr>
                        <a:lnSpc>
                          <a:spcPct val="107000"/>
                        </a:lnSpc>
                      </a:pPr>
                      <a:r>
                        <a:rPr lang="en-US" sz="1200" dirty="0">
                          <a:effectLst/>
                        </a:rPr>
                        <a:t>Type of Trial</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Jury Trial</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Jury Trial</a:t>
                      </a:r>
                      <a:endParaRPr lang="en-US" sz="1100" dirty="0">
                        <a:effectLst/>
                        <a:latin typeface="Calibri" panose="020F0502020204030204" pitchFamily="34" charset="0"/>
                      </a:endParaRPr>
                    </a:p>
                  </a:txBody>
                  <a:tcPr marL="21645" marR="21645" marT="9277" marB="0"/>
                </a:tc>
              </a:tr>
              <a:tr h="160416">
                <a:tc>
                  <a:txBody>
                    <a:bodyPr/>
                    <a:lstStyle/>
                    <a:p>
                      <a:pPr>
                        <a:lnSpc>
                          <a:spcPct val="107000"/>
                        </a:lnSpc>
                      </a:pPr>
                      <a:r>
                        <a:rPr lang="en-US" sz="1200" dirty="0">
                          <a:effectLst/>
                        </a:rPr>
                        <a:t>Was There A Plea Bargain?</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No</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No</a:t>
                      </a:r>
                      <a:endParaRPr lang="en-US" sz="1100" dirty="0">
                        <a:effectLst/>
                        <a:latin typeface="Calibri" panose="020F0502020204030204" pitchFamily="34" charset="0"/>
                      </a:endParaRPr>
                    </a:p>
                  </a:txBody>
                  <a:tcPr marL="21645" marR="21645" marT="9277" marB="0"/>
                </a:tc>
              </a:tr>
              <a:tr h="466727">
                <a:tc>
                  <a:txBody>
                    <a:bodyPr/>
                    <a:lstStyle/>
                    <a:p>
                      <a:pPr>
                        <a:lnSpc>
                          <a:spcPct val="107000"/>
                        </a:lnSpc>
                      </a:pPr>
                      <a:r>
                        <a:rPr lang="en-US" sz="1200" dirty="0">
                          <a:effectLst/>
                        </a:rPr>
                        <a:t>Not Guilty By Reason Of Insanity as Defense at Trial or In Plea Agreement</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Yes</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Yes</a:t>
                      </a:r>
                      <a:endParaRPr lang="en-US" sz="1100" dirty="0">
                        <a:effectLst/>
                        <a:latin typeface="Calibri" panose="020F0502020204030204" pitchFamily="34" charset="0"/>
                      </a:endParaRPr>
                    </a:p>
                  </a:txBody>
                  <a:tcPr marL="21645" marR="21645" marT="9277" marB="0"/>
                </a:tc>
              </a:tr>
              <a:tr h="218151">
                <a:tc>
                  <a:txBody>
                    <a:bodyPr/>
                    <a:lstStyle/>
                    <a:p>
                      <a:pPr>
                        <a:lnSpc>
                          <a:spcPct val="107000"/>
                        </a:lnSpc>
                      </a:pPr>
                      <a:r>
                        <a:rPr lang="en-US" sz="1200" dirty="0">
                          <a:effectLst/>
                        </a:rPr>
                        <a:t>Guilty but Mentally Ill As Defense at Trial or In Plea Agreement </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No</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No</a:t>
                      </a:r>
                      <a:endParaRPr lang="en-US" sz="1100" dirty="0">
                        <a:effectLst/>
                        <a:latin typeface="Calibri" panose="020F0502020204030204" pitchFamily="34" charset="0"/>
                      </a:endParaRPr>
                    </a:p>
                  </a:txBody>
                  <a:tcPr marL="21645" marR="21645" marT="9277" marB="0"/>
                </a:tc>
              </a:tr>
              <a:tr h="109234">
                <a:tc>
                  <a:txBody>
                    <a:bodyPr/>
                    <a:lstStyle/>
                    <a:p>
                      <a:pPr>
                        <a:lnSpc>
                          <a:spcPct val="107000"/>
                        </a:lnSpc>
                      </a:pPr>
                      <a:r>
                        <a:rPr lang="en-US" sz="1200" dirty="0">
                          <a:effectLst/>
                        </a:rPr>
                        <a:t>Conviction Counts</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1</a:t>
                      </a:r>
                      <a:r>
                        <a:rPr lang="en-US" sz="1200" baseline="30000" dirty="0">
                          <a:effectLst/>
                        </a:rPr>
                        <a:t>st</a:t>
                      </a:r>
                      <a:r>
                        <a:rPr lang="en-US" sz="1200" dirty="0">
                          <a:effectLst/>
                        </a:rPr>
                        <a:t> Degree Murder</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Attempted Murder, Kidnapping, and Other Charges</a:t>
                      </a:r>
                      <a:endParaRPr lang="en-US" sz="1100" dirty="0">
                        <a:effectLst/>
                        <a:latin typeface="Calibri" panose="020F0502020204030204" pitchFamily="34" charset="0"/>
                      </a:endParaRPr>
                    </a:p>
                  </a:txBody>
                  <a:tcPr marL="21645" marR="21645" marT="9277" marB="0"/>
                </a:tc>
              </a:tr>
              <a:tr h="0">
                <a:tc>
                  <a:txBody>
                    <a:bodyPr/>
                    <a:lstStyle/>
                    <a:p>
                      <a:pPr>
                        <a:lnSpc>
                          <a:spcPct val="107000"/>
                        </a:lnSpc>
                      </a:pPr>
                      <a:r>
                        <a:rPr lang="en-US" sz="1200" dirty="0">
                          <a:effectLst/>
                        </a:rPr>
                        <a:t>Number of Conviction Counts</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1</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1 to 5</a:t>
                      </a:r>
                      <a:endParaRPr lang="en-US" sz="1100" dirty="0">
                        <a:effectLst/>
                        <a:latin typeface="Calibri" panose="020F0502020204030204" pitchFamily="34" charset="0"/>
                      </a:endParaRPr>
                    </a:p>
                  </a:txBody>
                  <a:tcPr marL="21645" marR="21645" marT="9277" marB="0"/>
                </a:tc>
              </a:tr>
              <a:tr h="130431">
                <a:tc>
                  <a:txBody>
                    <a:bodyPr/>
                    <a:lstStyle/>
                    <a:p>
                      <a:pPr>
                        <a:lnSpc>
                          <a:spcPct val="107000"/>
                        </a:lnSpc>
                      </a:pPr>
                      <a:r>
                        <a:rPr lang="en-US" sz="1200" dirty="0">
                          <a:effectLst/>
                        </a:rPr>
                        <a:t>Original Sentence Received </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Terms of years and Life without Parole</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Terms of years and Life without Parole</a:t>
                      </a:r>
                      <a:endParaRPr lang="en-US" sz="1100" dirty="0">
                        <a:effectLst/>
                        <a:latin typeface="Calibri" panose="020F0502020204030204" pitchFamily="34" charset="0"/>
                      </a:endParaRPr>
                    </a:p>
                  </a:txBody>
                  <a:tcPr marL="21645" marR="21645" marT="9277" marB="0"/>
                </a:tc>
              </a:tr>
              <a:tr h="166744">
                <a:tc>
                  <a:txBody>
                    <a:bodyPr/>
                    <a:lstStyle/>
                    <a:p>
                      <a:pPr>
                        <a:lnSpc>
                          <a:spcPct val="107000"/>
                        </a:lnSpc>
                      </a:pPr>
                      <a:r>
                        <a:rPr lang="en-US" sz="1200" dirty="0">
                          <a:effectLst/>
                        </a:rPr>
                        <a:t>Minimum Number of Years Sentenced </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16 to 20</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21 to 35</a:t>
                      </a:r>
                      <a:endParaRPr lang="en-US" sz="1100" dirty="0">
                        <a:effectLst/>
                        <a:latin typeface="Calibri" panose="020F0502020204030204" pitchFamily="34" charset="0"/>
                      </a:endParaRPr>
                    </a:p>
                  </a:txBody>
                  <a:tcPr marL="21645" marR="21645" marT="9277" marB="0"/>
                </a:tc>
              </a:tr>
              <a:tr h="168104">
                <a:tc>
                  <a:txBody>
                    <a:bodyPr/>
                    <a:lstStyle/>
                    <a:p>
                      <a:pPr>
                        <a:lnSpc>
                          <a:spcPct val="107000"/>
                        </a:lnSpc>
                      </a:pPr>
                      <a:r>
                        <a:rPr lang="en-US" sz="1200" dirty="0">
                          <a:effectLst/>
                        </a:rPr>
                        <a:t>Maximum Number of Years Sentenced </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Life</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21 to Life</a:t>
                      </a:r>
                      <a:endParaRPr lang="en-US" sz="1100" dirty="0">
                        <a:effectLst/>
                        <a:latin typeface="Calibri" panose="020F0502020204030204" pitchFamily="34" charset="0"/>
                      </a:endParaRPr>
                    </a:p>
                  </a:txBody>
                  <a:tcPr marL="21645" marR="21645" marT="9277" marB="0"/>
                </a:tc>
              </a:tr>
              <a:tr h="185940">
                <a:tc>
                  <a:txBody>
                    <a:bodyPr/>
                    <a:lstStyle/>
                    <a:p>
                      <a:pPr>
                        <a:lnSpc>
                          <a:spcPct val="107000"/>
                        </a:lnSpc>
                      </a:pPr>
                      <a:r>
                        <a:rPr lang="en-US" sz="1200" dirty="0">
                          <a:effectLst/>
                        </a:rPr>
                        <a:t>Eligible for Parole </a:t>
                      </a:r>
                      <a:endParaRPr lang="en-US" sz="1100" dirty="0">
                        <a:effectLst/>
                        <a:latin typeface="Calibri" panose="020F0502020204030204" pitchFamily="34" charset="0"/>
                      </a:endParaRPr>
                    </a:p>
                  </a:txBody>
                  <a:tcPr marL="21645" marR="21645" marT="9277" marB="0">
                    <a:solidFill>
                      <a:schemeClr val="bg1"/>
                    </a:solidFill>
                  </a:tcPr>
                </a:tc>
                <a:tc>
                  <a:txBody>
                    <a:bodyPr/>
                    <a:lstStyle/>
                    <a:p>
                      <a:pPr>
                        <a:lnSpc>
                          <a:spcPct val="107000"/>
                        </a:lnSpc>
                      </a:pPr>
                      <a:r>
                        <a:rPr lang="en-US" sz="1200" dirty="0">
                          <a:effectLst/>
                        </a:rPr>
                        <a:t>May or may not be eligible</a:t>
                      </a:r>
                      <a:endParaRPr lang="en-US" sz="1100" dirty="0">
                        <a:effectLst/>
                        <a:latin typeface="Calibri" panose="020F0502020204030204" pitchFamily="34" charset="0"/>
                      </a:endParaRPr>
                    </a:p>
                  </a:txBody>
                  <a:tcPr marL="21645" marR="21645" marT="9277" marB="0"/>
                </a:tc>
                <a:tc>
                  <a:txBody>
                    <a:bodyPr/>
                    <a:lstStyle/>
                    <a:p>
                      <a:pPr>
                        <a:lnSpc>
                          <a:spcPct val="107000"/>
                        </a:lnSpc>
                      </a:pPr>
                      <a:r>
                        <a:rPr lang="en-US" sz="1200" dirty="0">
                          <a:effectLst/>
                        </a:rPr>
                        <a:t>May or may not be eligible</a:t>
                      </a:r>
                      <a:endParaRPr lang="en-US" sz="1100" dirty="0">
                        <a:effectLst/>
                        <a:latin typeface="Calibri" panose="020F0502020204030204" pitchFamily="34" charset="0"/>
                      </a:endParaRPr>
                    </a:p>
                  </a:txBody>
                  <a:tcPr marL="21645" marR="21645" marT="9277" marB="0"/>
                </a:tc>
              </a:tr>
            </a:tbl>
          </a:graphicData>
        </a:graphic>
      </p:graphicFrame>
      <p:graphicFrame>
        <p:nvGraphicFramePr>
          <p:cNvPr id="8" name="Chart 7"/>
          <p:cNvGraphicFramePr/>
          <p:nvPr>
            <p:extLst>
              <p:ext uri="{D42A27DB-BD31-4B8C-83A1-F6EECF244321}">
                <p14:modId xmlns:p14="http://schemas.microsoft.com/office/powerpoint/2010/main" val="1277238933"/>
              </p:ext>
            </p:extLst>
          </p:nvPr>
        </p:nvGraphicFramePr>
        <p:xfrm>
          <a:off x="192044" y="1441161"/>
          <a:ext cx="4099870" cy="24195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2290802122"/>
              </p:ext>
            </p:extLst>
          </p:nvPr>
        </p:nvGraphicFramePr>
        <p:xfrm>
          <a:off x="192043" y="4061254"/>
          <a:ext cx="4099870" cy="24596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4006184615"/>
              </p:ext>
            </p:extLst>
          </p:nvPr>
        </p:nvGraphicFramePr>
        <p:xfrm>
          <a:off x="8290301" y="3654982"/>
          <a:ext cx="3781219" cy="27013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p:nvPr>
            <p:extLst>
              <p:ext uri="{D42A27DB-BD31-4B8C-83A1-F6EECF244321}">
                <p14:modId xmlns:p14="http://schemas.microsoft.com/office/powerpoint/2010/main" val="1639390911"/>
              </p:ext>
            </p:extLst>
          </p:nvPr>
        </p:nvGraphicFramePr>
        <p:xfrm>
          <a:off x="4534305" y="3654982"/>
          <a:ext cx="3530537" cy="270136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71954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Any questions or comments?</a:t>
            </a:r>
            <a:endParaRPr lang="en-US"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16</a:t>
            </a:fld>
            <a:endParaRPr lang="en-US" dirty="0"/>
          </a:p>
        </p:txBody>
      </p:sp>
    </p:spTree>
    <p:extLst>
      <p:ext uri="{BB962C8B-B14F-4D97-AF65-F5344CB8AC3E}">
        <p14:creationId xmlns:p14="http://schemas.microsoft.com/office/powerpoint/2010/main" val="28904537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0676"/>
            <a:ext cx="10515600" cy="645680"/>
          </a:xfrm>
        </p:spPr>
        <p:txBody>
          <a:bodyPr>
            <a:normAutofit fontScale="90000"/>
          </a:bodyPr>
          <a:lstStyle/>
          <a:p>
            <a:r>
              <a:rPr lang="en-US" dirty="0" smtClean="0"/>
              <a:t>Abstract</a:t>
            </a:r>
            <a:endParaRPr lang="en-US" dirty="0"/>
          </a:p>
        </p:txBody>
      </p:sp>
      <p:sp>
        <p:nvSpPr>
          <p:cNvPr id="3" name="Content Placeholder 2"/>
          <p:cNvSpPr>
            <a:spLocks noGrp="1"/>
          </p:cNvSpPr>
          <p:nvPr>
            <p:ph idx="1"/>
          </p:nvPr>
        </p:nvSpPr>
        <p:spPr>
          <a:xfrm>
            <a:off x="509152" y="1111829"/>
            <a:ext cx="11159839" cy="5244522"/>
          </a:xfrm>
          <a:solidFill>
            <a:schemeClr val="bg1"/>
          </a:solidFill>
        </p:spPr>
        <p:txBody>
          <a:bodyPr>
            <a:noAutofit/>
          </a:bodyPr>
          <a:lstStyle/>
          <a:p>
            <a:r>
              <a:rPr lang="en-US" sz="3200" dirty="0" smtClean="0">
                <a:solidFill>
                  <a:srgbClr val="00B0F0"/>
                </a:solidFill>
              </a:rPr>
              <a:t>Premise:</a:t>
            </a:r>
          </a:p>
          <a:p>
            <a:pPr lvl="1"/>
            <a:r>
              <a:rPr lang="en-US" dirty="0" smtClean="0"/>
              <a:t>School </a:t>
            </a:r>
            <a:r>
              <a:rPr lang="en-US" dirty="0"/>
              <a:t>violence and its potential in K-12 schools cannot be dealt with by simply removing the troublesome/problematic students from classrooms and/or school </a:t>
            </a:r>
            <a:r>
              <a:rPr lang="en-US" dirty="0" smtClean="0"/>
              <a:t>grounds</a:t>
            </a:r>
            <a:endParaRPr lang="en-US" dirty="0" smtClean="0"/>
          </a:p>
          <a:p>
            <a:r>
              <a:rPr lang="en-US" sz="3200" dirty="0" smtClean="0">
                <a:solidFill>
                  <a:srgbClr val="00B0F0"/>
                </a:solidFill>
              </a:rPr>
              <a:t>Reasoning:</a:t>
            </a:r>
          </a:p>
          <a:p>
            <a:pPr lvl="1"/>
            <a:r>
              <a:rPr lang="en-US" dirty="0" smtClean="0"/>
              <a:t>The </a:t>
            </a:r>
            <a:r>
              <a:rPr lang="en-US" dirty="0"/>
              <a:t>expelling, suspending, incarcerating, or placing of a juvenile in an alternative school setting may only increase their anger against their former school and </a:t>
            </a:r>
            <a:r>
              <a:rPr lang="en-US" dirty="0" smtClean="0"/>
              <a:t>teachers  </a:t>
            </a:r>
            <a:endParaRPr lang="en-US" dirty="0" smtClean="0"/>
          </a:p>
          <a:p>
            <a:pPr lvl="1"/>
            <a:r>
              <a:rPr lang="en-US" dirty="0" smtClean="0"/>
              <a:t>An </a:t>
            </a:r>
            <a:r>
              <a:rPr lang="en-US" dirty="0"/>
              <a:t>anger which may continue to grow throughout their </a:t>
            </a:r>
            <a:r>
              <a:rPr lang="en-US" dirty="0" smtClean="0"/>
              <a:t>lives</a:t>
            </a:r>
            <a:endParaRPr lang="en-US" dirty="0" smtClean="0"/>
          </a:p>
          <a:p>
            <a:r>
              <a:rPr lang="en-US" sz="3200" dirty="0" smtClean="0">
                <a:solidFill>
                  <a:srgbClr val="00B0F0"/>
                </a:solidFill>
              </a:rPr>
              <a:t>Importance:</a:t>
            </a:r>
          </a:p>
          <a:p>
            <a:pPr lvl="1"/>
            <a:r>
              <a:rPr lang="en-US" dirty="0" smtClean="0"/>
              <a:t>Growing </a:t>
            </a:r>
            <a:r>
              <a:rPr lang="en-US" dirty="0"/>
              <a:t>trend of students who have failed to achieve in life returning to their former school </a:t>
            </a:r>
            <a:r>
              <a:rPr lang="en-US" dirty="0" smtClean="0"/>
              <a:t>(or another) and </a:t>
            </a:r>
            <a:r>
              <a:rPr lang="en-US" dirty="0"/>
              <a:t>committing acts of </a:t>
            </a:r>
            <a:r>
              <a:rPr lang="en-US" dirty="0" smtClean="0"/>
              <a:t>violence</a:t>
            </a:r>
          </a:p>
          <a:p>
            <a:endParaRPr lang="en-US" sz="3200"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2</a:t>
            </a:fld>
            <a:endParaRPr lang="en-US" dirty="0"/>
          </a:p>
        </p:txBody>
      </p:sp>
    </p:spTree>
    <p:extLst>
      <p:ext uri="{BB962C8B-B14F-4D97-AF65-F5344CB8AC3E}">
        <p14:creationId xmlns:p14="http://schemas.microsoft.com/office/powerpoint/2010/main" val="1178272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3</a:t>
            </a:fld>
            <a:endParaRPr lang="en-US" dirty="0"/>
          </a:p>
        </p:txBody>
      </p:sp>
      <p:pic>
        <p:nvPicPr>
          <p:cNvPr id="1068" name="Picture 44" descr="Carolina Academic 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38" y="605125"/>
            <a:ext cx="8115300" cy="495301"/>
          </a:xfrm>
          <a:prstGeom prst="rect">
            <a:avLst/>
          </a:prstGeom>
          <a:solidFill>
            <a:schemeClr val="tx1"/>
          </a:solidFill>
        </p:spPr>
      </p:pic>
      <p:sp>
        <p:nvSpPr>
          <p:cNvPr id="36" name="Rectangle 35"/>
          <p:cNvSpPr/>
          <p:nvPr/>
        </p:nvSpPr>
        <p:spPr>
          <a:xfrm>
            <a:off x="311437" y="1265189"/>
            <a:ext cx="6847898" cy="1015663"/>
          </a:xfrm>
          <a:prstGeom prst="rect">
            <a:avLst/>
          </a:prstGeom>
        </p:spPr>
        <p:txBody>
          <a:bodyPr wrap="square">
            <a:spAutoFit/>
          </a:bodyPr>
          <a:lstStyle/>
          <a:p>
            <a:r>
              <a:rPr lang="en-US" sz="2400" b="1" i="1" dirty="0">
                <a:solidFill>
                  <a:srgbClr val="FF0000"/>
                </a:solidFill>
              </a:rPr>
              <a:t>School Killers Speak</a:t>
            </a:r>
          </a:p>
          <a:p>
            <a:r>
              <a:rPr lang="en-US" b="1" dirty="0">
                <a:solidFill>
                  <a:srgbClr val="00B0F0"/>
                </a:solidFill>
              </a:rPr>
              <a:t>A Comprehensive Examination of Perpetrators, Events, and Characteristics of School Violence in America</a:t>
            </a:r>
          </a:p>
        </p:txBody>
      </p:sp>
      <p:sp>
        <p:nvSpPr>
          <p:cNvPr id="37" name="Rectangle 45"/>
          <p:cNvSpPr>
            <a:spLocks noChangeArrowheads="1"/>
          </p:cNvSpPr>
          <p:nvPr/>
        </p:nvSpPr>
        <p:spPr bwMode="auto">
          <a:xfrm>
            <a:off x="311437" y="2411635"/>
            <a:ext cx="6979049" cy="579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smtClean="0">
                <a:ln>
                  <a:noFill/>
                </a:ln>
                <a:effectLst/>
                <a:latin typeface="Verdana" panose="020B0604030504040204" pitchFamily="34" charset="0"/>
                <a:ea typeface="Times New Roman" panose="02020603050405020304" pitchFamily="18" charset="0"/>
                <a:cs typeface="Times New Roman" panose="02020603050405020304" pitchFamily="18" charset="0"/>
              </a:rPr>
              <a:t>by Dr. Gordon A. Crews, </a:t>
            </a:r>
            <a:r>
              <a:rPr kumimoji="0" lang="en-US" altLang="en-US" sz="1050" b="0" i="1" u="none" strike="noStrike" cap="none" normalizeH="0" baseline="0" dirty="0" smtClean="0">
                <a:ln>
                  <a:noFill/>
                </a:ln>
                <a:effectLst/>
                <a:latin typeface="Verdana" panose="020B0604030504040204" pitchFamily="34" charset="0"/>
                <a:ea typeface="Times New Roman" panose="02020603050405020304" pitchFamily="18" charset="0"/>
                <a:cs typeface="Times New Roman" panose="02020603050405020304" pitchFamily="18" charset="0"/>
              </a:rPr>
              <a:t>Dean and Professor of Criminal Justice &amp; Criminology</a:t>
            </a:r>
            <a:r>
              <a:rPr kumimoji="0" lang="en-US" altLang="en-US" sz="1050" b="0" i="0" u="none" strike="noStrike" cap="none" normalizeH="0" baseline="0" dirty="0" smtClean="0">
                <a:ln>
                  <a:noFill/>
                </a:ln>
                <a:effectLst/>
                <a:latin typeface="Verdana" panose="020B0604030504040204" pitchFamily="34" charset="0"/>
                <a:ea typeface="Times New Roman" panose="02020603050405020304" pitchFamily="18" charset="0"/>
                <a:cs typeface="Times New Roman" panose="02020603050405020304" pitchFamily="18" charset="0"/>
              </a:rPr>
              <a:t>, Tiffin University (OH)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FFC000"/>
                </a:solidFill>
                <a:effectLst/>
                <a:latin typeface="Verdana" panose="020B0604030504040204" pitchFamily="34" charset="0"/>
                <a:ea typeface="Times New Roman" panose="02020603050405020304" pitchFamily="18" charset="0"/>
                <a:cs typeface="Times New Roman" panose="02020603050405020304" pitchFamily="18" charset="0"/>
              </a:rPr>
              <a:t>Forthcoming October 2015 </a:t>
            </a:r>
            <a:r>
              <a:rPr kumimoji="0" lang="en-US" altLang="en-US" sz="1050" b="1" i="0" u="none" strike="noStrike" cap="none" normalizeH="0" baseline="0" dirty="0" smtClean="0">
                <a:ln>
                  <a:noFill/>
                </a:ln>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050" b="1" i="0" u="none" strike="noStrike" cap="none" normalizeH="0" baseline="0" dirty="0" smtClean="0">
                <a:ln>
                  <a:noFill/>
                </a:ln>
                <a:solidFill>
                  <a:srgbClr val="FFC000"/>
                </a:solidFill>
                <a:effectLst/>
                <a:latin typeface="Verdana" panose="020B0604030504040204" pitchFamily="34" charset="0"/>
                <a:ea typeface="Times New Roman" panose="02020603050405020304" pitchFamily="18" charset="0"/>
                <a:cs typeface="Times New Roman" panose="02020603050405020304" pitchFamily="18" charset="0"/>
              </a:rPr>
              <a:t> ISBN:</a:t>
            </a:r>
            <a:r>
              <a:rPr kumimoji="0" lang="en-US" altLang="en-US" sz="1050" b="1" i="0" u="none" strike="noStrike" cap="none" normalizeH="0" baseline="0" dirty="0" smtClean="0">
                <a:ln>
                  <a:noFill/>
                </a:ln>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050" b="1" i="0" u="none" strike="noStrike" cap="none" normalizeH="0" baseline="0" dirty="0" smtClean="0">
                <a:ln>
                  <a:noFill/>
                </a:ln>
                <a:solidFill>
                  <a:srgbClr val="FFC000"/>
                </a:solidFill>
                <a:effectLst/>
                <a:latin typeface="Verdana" panose="020B0604030504040204" pitchFamily="34" charset="0"/>
                <a:ea typeface="Times New Roman" panose="02020603050405020304" pitchFamily="18" charset="0"/>
                <a:cs typeface="Times New Roman" panose="02020603050405020304" pitchFamily="18" charset="0"/>
              </a:rPr>
              <a:t>978-1-61163-484-6 </a:t>
            </a:r>
            <a:r>
              <a:rPr kumimoji="0" lang="en-US" altLang="en-US" sz="1050" b="1" i="0" u="none" strike="noStrike" cap="none" normalizeH="0" baseline="0" dirty="0" smtClean="0">
                <a:ln>
                  <a:noFill/>
                </a:ln>
                <a:solidFill>
                  <a:srgbClr val="FFC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1050" b="1" i="0" u="none" strike="noStrike" cap="none" normalizeH="0" baseline="0" dirty="0" smtClean="0">
                <a:ln>
                  <a:noFill/>
                </a:ln>
                <a:solidFill>
                  <a:srgbClr val="FFC000"/>
                </a:solidFill>
                <a:effectLst/>
                <a:latin typeface="Verdana" panose="020B0604030504040204" pitchFamily="34" charset="0"/>
                <a:ea typeface="Times New Roman" panose="02020603050405020304" pitchFamily="18" charset="0"/>
                <a:cs typeface="Times New Roman" panose="02020603050405020304" pitchFamily="18" charset="0"/>
              </a:rPr>
              <a:t> LCCN </a:t>
            </a:r>
            <a:r>
              <a:rPr kumimoji="0" lang="en-US" altLang="en-US" sz="1050" b="1" i="0" u="none" strike="noStrike" cap="none" normalizeH="0" baseline="0" dirty="0" smtClean="0">
                <a:ln>
                  <a:noFill/>
                </a:ln>
                <a:solidFill>
                  <a:srgbClr val="FFC000"/>
                </a:solidFill>
                <a:effectLst/>
                <a:latin typeface="Verdana" panose="020B0604030504040204" pitchFamily="34" charset="0"/>
                <a:ea typeface="Times New Roman" panose="02020603050405020304" pitchFamily="18" charset="0"/>
                <a:cs typeface="Times New Roman" panose="02020603050405020304" pitchFamily="18" charset="0"/>
              </a:rPr>
              <a:t>2015025679</a:t>
            </a:r>
            <a:endParaRPr kumimoji="0" lang="en-US" altLang="en-US" sz="1050" b="0" i="0" u="none" strike="noStrike" cap="none" normalizeH="0" baseline="0" dirty="0" smtClean="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endParaRPr>
          </a:p>
        </p:txBody>
      </p:sp>
      <p:sp>
        <p:nvSpPr>
          <p:cNvPr id="39" name="Rectangle 38"/>
          <p:cNvSpPr/>
          <p:nvPr/>
        </p:nvSpPr>
        <p:spPr>
          <a:xfrm>
            <a:off x="311437" y="3122032"/>
            <a:ext cx="11518098" cy="3139321"/>
          </a:xfrm>
          <a:prstGeom prst="rect">
            <a:avLst/>
          </a:prstGeom>
          <a:solidFill>
            <a:schemeClr val="bg1"/>
          </a:solidFill>
        </p:spPr>
        <p:txBody>
          <a:bodyPr wrap="square">
            <a:spAutoFit/>
          </a:bodyPr>
          <a:lstStyle/>
          <a:p>
            <a:r>
              <a:rPr lang="en-US" dirty="0">
                <a:solidFill>
                  <a:srgbClr val="FFFF00"/>
                </a:solidFill>
              </a:rPr>
              <a:t>Analysis of the acts of 78 currently incarcerated school violence perpetrators who committed their acts of violence between 1979 and 2011</a:t>
            </a:r>
            <a:endParaRPr lang="en-US" sz="1100" dirty="0">
              <a:solidFill>
                <a:srgbClr val="FFFF00"/>
              </a:solidFill>
            </a:endParaRPr>
          </a:p>
          <a:p>
            <a:pPr marL="742950" lvl="1" indent="-285750">
              <a:buFont typeface="Arial" panose="020B0604020202020204" pitchFamily="34" charset="0"/>
              <a:buChar char="•"/>
            </a:pPr>
            <a:r>
              <a:rPr lang="en-US" dirty="0"/>
              <a:t>The book is divided into </a:t>
            </a:r>
            <a:r>
              <a:rPr lang="en-US" dirty="0">
                <a:solidFill>
                  <a:srgbClr val="00B0F0"/>
                </a:solidFill>
              </a:rPr>
              <a:t>three parts </a:t>
            </a:r>
            <a:r>
              <a:rPr lang="en-US" dirty="0"/>
              <a:t>consisting of </a:t>
            </a:r>
            <a:r>
              <a:rPr lang="en-US" dirty="0">
                <a:solidFill>
                  <a:srgbClr val="00B0F0"/>
                </a:solidFill>
              </a:rPr>
              <a:t>fifteen chapters</a:t>
            </a:r>
            <a:endParaRPr lang="en-US" sz="1100" dirty="0">
              <a:solidFill>
                <a:srgbClr val="00B0F0"/>
              </a:solidFill>
            </a:endParaRPr>
          </a:p>
          <a:p>
            <a:pPr marL="1200150" lvl="2" indent="-285750">
              <a:buFont typeface="Arial" panose="020B0604020202020204" pitchFamily="34" charset="0"/>
              <a:buChar char="•"/>
            </a:pPr>
            <a:r>
              <a:rPr lang="en-US" i="1" dirty="0">
                <a:solidFill>
                  <a:srgbClr val="FFFF00"/>
                </a:solidFill>
              </a:rPr>
              <a:t>Part One</a:t>
            </a:r>
            <a:r>
              <a:rPr lang="en-US" i="1" dirty="0"/>
              <a:t>: Characteristics of the Locations, Perpetrators, Acts, and Schools</a:t>
            </a:r>
            <a:endParaRPr lang="en-US" sz="1100" dirty="0"/>
          </a:p>
          <a:p>
            <a:pPr marL="1200150" lvl="2" indent="-285750">
              <a:buFont typeface="Arial" panose="020B0604020202020204" pitchFamily="34" charset="0"/>
              <a:buChar char="•"/>
            </a:pPr>
            <a:r>
              <a:rPr lang="en-US" i="1" dirty="0">
                <a:solidFill>
                  <a:srgbClr val="FFFF00"/>
                </a:solidFill>
              </a:rPr>
              <a:t>Part Two</a:t>
            </a:r>
            <a:r>
              <a:rPr lang="en-US" i="1" dirty="0"/>
              <a:t>: From the Mouths of School Violence Offenders</a:t>
            </a:r>
            <a:endParaRPr lang="en-US" sz="1100" dirty="0"/>
          </a:p>
          <a:p>
            <a:pPr marL="1200150" lvl="2" indent="-285750">
              <a:buFont typeface="Arial" panose="020B0604020202020204" pitchFamily="34" charset="0"/>
              <a:buChar char="•"/>
            </a:pPr>
            <a:r>
              <a:rPr lang="en-US" i="1" dirty="0">
                <a:solidFill>
                  <a:srgbClr val="FFFF00"/>
                </a:solidFill>
              </a:rPr>
              <a:t>Part Three</a:t>
            </a:r>
            <a:r>
              <a:rPr lang="en-US" i="1" dirty="0"/>
              <a:t>: Findings, Analysis, and Recommendations</a:t>
            </a:r>
            <a:endParaRPr lang="en-US" sz="1100" dirty="0"/>
          </a:p>
          <a:p>
            <a:pPr marL="742950" lvl="1" indent="-285750">
              <a:buFont typeface="Arial" panose="020B0604020202020204" pitchFamily="34" charset="0"/>
              <a:buChar char="•"/>
            </a:pPr>
            <a:r>
              <a:rPr lang="en-US" dirty="0" smtClean="0"/>
              <a:t>Compares </a:t>
            </a:r>
            <a:r>
              <a:rPr lang="en-US" dirty="0"/>
              <a:t>and contrasts the findings as they relate to </a:t>
            </a:r>
            <a:r>
              <a:rPr lang="en-US" dirty="0">
                <a:solidFill>
                  <a:srgbClr val="00B0F0"/>
                </a:solidFill>
              </a:rPr>
              <a:t>four different types of school violence perpetrators</a:t>
            </a:r>
            <a:endParaRPr lang="en-US" sz="1100" dirty="0">
              <a:solidFill>
                <a:srgbClr val="00B0F0"/>
              </a:solidFill>
            </a:endParaRPr>
          </a:p>
          <a:p>
            <a:pPr marL="1200150" lvl="2" indent="-285750">
              <a:buFont typeface="Arial" panose="020B0604020202020204" pitchFamily="34" charset="0"/>
              <a:buChar char="•"/>
            </a:pPr>
            <a:r>
              <a:rPr lang="en-US" i="1" dirty="0">
                <a:solidFill>
                  <a:srgbClr val="FFFF00"/>
                </a:solidFill>
              </a:rPr>
              <a:t>Traditional</a:t>
            </a:r>
            <a:endParaRPr lang="en-US" sz="1100" i="1" dirty="0">
              <a:solidFill>
                <a:srgbClr val="FFFF00"/>
              </a:solidFill>
            </a:endParaRPr>
          </a:p>
          <a:p>
            <a:pPr marL="1200150" lvl="2" indent="-285750">
              <a:buFont typeface="Arial" panose="020B0604020202020204" pitchFamily="34" charset="0"/>
              <a:buChar char="•"/>
            </a:pPr>
            <a:r>
              <a:rPr lang="en-US" i="1" dirty="0">
                <a:solidFill>
                  <a:srgbClr val="FFFF00"/>
                </a:solidFill>
              </a:rPr>
              <a:t>Gang Related</a:t>
            </a:r>
            <a:endParaRPr lang="en-US" sz="1100" i="1" dirty="0">
              <a:solidFill>
                <a:srgbClr val="FFFF00"/>
              </a:solidFill>
            </a:endParaRPr>
          </a:p>
          <a:p>
            <a:pPr marL="1200150" lvl="2" indent="-285750">
              <a:buFont typeface="Arial" panose="020B0604020202020204" pitchFamily="34" charset="0"/>
              <a:buChar char="•"/>
            </a:pPr>
            <a:r>
              <a:rPr lang="en-US" i="1" dirty="0">
                <a:solidFill>
                  <a:srgbClr val="FFFF00"/>
                </a:solidFill>
              </a:rPr>
              <a:t>Associated and/or Mentally Ill</a:t>
            </a:r>
            <a:endParaRPr lang="en-US" sz="1100" i="1" dirty="0">
              <a:solidFill>
                <a:srgbClr val="FFFF00"/>
              </a:solidFill>
            </a:endParaRPr>
          </a:p>
          <a:p>
            <a:pPr marL="1200150" lvl="2" indent="-285750">
              <a:buFont typeface="Arial" panose="020B0604020202020204" pitchFamily="34" charset="0"/>
              <a:buChar char="•"/>
            </a:pPr>
            <a:r>
              <a:rPr lang="en-US" i="1" dirty="0">
                <a:solidFill>
                  <a:srgbClr val="FFFF00"/>
                </a:solidFill>
              </a:rPr>
              <a:t>Non-Associated and/or Mentally </a:t>
            </a:r>
            <a:r>
              <a:rPr lang="en-US" i="1" dirty="0" smtClean="0">
                <a:solidFill>
                  <a:srgbClr val="FFFF00"/>
                </a:solidFill>
              </a:rPr>
              <a:t>Ill</a:t>
            </a:r>
            <a:endParaRPr lang="en-US" sz="1100" i="1" dirty="0">
              <a:solidFill>
                <a:srgbClr val="FFFF00"/>
              </a:solidFill>
            </a:endParaRPr>
          </a:p>
        </p:txBody>
      </p:sp>
    </p:spTree>
    <p:extLst>
      <p:ext uri="{BB962C8B-B14F-4D97-AF65-F5344CB8AC3E}">
        <p14:creationId xmlns:p14="http://schemas.microsoft.com/office/powerpoint/2010/main" val="504555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6311"/>
          </a:xfrm>
        </p:spPr>
        <p:txBody>
          <a:bodyPr/>
          <a:lstStyle/>
          <a:p>
            <a:r>
              <a:rPr lang="en-US" dirty="0" smtClean="0"/>
              <a:t>Overview</a:t>
            </a:r>
            <a:endParaRPr lang="en-US" dirty="0"/>
          </a:p>
        </p:txBody>
      </p:sp>
      <p:sp>
        <p:nvSpPr>
          <p:cNvPr id="3" name="Content Placeholder 2"/>
          <p:cNvSpPr>
            <a:spLocks noGrp="1"/>
          </p:cNvSpPr>
          <p:nvPr>
            <p:ph idx="1"/>
          </p:nvPr>
        </p:nvSpPr>
        <p:spPr>
          <a:xfrm>
            <a:off x="838200" y="1246909"/>
            <a:ext cx="10515600" cy="4930054"/>
          </a:xfrm>
        </p:spPr>
        <p:txBody>
          <a:bodyPr>
            <a:normAutofit fontScale="92500" lnSpcReduction="10000"/>
          </a:bodyPr>
          <a:lstStyle/>
          <a:p>
            <a:r>
              <a:rPr lang="en-US" dirty="0" smtClean="0">
                <a:solidFill>
                  <a:srgbClr val="00B0F0"/>
                </a:solidFill>
              </a:rPr>
              <a:t>Identification of Sample </a:t>
            </a:r>
            <a:r>
              <a:rPr lang="en-US" dirty="0" smtClean="0"/>
              <a:t>(</a:t>
            </a:r>
            <a:r>
              <a:rPr lang="en-US" dirty="0" smtClean="0">
                <a:solidFill>
                  <a:srgbClr val="FF0000"/>
                </a:solidFill>
              </a:rPr>
              <a:t>500+</a:t>
            </a:r>
            <a:r>
              <a:rPr lang="en-US" dirty="0" smtClean="0"/>
              <a:t>)</a:t>
            </a:r>
          </a:p>
          <a:p>
            <a:pPr lvl="1"/>
            <a:r>
              <a:rPr lang="en-US" dirty="0" smtClean="0"/>
              <a:t>school violence events between 1979-2011</a:t>
            </a:r>
          </a:p>
          <a:p>
            <a:pPr lvl="1"/>
            <a:r>
              <a:rPr lang="en-US" dirty="0" smtClean="0"/>
              <a:t>American K-12 schools</a:t>
            </a:r>
          </a:p>
          <a:p>
            <a:pPr lvl="1"/>
            <a:r>
              <a:rPr lang="en-US" dirty="0" smtClean="0"/>
              <a:t>Offender </a:t>
            </a:r>
            <a:r>
              <a:rPr lang="en-US" dirty="0" smtClean="0"/>
              <a:t>was currently alive, incarcerated, and able to be contacted</a:t>
            </a:r>
          </a:p>
          <a:p>
            <a:r>
              <a:rPr lang="en-US" dirty="0" smtClean="0">
                <a:solidFill>
                  <a:srgbClr val="00B0F0"/>
                </a:solidFill>
              </a:rPr>
              <a:t>Final Sample </a:t>
            </a:r>
            <a:r>
              <a:rPr lang="en-US" dirty="0" smtClean="0"/>
              <a:t>(</a:t>
            </a:r>
            <a:r>
              <a:rPr lang="en-US" dirty="0" smtClean="0">
                <a:solidFill>
                  <a:srgbClr val="FF0000"/>
                </a:solidFill>
              </a:rPr>
              <a:t>78</a:t>
            </a:r>
            <a:r>
              <a:rPr lang="en-US" dirty="0" smtClean="0"/>
              <a:t>)</a:t>
            </a:r>
          </a:p>
          <a:p>
            <a:pPr lvl="1"/>
            <a:r>
              <a:rPr lang="en-US" dirty="0" smtClean="0"/>
              <a:t>32 year span</a:t>
            </a:r>
          </a:p>
          <a:p>
            <a:pPr lvl="1"/>
            <a:r>
              <a:rPr lang="en-US" dirty="0" smtClean="0"/>
              <a:t>78 </a:t>
            </a:r>
            <a:r>
              <a:rPr lang="en-US" dirty="0" smtClean="0"/>
              <a:t>Incidents</a:t>
            </a:r>
          </a:p>
          <a:p>
            <a:pPr lvl="1"/>
            <a:r>
              <a:rPr lang="en-US" dirty="0" smtClean="0"/>
              <a:t>33 States</a:t>
            </a:r>
          </a:p>
          <a:p>
            <a:r>
              <a:rPr lang="en-US" dirty="0" smtClean="0">
                <a:solidFill>
                  <a:srgbClr val="00B0F0"/>
                </a:solidFill>
              </a:rPr>
              <a:t>Analysis of Each Type of SV Perpetrator</a:t>
            </a:r>
            <a:r>
              <a:rPr lang="en-US" dirty="0" smtClean="0"/>
              <a:t> </a:t>
            </a:r>
          </a:p>
          <a:p>
            <a:pPr lvl="1"/>
            <a:r>
              <a:rPr lang="en-US" dirty="0" smtClean="0"/>
              <a:t>7 </a:t>
            </a:r>
            <a:r>
              <a:rPr lang="en-US" i="1" dirty="0">
                <a:solidFill>
                  <a:srgbClr val="FF0000"/>
                </a:solidFill>
              </a:rPr>
              <a:t>Associated</a:t>
            </a:r>
            <a:r>
              <a:rPr lang="en-US" dirty="0">
                <a:solidFill>
                  <a:srgbClr val="FF0000"/>
                </a:solidFill>
              </a:rPr>
              <a:t> a</a:t>
            </a:r>
            <a:r>
              <a:rPr lang="en-US" i="1" dirty="0">
                <a:solidFill>
                  <a:srgbClr val="FF0000"/>
                </a:solidFill>
              </a:rPr>
              <a:t>nd/or Mentally Ill School Violence </a:t>
            </a:r>
            <a:r>
              <a:rPr lang="en-US" dirty="0" smtClean="0">
                <a:solidFill>
                  <a:srgbClr val="FF0000"/>
                </a:solidFill>
              </a:rPr>
              <a:t>Perpetrator  </a:t>
            </a:r>
            <a:r>
              <a:rPr lang="en-US" dirty="0" smtClean="0"/>
              <a:t>(A/MI)</a:t>
            </a:r>
          </a:p>
          <a:p>
            <a:pPr lvl="1"/>
            <a:r>
              <a:rPr lang="en-US" dirty="0" smtClean="0"/>
              <a:t>5 </a:t>
            </a:r>
            <a:r>
              <a:rPr lang="en-US" i="1" dirty="0">
                <a:solidFill>
                  <a:srgbClr val="FFC000"/>
                </a:solidFill>
              </a:rPr>
              <a:t>Non-Associated and/or Mentally Ill </a:t>
            </a:r>
            <a:r>
              <a:rPr lang="en-US" dirty="0" smtClean="0">
                <a:solidFill>
                  <a:srgbClr val="FFC000"/>
                </a:solidFill>
              </a:rPr>
              <a:t>Perpetrator  </a:t>
            </a:r>
            <a:r>
              <a:rPr lang="en-US" dirty="0" smtClean="0"/>
              <a:t>(NAMI)</a:t>
            </a:r>
          </a:p>
          <a:p>
            <a:pPr lvl="1"/>
            <a:r>
              <a:rPr lang="en-US" dirty="0" smtClean="0"/>
              <a:t>7 Factors/Areas of Consideration</a:t>
            </a:r>
          </a:p>
          <a:p>
            <a:pPr lvl="1"/>
            <a:r>
              <a:rPr lang="en-US" dirty="0" smtClean="0"/>
              <a:t>79 Characteristics</a:t>
            </a:r>
            <a:endParaRPr lang="en-US"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4</a:t>
            </a:fld>
            <a:endParaRPr lang="en-US" dirty="0"/>
          </a:p>
        </p:txBody>
      </p:sp>
      <p:sp>
        <p:nvSpPr>
          <p:cNvPr id="7" name="Rectangle 6"/>
          <p:cNvSpPr/>
          <p:nvPr/>
        </p:nvSpPr>
        <p:spPr>
          <a:xfrm>
            <a:off x="7463481" y="5213883"/>
            <a:ext cx="4629665" cy="1507592"/>
          </a:xfrm>
          <a:prstGeom prst="rect">
            <a:avLst/>
          </a:prstGeom>
          <a:solidFill>
            <a:schemeClr val="bg1"/>
          </a:solidFill>
          <a:ln>
            <a:solidFill>
              <a:srgbClr val="FFC000"/>
            </a:solidFill>
          </a:ln>
        </p:spPr>
        <p:txBody>
          <a:bodyPr wrap="square">
            <a:spAutoFit/>
          </a:bodyPr>
          <a:lstStyle/>
          <a:p>
            <a:pPr>
              <a:lnSpc>
                <a:spcPct val="107000"/>
              </a:lnSpc>
              <a:spcAft>
                <a:spcPts val="800"/>
              </a:spcAft>
            </a:pPr>
            <a:r>
              <a:rPr lang="en-US" sz="1050" b="1" dirty="0">
                <a:latin typeface="Arial" panose="020B0604020202020204" pitchFamily="34" charset="0"/>
                <a:ea typeface="Calibri" panose="020F0502020204030204" pitchFamily="34" charset="0"/>
                <a:cs typeface="Times New Roman" panose="02020603050405020304" pitchFamily="18" charset="0"/>
              </a:rPr>
              <a:t>Acknowledgements</a:t>
            </a:r>
            <a:endParaRPr lang="en-US" sz="9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Dr. Angela W. Crews and the </a:t>
            </a:r>
            <a:r>
              <a:rPr lang="en-US" sz="1050" i="1" dirty="0">
                <a:latin typeface="Arial" panose="020B0604020202020204" pitchFamily="34" charset="0"/>
                <a:ea typeface="Calibri" panose="020F0502020204030204" pitchFamily="34" charset="0"/>
                <a:cs typeface="Times New Roman" panose="02020603050405020304" pitchFamily="18" charset="0"/>
              </a:rPr>
              <a:t>Themis Center for Justice Policy, Practice and Research</a:t>
            </a:r>
            <a:r>
              <a:rPr lang="en-US" sz="1050" dirty="0">
                <a:latin typeface="Arial" panose="020B0604020202020204" pitchFamily="34" charset="0"/>
                <a:ea typeface="Calibri" panose="020F0502020204030204" pitchFamily="34" charset="0"/>
                <a:cs typeface="Times New Roman" panose="02020603050405020304" pitchFamily="18" charset="0"/>
              </a:rPr>
              <a:t> (Huntington, WV), for assistance in the development of the survey questionnaire used in this work and the establishment of the initial research database.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Arial" panose="020B0604020202020204" pitchFamily="34" charset="0"/>
                <a:ea typeface="Calibri" panose="020F0502020204030204" pitchFamily="34" charset="0"/>
                <a:cs typeface="Times New Roman" panose="02020603050405020304" pitchFamily="18" charset="0"/>
              </a:rPr>
              <a:t>Ms. Paige Ann Heinrich, research assistant for </a:t>
            </a:r>
            <a:r>
              <a:rPr lang="en-US" sz="1050" i="1" dirty="0">
                <a:latin typeface="Arial" panose="020B0604020202020204" pitchFamily="34" charset="0"/>
                <a:ea typeface="Calibri" panose="020F0502020204030204" pitchFamily="34" charset="0"/>
                <a:cs typeface="Times New Roman" panose="02020603050405020304" pitchFamily="18" charset="0"/>
              </a:rPr>
              <a:t>The Veritas Group</a:t>
            </a:r>
            <a:r>
              <a:rPr lang="en-US" sz="1050" dirty="0">
                <a:latin typeface="Arial" panose="020B0604020202020204" pitchFamily="34" charset="0"/>
                <a:ea typeface="Calibri" panose="020F0502020204030204" pitchFamily="34" charset="0"/>
                <a:cs typeface="Times New Roman" panose="02020603050405020304" pitchFamily="18" charset="0"/>
              </a:rPr>
              <a:t>, LLC, for developing the final database and for all data analysis.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5987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1217"/>
            <a:ext cx="10515600" cy="746702"/>
          </a:xfrm>
        </p:spPr>
        <p:txBody>
          <a:bodyPr/>
          <a:lstStyle/>
          <a:p>
            <a:r>
              <a:rPr lang="en-US" b="1" dirty="0" smtClean="0"/>
              <a:t>Two Types of School Violence Perpetrators</a:t>
            </a:r>
            <a:endParaRPr lang="en-US" b="1" dirty="0"/>
          </a:p>
        </p:txBody>
      </p:sp>
      <p:sp>
        <p:nvSpPr>
          <p:cNvPr id="7" name="Text Placeholder 6"/>
          <p:cNvSpPr>
            <a:spLocks noGrp="1"/>
          </p:cNvSpPr>
          <p:nvPr>
            <p:ph type="body" idx="1"/>
          </p:nvPr>
        </p:nvSpPr>
        <p:spPr>
          <a:xfrm>
            <a:off x="301336" y="1174606"/>
            <a:ext cx="5696239" cy="873279"/>
          </a:xfrm>
          <a:solidFill>
            <a:schemeClr val="bg1"/>
          </a:solidFill>
        </p:spPr>
        <p:txBody>
          <a:bodyPr>
            <a:normAutofit/>
          </a:bodyPr>
          <a:lstStyle/>
          <a:p>
            <a:r>
              <a:rPr lang="en-US" sz="3200" i="1" dirty="0" smtClean="0">
                <a:solidFill>
                  <a:srgbClr val="FF0000"/>
                </a:solidFill>
              </a:rPr>
              <a:t>Associated</a:t>
            </a:r>
            <a:r>
              <a:rPr lang="en-US" sz="3200" dirty="0" smtClean="0">
                <a:solidFill>
                  <a:srgbClr val="FF0000"/>
                </a:solidFill>
              </a:rPr>
              <a:t> a</a:t>
            </a:r>
            <a:r>
              <a:rPr lang="en-US" sz="3200" i="1" dirty="0" smtClean="0">
                <a:solidFill>
                  <a:srgbClr val="FF0000"/>
                </a:solidFill>
              </a:rPr>
              <a:t>nd/or Mentally Ill </a:t>
            </a:r>
            <a:endParaRPr lang="en-US" sz="3200" dirty="0">
              <a:solidFill>
                <a:srgbClr val="FF0000"/>
              </a:solidFill>
            </a:endParaRPr>
          </a:p>
        </p:txBody>
      </p:sp>
      <p:sp>
        <p:nvSpPr>
          <p:cNvPr id="3" name="Content Placeholder 2"/>
          <p:cNvSpPr>
            <a:spLocks noGrp="1"/>
          </p:cNvSpPr>
          <p:nvPr>
            <p:ph sz="half" idx="2"/>
          </p:nvPr>
        </p:nvSpPr>
        <p:spPr>
          <a:xfrm>
            <a:off x="301336" y="2161309"/>
            <a:ext cx="5696239" cy="4028354"/>
          </a:xfrm>
        </p:spPr>
        <p:txBody>
          <a:bodyPr>
            <a:normAutofit/>
          </a:bodyPr>
          <a:lstStyle/>
          <a:p>
            <a:r>
              <a:rPr lang="en-US" dirty="0"/>
              <a:t>generally older and </a:t>
            </a:r>
            <a:r>
              <a:rPr lang="en-US" dirty="0" smtClean="0"/>
              <a:t>targeted </a:t>
            </a:r>
            <a:r>
              <a:rPr lang="en-US" dirty="0"/>
              <a:t>a school of which they </a:t>
            </a:r>
            <a:r>
              <a:rPr lang="en-US" i="1" u="sng" dirty="0">
                <a:solidFill>
                  <a:srgbClr val="00B050"/>
                </a:solidFill>
              </a:rPr>
              <a:t>have negative past or current </a:t>
            </a:r>
            <a:r>
              <a:rPr lang="en-US" i="1" u="sng" dirty="0" smtClean="0">
                <a:solidFill>
                  <a:srgbClr val="00B050"/>
                </a:solidFill>
              </a:rPr>
              <a:t>involvement</a:t>
            </a:r>
          </a:p>
          <a:p>
            <a:r>
              <a:rPr lang="en-US" dirty="0" smtClean="0"/>
              <a:t>most </a:t>
            </a:r>
            <a:r>
              <a:rPr lang="en-US" dirty="0"/>
              <a:t>often former students who return to their previous school to commit a violent </a:t>
            </a:r>
            <a:r>
              <a:rPr lang="en-US" dirty="0" smtClean="0"/>
              <a:t>act</a:t>
            </a:r>
          </a:p>
          <a:p>
            <a:r>
              <a:rPr lang="en-US" dirty="0" smtClean="0"/>
              <a:t>For </a:t>
            </a:r>
            <a:r>
              <a:rPr lang="en-US" dirty="0"/>
              <a:t>most </a:t>
            </a:r>
            <a:r>
              <a:rPr lang="en-US" dirty="0" smtClean="0"/>
              <a:t>K-12 </a:t>
            </a:r>
            <a:r>
              <a:rPr lang="en-US" dirty="0"/>
              <a:t>school was the place where they experienced their first failures, abuse, and </a:t>
            </a:r>
            <a:r>
              <a:rPr lang="en-US" dirty="0" smtClean="0"/>
              <a:t>mistreatment  </a:t>
            </a:r>
            <a:endParaRPr lang="en-US" dirty="0"/>
          </a:p>
          <a:p>
            <a:endParaRPr lang="en-US" dirty="0"/>
          </a:p>
        </p:txBody>
      </p:sp>
      <p:sp>
        <p:nvSpPr>
          <p:cNvPr id="8" name="Text Placeholder 7"/>
          <p:cNvSpPr>
            <a:spLocks noGrp="1"/>
          </p:cNvSpPr>
          <p:nvPr>
            <p:ph type="body" sz="quarter" idx="3"/>
          </p:nvPr>
        </p:nvSpPr>
        <p:spPr>
          <a:xfrm>
            <a:off x="6172199" y="1174606"/>
            <a:ext cx="5777345" cy="873279"/>
          </a:xfrm>
          <a:solidFill>
            <a:schemeClr val="bg1"/>
          </a:solidFill>
        </p:spPr>
        <p:txBody>
          <a:bodyPr>
            <a:noAutofit/>
          </a:bodyPr>
          <a:lstStyle/>
          <a:p>
            <a:r>
              <a:rPr lang="en-US" sz="3200" i="1" dirty="0" smtClean="0">
                <a:solidFill>
                  <a:srgbClr val="FFC000"/>
                </a:solidFill>
              </a:rPr>
              <a:t>Non-Associated and/or Mentally Ill </a:t>
            </a:r>
            <a:endParaRPr lang="en-US" sz="3200" dirty="0">
              <a:solidFill>
                <a:srgbClr val="FFC000"/>
              </a:solidFill>
            </a:endParaRPr>
          </a:p>
        </p:txBody>
      </p:sp>
      <p:sp>
        <p:nvSpPr>
          <p:cNvPr id="6" name="Content Placeholder 5"/>
          <p:cNvSpPr>
            <a:spLocks noGrp="1"/>
          </p:cNvSpPr>
          <p:nvPr>
            <p:ph sz="quarter" idx="4"/>
          </p:nvPr>
        </p:nvSpPr>
        <p:spPr>
          <a:xfrm>
            <a:off x="6172200" y="2161309"/>
            <a:ext cx="5777344" cy="4028354"/>
          </a:xfrm>
          <a:solidFill>
            <a:schemeClr val="bg1"/>
          </a:solidFill>
        </p:spPr>
        <p:txBody>
          <a:bodyPr>
            <a:noAutofit/>
          </a:bodyPr>
          <a:lstStyle/>
          <a:p>
            <a:pPr marL="228600" lvl="1">
              <a:spcBef>
                <a:spcPts val="1000"/>
              </a:spcBef>
            </a:pPr>
            <a:r>
              <a:rPr lang="en-US" dirty="0"/>
              <a:t>generally much </a:t>
            </a:r>
            <a:r>
              <a:rPr lang="en-US" dirty="0" smtClean="0"/>
              <a:t>older and who </a:t>
            </a:r>
            <a:r>
              <a:rPr lang="en-US" dirty="0"/>
              <a:t>target a school of which they </a:t>
            </a:r>
            <a:r>
              <a:rPr lang="en-US" i="1" u="sng" dirty="0">
                <a:solidFill>
                  <a:srgbClr val="00B050"/>
                </a:solidFill>
              </a:rPr>
              <a:t>had no direct past or current </a:t>
            </a:r>
            <a:r>
              <a:rPr lang="en-US" i="1" u="sng" dirty="0" smtClean="0">
                <a:solidFill>
                  <a:srgbClr val="00B050"/>
                </a:solidFill>
              </a:rPr>
              <a:t>involvement</a:t>
            </a:r>
          </a:p>
          <a:p>
            <a:pPr marL="228600" lvl="1">
              <a:spcBef>
                <a:spcPts val="1000"/>
              </a:spcBef>
            </a:pPr>
            <a:r>
              <a:rPr lang="en-US" dirty="0"/>
              <a:t>most reluctant or unable to offer any true insight into the behavior (mental illness)</a:t>
            </a:r>
          </a:p>
          <a:p>
            <a:pPr marL="228600" lvl="1">
              <a:spcBef>
                <a:spcPts val="1000"/>
              </a:spcBef>
            </a:pPr>
            <a:r>
              <a:rPr lang="en-US" dirty="0" smtClean="0"/>
              <a:t>see </a:t>
            </a:r>
            <a:r>
              <a:rPr lang="en-US" dirty="0"/>
              <a:t>the school as a “symbol of innocence” or something missing in their </a:t>
            </a:r>
            <a:r>
              <a:rPr lang="en-US" dirty="0" smtClean="0"/>
              <a:t>personal lives  </a:t>
            </a:r>
            <a:endParaRPr lang="en-US" dirty="0"/>
          </a:p>
          <a:p>
            <a:r>
              <a:rPr lang="en-US" sz="2400" dirty="0" smtClean="0"/>
              <a:t>Maintaining </a:t>
            </a:r>
            <a:r>
              <a:rPr lang="en-US" sz="2400" dirty="0"/>
              <a:t>contact </a:t>
            </a:r>
            <a:r>
              <a:rPr lang="en-US" sz="2400" dirty="0" smtClean="0"/>
              <a:t>is </a:t>
            </a:r>
            <a:r>
              <a:rPr lang="en-US" sz="2400" dirty="0"/>
              <a:t>difficult </a:t>
            </a:r>
            <a:r>
              <a:rPr lang="en-US" sz="2400" dirty="0" smtClean="0"/>
              <a:t>in </a:t>
            </a:r>
            <a:r>
              <a:rPr lang="en-US" sz="2400" dirty="0"/>
              <a:t>that they are very often shuttled from one </a:t>
            </a:r>
            <a:r>
              <a:rPr lang="en-US" sz="2400" dirty="0" smtClean="0"/>
              <a:t>prison/</a:t>
            </a:r>
            <a:r>
              <a:rPr lang="en-US" sz="2400" dirty="0"/>
              <a:t>psychiatric </a:t>
            </a:r>
            <a:r>
              <a:rPr lang="en-US" sz="2400" dirty="0" smtClean="0"/>
              <a:t>facility</a:t>
            </a:r>
            <a:endParaRPr lang="en-US" sz="2400"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5</a:t>
            </a:fld>
            <a:endParaRPr lang="en-US" dirty="0"/>
          </a:p>
        </p:txBody>
      </p:sp>
    </p:spTree>
    <p:extLst>
      <p:ext uri="{BB962C8B-B14F-4D97-AF65-F5344CB8AC3E}">
        <p14:creationId xmlns:p14="http://schemas.microsoft.com/office/powerpoint/2010/main" val="9231786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755221"/>
          </a:xfrm>
          <a:ln>
            <a:solidFill>
              <a:srgbClr val="FF0000"/>
            </a:solidFill>
          </a:ln>
        </p:spPr>
        <p:txBody>
          <a:bodyPr>
            <a:normAutofit/>
          </a:bodyPr>
          <a:lstStyle/>
          <a:p>
            <a:r>
              <a:rPr lang="en-US" dirty="0" smtClean="0"/>
              <a:t>Parts of Presentation</a:t>
            </a:r>
            <a:endParaRPr lang="en-US" dirty="0"/>
          </a:p>
        </p:txBody>
      </p:sp>
      <p:sp>
        <p:nvSpPr>
          <p:cNvPr id="15" name="Content Placeholder 14"/>
          <p:cNvSpPr>
            <a:spLocks noGrp="1"/>
          </p:cNvSpPr>
          <p:nvPr>
            <p:ph idx="1"/>
          </p:nvPr>
        </p:nvSpPr>
        <p:spPr>
          <a:xfrm>
            <a:off x="584886" y="1356067"/>
            <a:ext cx="10768914" cy="4871737"/>
          </a:xfrm>
        </p:spPr>
        <p:txBody>
          <a:bodyPr>
            <a:noAutofit/>
          </a:bodyPr>
          <a:lstStyle/>
          <a:p>
            <a:r>
              <a:rPr lang="en-US" sz="3600" dirty="0"/>
              <a:t>Location and Time of Events of School Violence Incident</a:t>
            </a:r>
            <a:endParaRPr lang="en-US" sz="3600" dirty="0">
              <a:latin typeface="Calibri" panose="020F0502020204030204" pitchFamily="34" charset="0"/>
            </a:endParaRPr>
          </a:p>
          <a:p>
            <a:r>
              <a:rPr lang="en-US" sz="3600" dirty="0"/>
              <a:t>The School Environment and School Violence Incidents</a:t>
            </a:r>
            <a:endParaRPr lang="en-US" sz="3600" dirty="0">
              <a:latin typeface="Calibri" panose="020F0502020204030204" pitchFamily="34" charset="0"/>
            </a:endParaRPr>
          </a:p>
          <a:p>
            <a:r>
              <a:rPr lang="en-US" sz="3600" dirty="0"/>
              <a:t>The School Violence Event</a:t>
            </a:r>
            <a:endParaRPr lang="en-US" sz="3600" dirty="0">
              <a:latin typeface="Calibri" panose="020F0502020204030204" pitchFamily="34" charset="0"/>
            </a:endParaRPr>
          </a:p>
          <a:p>
            <a:r>
              <a:rPr lang="en-US" sz="3600" dirty="0"/>
              <a:t>Who is the perpetrator?</a:t>
            </a:r>
            <a:endParaRPr lang="en-US" sz="3600" dirty="0">
              <a:latin typeface="Calibri" panose="020F0502020204030204" pitchFamily="34" charset="0"/>
            </a:endParaRPr>
          </a:p>
          <a:p>
            <a:r>
              <a:rPr lang="en-US" sz="3600" dirty="0"/>
              <a:t>Perpetrator’s Traits and Issues</a:t>
            </a:r>
            <a:endParaRPr lang="en-US" sz="3600" dirty="0">
              <a:latin typeface="Calibri" panose="020F0502020204030204" pitchFamily="34" charset="0"/>
            </a:endParaRPr>
          </a:p>
          <a:p>
            <a:r>
              <a:rPr lang="en-US" sz="3600" dirty="0"/>
              <a:t>Characteristics of Weapons Used and Injuries Incurred</a:t>
            </a:r>
            <a:endParaRPr lang="en-US" sz="3600" dirty="0">
              <a:latin typeface="Calibri" panose="020F0502020204030204" pitchFamily="34" charset="0"/>
            </a:endParaRPr>
          </a:p>
          <a:p>
            <a:r>
              <a:rPr lang="en-US" sz="3600" dirty="0"/>
              <a:t>Charges, Trials, Please. Convictions</a:t>
            </a:r>
            <a:r>
              <a:rPr lang="en-US" sz="3600" dirty="0" smtClean="0"/>
              <a:t>, and </a:t>
            </a:r>
            <a:r>
              <a:rPr lang="en-US" sz="3600" dirty="0"/>
              <a:t>Sentences</a:t>
            </a:r>
            <a:endParaRPr lang="en-US" sz="3600" dirty="0">
              <a:latin typeface="Calibri" panose="020F0502020204030204" pitchFamily="34" charset="0"/>
            </a:endParaRPr>
          </a:p>
          <a:p>
            <a:endParaRPr lang="en-US" sz="3600"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6</a:t>
            </a:fld>
            <a:endParaRPr lang="en-US" dirty="0"/>
          </a:p>
        </p:txBody>
      </p:sp>
      <p:sp>
        <p:nvSpPr>
          <p:cNvPr id="16" name="Rectangle 15"/>
          <p:cNvSpPr/>
          <p:nvPr/>
        </p:nvSpPr>
        <p:spPr>
          <a:xfrm rot="19675402">
            <a:off x="6611415" y="3192933"/>
            <a:ext cx="3112647" cy="369332"/>
          </a:xfrm>
          <a:prstGeom prst="rect">
            <a:avLst/>
          </a:prstGeom>
          <a:solidFill>
            <a:schemeClr val="bg1"/>
          </a:solidFill>
        </p:spPr>
        <p:txBody>
          <a:bodyPr wrap="none">
            <a:spAutoFit/>
          </a:bodyPr>
          <a:lstStyle/>
          <a:p>
            <a:r>
              <a:rPr lang="en-US" b="1" i="1" dirty="0">
                <a:solidFill>
                  <a:srgbClr val="FF0000"/>
                </a:solidFill>
              </a:rPr>
              <a:t>Associated</a:t>
            </a:r>
            <a:r>
              <a:rPr lang="en-US" b="1" dirty="0">
                <a:solidFill>
                  <a:srgbClr val="FF0000"/>
                </a:solidFill>
              </a:rPr>
              <a:t> a</a:t>
            </a:r>
            <a:r>
              <a:rPr lang="en-US" b="1" i="1" dirty="0">
                <a:solidFill>
                  <a:srgbClr val="FF0000"/>
                </a:solidFill>
              </a:rPr>
              <a:t>nd/or Mentally Ill </a:t>
            </a:r>
            <a:endParaRPr lang="en-US" b="1" dirty="0">
              <a:solidFill>
                <a:srgbClr val="FF0000"/>
              </a:solidFill>
            </a:endParaRPr>
          </a:p>
        </p:txBody>
      </p:sp>
      <p:sp>
        <p:nvSpPr>
          <p:cNvPr id="17" name="Rectangle 16"/>
          <p:cNvSpPr/>
          <p:nvPr/>
        </p:nvSpPr>
        <p:spPr>
          <a:xfrm rot="19571487">
            <a:off x="7621211" y="3361383"/>
            <a:ext cx="3587136" cy="369332"/>
          </a:xfrm>
          <a:prstGeom prst="rect">
            <a:avLst/>
          </a:prstGeom>
          <a:solidFill>
            <a:schemeClr val="bg1"/>
          </a:solidFill>
        </p:spPr>
        <p:txBody>
          <a:bodyPr wrap="none">
            <a:spAutoFit/>
          </a:bodyPr>
          <a:lstStyle/>
          <a:p>
            <a:r>
              <a:rPr lang="en-US" b="1" i="1" dirty="0">
                <a:solidFill>
                  <a:srgbClr val="FFC000"/>
                </a:solidFill>
              </a:rPr>
              <a:t>Non-Associated and/or Mentally Ill </a:t>
            </a:r>
            <a:endParaRPr lang="en-US" b="1" dirty="0">
              <a:solidFill>
                <a:srgbClr val="FFC000"/>
              </a:solidFill>
            </a:endParaRPr>
          </a:p>
        </p:txBody>
      </p:sp>
    </p:spTree>
    <p:extLst>
      <p:ext uri="{BB962C8B-B14F-4D97-AF65-F5344CB8AC3E}">
        <p14:creationId xmlns:p14="http://schemas.microsoft.com/office/powerpoint/2010/main" val="485274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1000" fill="hold"/>
                                        <p:tgtEl>
                                          <p:spTgt spid="17"/>
                                        </p:tgtEl>
                                        <p:attrNameLst>
                                          <p:attrName>ppt_w</p:attrName>
                                        </p:attrNameLst>
                                      </p:cBhvr>
                                      <p:tavLst>
                                        <p:tav tm="0">
                                          <p:val>
                                            <p:fltVal val="0"/>
                                          </p:val>
                                        </p:tav>
                                        <p:tav tm="100000">
                                          <p:val>
                                            <p:strVal val="#ppt_w"/>
                                          </p:val>
                                        </p:tav>
                                      </p:tavLst>
                                    </p:anim>
                                    <p:anim calcmode="lin" valueType="num">
                                      <p:cBhvr>
                                        <p:cTn id="25" dur="1000" fill="hold"/>
                                        <p:tgtEl>
                                          <p:spTgt spid="17"/>
                                        </p:tgtEl>
                                        <p:attrNameLst>
                                          <p:attrName>ppt_h</p:attrName>
                                        </p:attrNameLst>
                                      </p:cBhvr>
                                      <p:tavLst>
                                        <p:tav tm="0">
                                          <p:val>
                                            <p:fltVal val="0"/>
                                          </p:val>
                                        </p:tav>
                                        <p:tav tm="100000">
                                          <p:val>
                                            <p:strVal val="#ppt_h"/>
                                          </p:val>
                                        </p:tav>
                                      </p:tavLst>
                                    </p:anim>
                                    <p:anim calcmode="lin" valueType="num">
                                      <p:cBhvr>
                                        <p:cTn id="26" dur="1000" fill="hold"/>
                                        <p:tgtEl>
                                          <p:spTgt spid="17"/>
                                        </p:tgtEl>
                                        <p:attrNameLst>
                                          <p:attrName>style.rotation</p:attrName>
                                        </p:attrNameLst>
                                      </p:cBhvr>
                                      <p:tavLst>
                                        <p:tav tm="0">
                                          <p:val>
                                            <p:fltVal val="90"/>
                                          </p:val>
                                        </p:tav>
                                        <p:tav tm="100000">
                                          <p:val>
                                            <p:fltVal val="0"/>
                                          </p:val>
                                        </p:tav>
                                      </p:tavLst>
                                    </p:anim>
                                    <p:animEffect transition="in" filter="fade">
                                      <p:cBhvr>
                                        <p:cTn id="2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8820"/>
          </a:xfrm>
        </p:spPr>
        <p:txBody>
          <a:bodyPr>
            <a:normAutofit fontScale="90000"/>
          </a:bodyPr>
          <a:lstStyle/>
          <a:p>
            <a:r>
              <a:rPr lang="en-US" sz="4000" dirty="0"/>
              <a:t>Comments from an </a:t>
            </a:r>
            <a:r>
              <a:rPr lang="en-US" sz="4000" i="1" dirty="0">
                <a:solidFill>
                  <a:srgbClr val="FF0000"/>
                </a:solidFill>
              </a:rPr>
              <a:t>Associated and/or Mentally Ill </a:t>
            </a:r>
            <a:r>
              <a:rPr lang="en-US" sz="4000" dirty="0"/>
              <a:t>School Violence Perpetrator </a:t>
            </a:r>
          </a:p>
        </p:txBody>
      </p:sp>
      <p:sp>
        <p:nvSpPr>
          <p:cNvPr id="3" name="Content Placeholder 2"/>
          <p:cNvSpPr>
            <a:spLocks noGrp="1"/>
          </p:cNvSpPr>
          <p:nvPr>
            <p:ph idx="1"/>
          </p:nvPr>
        </p:nvSpPr>
        <p:spPr>
          <a:xfrm>
            <a:off x="332509" y="1534678"/>
            <a:ext cx="11409218" cy="4821671"/>
          </a:xfrm>
          <a:solidFill>
            <a:schemeClr val="bg1"/>
          </a:solidFill>
        </p:spPr>
        <p:txBody>
          <a:bodyPr>
            <a:normAutofit fontScale="85000" lnSpcReduction="20000"/>
          </a:bodyPr>
          <a:lstStyle/>
          <a:p>
            <a:r>
              <a:rPr lang="en-US" i="1" dirty="0" smtClean="0">
                <a:solidFill>
                  <a:srgbClr val="FFFF00"/>
                </a:solidFill>
              </a:rPr>
              <a:t>As </a:t>
            </a:r>
            <a:r>
              <a:rPr lang="en-US" i="1" dirty="0">
                <a:solidFill>
                  <a:srgbClr val="FFFF00"/>
                </a:solidFill>
              </a:rPr>
              <a:t>a child, I was always socially awkward.  I was overweight, wore glasses, and bullied by a friend of mine.  I grew up with some friends but was often the proverbial “loner</a:t>
            </a:r>
            <a:r>
              <a:rPr lang="en-US" i="1" dirty="0" smtClean="0">
                <a:solidFill>
                  <a:srgbClr val="FFFF00"/>
                </a:solidFill>
              </a:rPr>
              <a:t>”.</a:t>
            </a:r>
            <a:endParaRPr lang="en-US" dirty="0">
              <a:solidFill>
                <a:srgbClr val="FFFF00"/>
              </a:solidFill>
            </a:endParaRPr>
          </a:p>
          <a:p>
            <a:r>
              <a:rPr lang="en-US" i="1" dirty="0" smtClean="0">
                <a:solidFill>
                  <a:srgbClr val="FFFF00"/>
                </a:solidFill>
              </a:rPr>
              <a:t>Because </a:t>
            </a:r>
            <a:r>
              <a:rPr lang="en-US" i="1" dirty="0">
                <a:solidFill>
                  <a:srgbClr val="FFFF00"/>
                </a:solidFill>
              </a:rPr>
              <a:t>of bullying and my sensitivity to it, I became depressed.  </a:t>
            </a:r>
            <a:endParaRPr lang="en-US" i="1" dirty="0" smtClean="0">
              <a:solidFill>
                <a:srgbClr val="FFFF00"/>
              </a:solidFill>
            </a:endParaRPr>
          </a:p>
          <a:p>
            <a:r>
              <a:rPr lang="en-US" i="1" dirty="0" smtClean="0">
                <a:solidFill>
                  <a:srgbClr val="FFFF00"/>
                </a:solidFill>
              </a:rPr>
              <a:t>My </a:t>
            </a:r>
            <a:r>
              <a:rPr lang="en-US" i="1" dirty="0">
                <a:solidFill>
                  <a:srgbClr val="FFFF00"/>
                </a:solidFill>
              </a:rPr>
              <a:t>father could sometimes be abusive and very strict to my family and </a:t>
            </a:r>
            <a:r>
              <a:rPr lang="en-US" i="1" dirty="0" smtClean="0">
                <a:solidFill>
                  <a:srgbClr val="FFFF00"/>
                </a:solidFill>
              </a:rPr>
              <a:t>I.  </a:t>
            </a:r>
            <a:endParaRPr lang="en-US" i="1" dirty="0" smtClean="0">
              <a:solidFill>
                <a:srgbClr val="FFFF00"/>
              </a:solidFill>
            </a:endParaRPr>
          </a:p>
          <a:p>
            <a:r>
              <a:rPr lang="en-US" i="1" dirty="0" smtClean="0">
                <a:solidFill>
                  <a:srgbClr val="FFFF00"/>
                </a:solidFill>
              </a:rPr>
              <a:t>As </a:t>
            </a:r>
            <a:r>
              <a:rPr lang="en-US" i="1" dirty="0">
                <a:solidFill>
                  <a:srgbClr val="FFFF00"/>
                </a:solidFill>
              </a:rPr>
              <a:t>a young child I liked violent movies and some violent video games.  I had a strong interest in firearms and became desensitized to violent content.  I later joined the military and basic training enforced and re-enforced my feelings of low self-worth.  Memoires of the past created in me more depression and suicidal thoughts.</a:t>
            </a:r>
            <a:endParaRPr lang="en-US" dirty="0">
              <a:solidFill>
                <a:srgbClr val="FFFF00"/>
              </a:solidFill>
            </a:endParaRPr>
          </a:p>
          <a:p>
            <a:r>
              <a:rPr lang="en-US" i="1" dirty="0" smtClean="0">
                <a:solidFill>
                  <a:srgbClr val="FFFF00"/>
                </a:solidFill>
              </a:rPr>
              <a:t>As </a:t>
            </a:r>
            <a:r>
              <a:rPr lang="en-US" i="1" dirty="0">
                <a:solidFill>
                  <a:srgbClr val="FFFF00"/>
                </a:solidFill>
              </a:rPr>
              <a:t>my depression increased, my thoughts became more erratic.  I began to drown my frustration in work and violent content. </a:t>
            </a:r>
            <a:endParaRPr lang="en-US" i="1" dirty="0" smtClean="0">
              <a:solidFill>
                <a:srgbClr val="FFFF00"/>
              </a:solidFill>
            </a:endParaRPr>
          </a:p>
          <a:p>
            <a:r>
              <a:rPr lang="en-US" i="1" dirty="0" smtClean="0">
                <a:solidFill>
                  <a:srgbClr val="FFFF00"/>
                </a:solidFill>
              </a:rPr>
              <a:t>Individuals </a:t>
            </a:r>
            <a:r>
              <a:rPr lang="en-US" i="1" dirty="0">
                <a:solidFill>
                  <a:srgbClr val="FFFF00"/>
                </a:solidFill>
              </a:rPr>
              <a:t>who take medicine for mental illness or who have had suicidal thoughts need to be watched because suicidal thoughts can later become homicidal as well. </a:t>
            </a:r>
            <a:endParaRPr lang="en-US" i="1" dirty="0" smtClean="0">
              <a:solidFill>
                <a:srgbClr val="FFFF00"/>
              </a:solidFill>
            </a:endParaRPr>
          </a:p>
          <a:p>
            <a:pPr lvl="1"/>
            <a:r>
              <a:rPr lang="en-US" dirty="0" smtClean="0"/>
              <a:t>18 </a:t>
            </a:r>
            <a:r>
              <a:rPr lang="en-US" dirty="0" smtClean="0"/>
              <a:t>yoa</a:t>
            </a:r>
            <a:r>
              <a:rPr lang="en-US" dirty="0" smtClean="0"/>
              <a:t> who </a:t>
            </a:r>
            <a:r>
              <a:rPr lang="en-US" dirty="0"/>
              <a:t>crashed through the security gate of his former high school, stepped out of his vehicle, set off several smoke bombs, and then proceeded to open gunfire towards the school shattering many windows in front of the school cafeteria injuring several </a:t>
            </a:r>
            <a:r>
              <a:rPr lang="en-US" dirty="0" smtClean="0"/>
              <a:t>students . </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7</a:t>
            </a:fld>
            <a:endParaRPr lang="en-US" dirty="0"/>
          </a:p>
        </p:txBody>
      </p:sp>
    </p:spTree>
    <p:extLst>
      <p:ext uri="{BB962C8B-B14F-4D97-AF65-F5344CB8AC3E}">
        <p14:creationId xmlns:p14="http://schemas.microsoft.com/office/powerpoint/2010/main" val="3855673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0922"/>
          </a:xfrm>
        </p:spPr>
        <p:txBody>
          <a:bodyPr>
            <a:normAutofit fontScale="90000"/>
          </a:bodyPr>
          <a:lstStyle/>
          <a:p>
            <a:r>
              <a:rPr lang="en-US" sz="4000" dirty="0"/>
              <a:t>Comments from a </a:t>
            </a:r>
            <a:r>
              <a:rPr lang="en-US" sz="4000" i="1" dirty="0">
                <a:solidFill>
                  <a:schemeClr val="accent2">
                    <a:lumMod val="75000"/>
                  </a:schemeClr>
                </a:solidFill>
              </a:rPr>
              <a:t>Non-Associated and/or Mentally Ill </a:t>
            </a:r>
            <a:r>
              <a:rPr lang="en-US" sz="4000" dirty="0"/>
              <a:t>School Violence Perpetrator </a:t>
            </a:r>
          </a:p>
        </p:txBody>
      </p:sp>
      <p:sp>
        <p:nvSpPr>
          <p:cNvPr id="3" name="Content Placeholder 2"/>
          <p:cNvSpPr>
            <a:spLocks noGrp="1"/>
          </p:cNvSpPr>
          <p:nvPr>
            <p:ph idx="1"/>
          </p:nvPr>
        </p:nvSpPr>
        <p:spPr>
          <a:xfrm>
            <a:off x="311727" y="1485900"/>
            <a:ext cx="11492346" cy="4945722"/>
          </a:xfrm>
          <a:solidFill>
            <a:schemeClr val="bg1"/>
          </a:solidFill>
        </p:spPr>
        <p:txBody>
          <a:bodyPr>
            <a:normAutofit lnSpcReduction="10000"/>
          </a:bodyPr>
          <a:lstStyle/>
          <a:p>
            <a:r>
              <a:rPr lang="en-US" i="1" dirty="0" smtClean="0">
                <a:solidFill>
                  <a:srgbClr val="FFFF00"/>
                </a:solidFill>
              </a:rPr>
              <a:t>I </a:t>
            </a:r>
            <a:r>
              <a:rPr lang="en-US" i="1" dirty="0">
                <a:solidFill>
                  <a:srgbClr val="FFFF00"/>
                </a:solidFill>
              </a:rPr>
              <a:t>am 67, 55 when I got my wee bit </a:t>
            </a:r>
            <a:r>
              <a:rPr lang="en-US" i="1" dirty="0">
                <a:solidFill>
                  <a:srgbClr val="FFFF00"/>
                </a:solidFill>
              </a:rPr>
              <a:t>o’revenge</a:t>
            </a:r>
            <a:r>
              <a:rPr lang="en-US" i="1" dirty="0">
                <a:solidFill>
                  <a:srgbClr val="FFFF00"/>
                </a:solidFill>
              </a:rPr>
              <a:t> – therefore – most of these topics are not applicable to me – sorry!  I was prepared for my act in that I stopped twice in XXXXX and XXXX to sharpen my machete on my way to that school!  </a:t>
            </a:r>
            <a:endParaRPr lang="en-US" i="1" dirty="0" smtClean="0">
              <a:solidFill>
                <a:srgbClr val="FFFF00"/>
              </a:solidFill>
            </a:endParaRPr>
          </a:p>
          <a:p>
            <a:r>
              <a:rPr lang="en-US" i="1" dirty="0" smtClean="0">
                <a:solidFill>
                  <a:srgbClr val="FFFF00"/>
                </a:solidFill>
              </a:rPr>
              <a:t>I </a:t>
            </a:r>
            <a:r>
              <a:rPr lang="en-US" i="1" dirty="0">
                <a:solidFill>
                  <a:srgbClr val="FFFF00"/>
                </a:solidFill>
              </a:rPr>
              <a:t>also hope to be remembered in XXXX County forever!  </a:t>
            </a:r>
            <a:endParaRPr lang="en-US" i="1" dirty="0" smtClean="0">
              <a:solidFill>
                <a:srgbClr val="FFFF00"/>
              </a:solidFill>
            </a:endParaRPr>
          </a:p>
          <a:p>
            <a:r>
              <a:rPr lang="en-US" i="1" dirty="0" smtClean="0">
                <a:solidFill>
                  <a:srgbClr val="FFFF00"/>
                </a:solidFill>
              </a:rPr>
              <a:t>No </a:t>
            </a:r>
            <a:r>
              <a:rPr lang="en-US" i="1" dirty="0">
                <a:solidFill>
                  <a:srgbClr val="FFFF00"/>
                </a:solidFill>
              </a:rPr>
              <a:t>mental illness here – just bored and one of the angriest persons on earth!!  Anger and hatred really causes severe miserable-ness for those who experience those 2 emotions.  </a:t>
            </a:r>
            <a:endParaRPr lang="en-US" i="1" dirty="0" smtClean="0">
              <a:solidFill>
                <a:srgbClr val="FFFF00"/>
              </a:solidFill>
            </a:endParaRPr>
          </a:p>
          <a:p>
            <a:r>
              <a:rPr lang="en-US" i="1" dirty="0" smtClean="0">
                <a:solidFill>
                  <a:srgbClr val="FFFF00"/>
                </a:solidFill>
              </a:rPr>
              <a:t>Drugs/Meds/Alcohol </a:t>
            </a:r>
            <a:r>
              <a:rPr lang="en-US" i="1" dirty="0">
                <a:solidFill>
                  <a:srgbClr val="FFFF00"/>
                </a:solidFill>
              </a:rPr>
              <a:t>– </a:t>
            </a:r>
            <a:r>
              <a:rPr lang="en-US" i="1" dirty="0">
                <a:solidFill>
                  <a:srgbClr val="FFFF00"/>
                </a:solidFill>
              </a:rPr>
              <a:t>aint</a:t>
            </a:r>
            <a:r>
              <a:rPr lang="en-US" i="1" dirty="0">
                <a:solidFill>
                  <a:srgbClr val="FFFF00"/>
                </a:solidFill>
              </a:rPr>
              <a:t> solve it – you must get revenge – or commit suicide – to escape the TORMENT.  Either/Both would be a “Blessing</a:t>
            </a:r>
            <a:r>
              <a:rPr lang="en-US" i="1" dirty="0" smtClean="0">
                <a:solidFill>
                  <a:srgbClr val="FFFF00"/>
                </a:solidFill>
              </a:rPr>
              <a:t>”!</a:t>
            </a:r>
            <a:endParaRPr lang="en-US" dirty="0">
              <a:solidFill>
                <a:srgbClr val="FFFF00"/>
              </a:solidFill>
            </a:endParaRPr>
          </a:p>
          <a:p>
            <a:pPr lvl="1"/>
            <a:endParaRPr lang="en-US" sz="1800" dirty="0" smtClean="0"/>
          </a:p>
          <a:p>
            <a:pPr lvl="1"/>
            <a:r>
              <a:rPr lang="en-US" sz="1800" dirty="0" smtClean="0"/>
              <a:t>55 </a:t>
            </a:r>
            <a:r>
              <a:rPr lang="en-US" sz="1800" dirty="0"/>
              <a:t>yoa</a:t>
            </a:r>
            <a:r>
              <a:rPr lang="en-US" sz="1800" dirty="0"/>
              <a:t> who attacked 11 kindergarteners, two teachers and the principal of an elementary school with a machete.  He later stated that the attack was because he was angry about his divorce and allegations he had molested his stepdaughters.  </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8</a:t>
            </a:fld>
            <a:endParaRPr lang="en-US" dirty="0"/>
          </a:p>
        </p:txBody>
      </p:sp>
    </p:spTree>
    <p:extLst>
      <p:ext uri="{BB962C8B-B14F-4D97-AF65-F5344CB8AC3E}">
        <p14:creationId xmlns:p14="http://schemas.microsoft.com/office/powerpoint/2010/main" val="2767737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solidFill>
                  <a:srgbClr val="FF0000"/>
                </a:solidFill>
              </a:rPr>
              <a:t>Southern Criminal Justice Association, Charleston, SC, September 10, 2014  </a:t>
            </a:r>
            <a:r>
              <a:rPr lang="en-US" dirty="0" smtClean="0"/>
              <a:t>(All material ©copyrighted by Gordon A. Crews, Ph.D. Tiffin University, OH)</a:t>
            </a:r>
            <a:endParaRPr lang="en-US" dirty="0"/>
          </a:p>
        </p:txBody>
      </p:sp>
      <p:sp>
        <p:nvSpPr>
          <p:cNvPr id="5" name="Slide Number Placeholder 4"/>
          <p:cNvSpPr>
            <a:spLocks noGrp="1"/>
          </p:cNvSpPr>
          <p:nvPr>
            <p:ph type="sldNum" sz="quarter" idx="12"/>
          </p:nvPr>
        </p:nvSpPr>
        <p:spPr/>
        <p:txBody>
          <a:bodyPr/>
          <a:lstStyle/>
          <a:p>
            <a:fld id="{4831A249-17BD-4AC1-8E4B-4002AC12A86C}" type="slidenum">
              <a:rPr lang="en-US" smtClean="0"/>
              <a:t>9</a:t>
            </a:fld>
            <a:endParaRPr lang="en-US" dirty="0"/>
          </a:p>
        </p:txBody>
      </p:sp>
      <p:sp>
        <p:nvSpPr>
          <p:cNvPr id="6" name="Title 1"/>
          <p:cNvSpPr txBox="1">
            <a:spLocks/>
          </p:cNvSpPr>
          <p:nvPr/>
        </p:nvSpPr>
        <p:spPr>
          <a:xfrm>
            <a:off x="192044" y="208607"/>
            <a:ext cx="4206961" cy="639890"/>
          </a:xfrm>
          <a:prstGeom prst="rect">
            <a:avLst/>
          </a:prstGeom>
          <a:solidFill>
            <a:schemeClr val="bg1"/>
          </a:solidFill>
          <a:ln>
            <a:solidFill>
              <a:srgbClr val="FFFF00"/>
            </a:solidFill>
          </a:ln>
          <a:effectLst>
            <a:glow rad="228600">
              <a:schemeClr val="accent4">
                <a:satMod val="175000"/>
                <a:alpha val="40000"/>
              </a:schemeClr>
            </a:glow>
          </a:effectLst>
        </p:spPr>
        <p:txBody>
          <a:bodyPr>
            <a:noAutofit/>
          </a:bodyPr>
          <a:lstStyle>
            <a:lvl1pPr algn="l" defTabSz="914400" rtl="0" eaLnBrk="1" latinLnBrk="0" hangingPunct="1">
              <a:lnSpc>
                <a:spcPct val="90000"/>
              </a:lnSpc>
              <a:spcBef>
                <a:spcPct val="0"/>
              </a:spcBef>
              <a:buNone/>
              <a:defRPr sz="4400" b="1" kern="1200">
                <a:solidFill>
                  <a:srgbClr val="FFC000"/>
                </a:solidFill>
                <a:latin typeface="+mj-lt"/>
                <a:ea typeface="+mj-ea"/>
                <a:cs typeface="+mj-cs"/>
              </a:defRPr>
            </a:lvl1pPr>
          </a:lstStyle>
          <a:p>
            <a:r>
              <a:rPr lang="en-US" sz="2400" dirty="0" smtClean="0"/>
              <a:t>Location and Time of Events of School Violence Incident</a:t>
            </a:r>
            <a:endParaRPr lang="en-US" sz="2800" dirty="0">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548534182"/>
              </p:ext>
            </p:extLst>
          </p:nvPr>
        </p:nvGraphicFramePr>
        <p:xfrm>
          <a:off x="4586558" y="208607"/>
          <a:ext cx="7321362" cy="3036281"/>
        </p:xfrm>
        <a:graphic>
          <a:graphicData uri="http://schemas.openxmlformats.org/drawingml/2006/table">
            <a:tbl>
              <a:tblPr firstRow="1" firstCol="1" bandRow="1">
                <a:tableStyleId>{5C22544A-7EE6-4342-B048-85BDC9FD1C3A}</a:tableStyleId>
              </a:tblPr>
              <a:tblGrid>
                <a:gridCol w="2432080"/>
                <a:gridCol w="2446637"/>
                <a:gridCol w="2442645"/>
              </a:tblGrid>
              <a:tr h="300184">
                <a:tc>
                  <a:txBody>
                    <a:bodyPr/>
                    <a:lstStyle/>
                    <a:p>
                      <a:pPr marL="0" marR="0">
                        <a:lnSpc>
                          <a:spcPct val="107000"/>
                        </a:lnSpc>
                        <a:spcBef>
                          <a:spcPts val="0"/>
                        </a:spcBef>
                        <a:spcAft>
                          <a:spcPts val="800"/>
                        </a:spcAft>
                      </a:pPr>
                      <a:r>
                        <a:rPr lang="en-US" sz="1800" dirty="0">
                          <a:effectLst/>
                        </a:rPr>
                        <a:t>CHARACTERISTICS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800" dirty="0">
                          <a:solidFill>
                            <a:schemeClr val="bg1"/>
                          </a:solidFill>
                          <a:effectLst/>
                        </a:rPr>
                        <a:t>ASSOCIATED</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800"/>
                        </a:spcAft>
                      </a:pPr>
                      <a:r>
                        <a:rPr lang="en-US" sz="1800" dirty="0">
                          <a:solidFill>
                            <a:schemeClr val="bg1"/>
                          </a:solidFill>
                          <a:effectLst/>
                        </a:rPr>
                        <a:t>NON-ASSOCIATED</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597736">
                <a:tc>
                  <a:txBody>
                    <a:bodyPr/>
                    <a:lstStyle/>
                    <a:p>
                      <a:pPr marL="0" marR="0">
                        <a:lnSpc>
                          <a:spcPct val="107000"/>
                        </a:lnSpc>
                        <a:spcBef>
                          <a:spcPts val="0"/>
                        </a:spcBef>
                        <a:spcAft>
                          <a:spcPts val="800"/>
                        </a:spcAft>
                      </a:pPr>
                      <a:r>
                        <a:rPr lang="en-US" sz="1800" dirty="0">
                          <a:effectLst/>
                        </a:rPr>
                        <a:t>Incidents by U.S. Census Bureau Regions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800" dirty="0">
                          <a:effectLst/>
                        </a:rPr>
                        <a:t>Northeast:  Mid-Atlantic Region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rPr>
                        <a:t>West: Pacific Region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36">
                <a:tc>
                  <a:txBody>
                    <a:bodyPr/>
                    <a:lstStyle/>
                    <a:p>
                      <a:pPr marL="0" marR="0">
                        <a:lnSpc>
                          <a:spcPct val="107000"/>
                        </a:lnSpc>
                        <a:spcBef>
                          <a:spcPts val="0"/>
                        </a:spcBef>
                        <a:spcAft>
                          <a:spcPts val="800"/>
                        </a:spcAft>
                      </a:pPr>
                      <a:r>
                        <a:rPr lang="en-US" sz="1800" dirty="0">
                          <a:effectLst/>
                        </a:rPr>
                        <a:t>Type of Developed Environment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800" dirty="0">
                          <a:effectLst/>
                        </a:rPr>
                        <a:t>Suburban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rPr>
                        <a:t>Suburban and Urban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5">
                <a:tc>
                  <a:txBody>
                    <a:bodyPr/>
                    <a:lstStyle/>
                    <a:p>
                      <a:pPr marL="0" marR="0">
                        <a:lnSpc>
                          <a:spcPct val="107000"/>
                        </a:lnSpc>
                        <a:spcBef>
                          <a:spcPts val="0"/>
                        </a:spcBef>
                        <a:spcAft>
                          <a:spcPts val="800"/>
                        </a:spcAft>
                      </a:pPr>
                      <a:r>
                        <a:rPr lang="en-US" sz="1800" dirty="0">
                          <a:effectLst/>
                        </a:rPr>
                        <a:t>Month of Incident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800" dirty="0">
                          <a:effectLst/>
                        </a:rPr>
                        <a:t>February and August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rPr>
                        <a:t>May and October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36">
                <a:tc>
                  <a:txBody>
                    <a:bodyPr/>
                    <a:lstStyle/>
                    <a:p>
                      <a:pPr marL="0" marR="0">
                        <a:lnSpc>
                          <a:spcPct val="107000"/>
                        </a:lnSpc>
                        <a:spcBef>
                          <a:spcPts val="0"/>
                        </a:spcBef>
                        <a:spcAft>
                          <a:spcPts val="800"/>
                        </a:spcAft>
                      </a:pPr>
                      <a:r>
                        <a:rPr lang="en-US" sz="1800" dirty="0">
                          <a:effectLst/>
                        </a:rPr>
                        <a:t>Day of Week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800" dirty="0">
                          <a:effectLst/>
                        </a:rPr>
                        <a:t>Wednesday, Thursday, and Friday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rPr>
                        <a:t>Monday and Friday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736">
                <a:tc>
                  <a:txBody>
                    <a:bodyPr/>
                    <a:lstStyle/>
                    <a:p>
                      <a:pPr marL="0" marR="0">
                        <a:lnSpc>
                          <a:spcPct val="107000"/>
                        </a:lnSpc>
                        <a:spcBef>
                          <a:spcPts val="0"/>
                        </a:spcBef>
                        <a:spcAft>
                          <a:spcPts val="800"/>
                        </a:spcAft>
                      </a:pPr>
                      <a:r>
                        <a:rPr lang="en-US" sz="1800" dirty="0">
                          <a:effectLst/>
                        </a:rPr>
                        <a:t>Time of School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1800" dirty="0">
                          <a:effectLst/>
                        </a:rPr>
                        <a:t>Between 7:00 and 12:00pm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rPr>
                        <a:t>Between 8:00 to 12:00pm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Chart 7"/>
          <p:cNvGraphicFramePr/>
          <p:nvPr>
            <p:extLst>
              <p:ext uri="{D42A27DB-BD31-4B8C-83A1-F6EECF244321}">
                <p14:modId xmlns:p14="http://schemas.microsoft.com/office/powerpoint/2010/main" val="3596642780"/>
              </p:ext>
            </p:extLst>
          </p:nvPr>
        </p:nvGraphicFramePr>
        <p:xfrm>
          <a:off x="192044" y="1072006"/>
          <a:ext cx="4206961" cy="21728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extLst>
              <p:ext uri="{D42A27DB-BD31-4B8C-83A1-F6EECF244321}">
                <p14:modId xmlns:p14="http://schemas.microsoft.com/office/powerpoint/2010/main" val="3216777910"/>
              </p:ext>
            </p:extLst>
          </p:nvPr>
        </p:nvGraphicFramePr>
        <p:xfrm>
          <a:off x="192043" y="3468396"/>
          <a:ext cx="4091633" cy="28879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extLst>
              <p:ext uri="{D42A27DB-BD31-4B8C-83A1-F6EECF244321}">
                <p14:modId xmlns:p14="http://schemas.microsoft.com/office/powerpoint/2010/main" val="99683769"/>
              </p:ext>
            </p:extLst>
          </p:nvPr>
        </p:nvGraphicFramePr>
        <p:xfrm>
          <a:off x="4464908" y="3468395"/>
          <a:ext cx="3698789" cy="28879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p:nvPr>
            <p:extLst>
              <p:ext uri="{D42A27DB-BD31-4B8C-83A1-F6EECF244321}">
                <p14:modId xmlns:p14="http://schemas.microsoft.com/office/powerpoint/2010/main" val="3949649501"/>
              </p:ext>
            </p:extLst>
          </p:nvPr>
        </p:nvGraphicFramePr>
        <p:xfrm>
          <a:off x="8331028" y="3468395"/>
          <a:ext cx="3734192" cy="288795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76678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2384</Words>
  <Application>Microsoft Office PowerPoint</Application>
  <PresentationFormat>Widescreen</PresentationFormat>
  <Paragraphs>362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Chiller</vt:lpstr>
      <vt:lpstr>Times New Roman</vt:lpstr>
      <vt:lpstr>Verdana</vt:lpstr>
      <vt:lpstr>Office Theme</vt:lpstr>
      <vt:lpstr>Sometimes they Come Back:  </vt:lpstr>
      <vt:lpstr>Abstract</vt:lpstr>
      <vt:lpstr>PowerPoint Presentation</vt:lpstr>
      <vt:lpstr>Overview</vt:lpstr>
      <vt:lpstr>Two Types of School Violence Perpetrators</vt:lpstr>
      <vt:lpstr>Parts of Presentation</vt:lpstr>
      <vt:lpstr>Comments from an Associated and/or Mentally Ill School Violence Perpetrator </vt:lpstr>
      <vt:lpstr>Comments from a Non-Associated and/or Mentally Ill School Violence Perpetrator </vt:lpstr>
      <vt:lpstr>PowerPoint Presentation</vt:lpstr>
      <vt:lpstr>PowerPoint Presentation</vt:lpstr>
      <vt:lpstr>PowerPoint Presentation</vt:lpstr>
      <vt:lpstr>PowerPoint Presentation</vt:lpstr>
      <vt:lpstr>PowerPoint Presentation</vt:lpstr>
      <vt:lpstr>Characteristics of Weapons Used and Injuries Incurred</vt:lpstr>
      <vt:lpstr>PowerPoint Presentation</vt:lpstr>
      <vt:lpstr>Any questions or comments?</vt:lpstr>
    </vt:vector>
  </TitlesOfParts>
  <Company>Tiffin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Sometimes they Comb Back:</dc:title>
  <dc:creator>Gordon Crews</dc:creator>
  <cp:lastModifiedBy>User</cp:lastModifiedBy>
  <cp:revision>49</cp:revision>
  <cp:lastPrinted>2015-09-06T18:48:32Z</cp:lastPrinted>
  <dcterms:created xsi:type="dcterms:W3CDTF">2015-09-03T11:53:06Z</dcterms:created>
  <dcterms:modified xsi:type="dcterms:W3CDTF">2015-09-06T18:48:33Z</dcterms:modified>
</cp:coreProperties>
</file>