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5" autoAdjust="0"/>
  </p:normalViewPr>
  <p:slideViewPr>
    <p:cSldViewPr snapToGrid="0">
      <p:cViewPr varScale="1">
        <p:scale>
          <a:sx n="60" d="100"/>
          <a:sy n="60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178BF5A-67CE-4998-AA1B-588D0B9AFC8F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31.10.2019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805E15D-B817-4DE7-AD25-2640B78C89B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A862F4-E243-456B-9B0B-A47CB2AEAE2E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31.10.2019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2591662-F5F3-48C7-9F67-9473F9C9A25F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Presentation 1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Engineering -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intelliPhoto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3495600" y="1871640"/>
            <a:ext cx="4408200" cy="4159080"/>
            <a:chOff x="3495600" y="1871640"/>
            <a:chExt cx="4408200" cy="4159080"/>
          </a:xfrm>
        </p:grpSpPr>
        <p:pic>
          <p:nvPicPr>
            <p:cNvPr id="86" name="Grafik 4"/>
            <p:cNvPicPr/>
            <p:nvPr/>
          </p:nvPicPr>
          <p:blipFill>
            <a:blip r:embed="rId2"/>
            <a:stretch/>
          </p:blipFill>
          <p:spPr>
            <a:xfrm>
              <a:off x="3866040" y="1871640"/>
              <a:ext cx="3827160" cy="4159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3"/>
            <p:cNvSpPr/>
            <p:nvPr/>
          </p:nvSpPr>
          <p:spPr>
            <a:xfrm>
              <a:off x="3495600" y="5725800"/>
              <a:ext cx="4408200" cy="304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Shape 1">
            <a:extLst>
              <a:ext uri="{FF2B5EF4-FFF2-40B4-BE49-F238E27FC236}">
                <a16:creationId xmlns:a16="http://schemas.microsoft.com/office/drawing/2014/main" id="{A6669653-532B-4AA9-A48F-21B3E2D5B3B7}"/>
              </a:ext>
            </a:extLst>
          </p:cNvPr>
          <p:cNvSpPr txBox="1"/>
          <p:nvPr/>
        </p:nvSpPr>
        <p:spPr>
          <a:xfrm>
            <a:off x="100638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Set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new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color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values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in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the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image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0638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Set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new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color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values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in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the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image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Grafik 88"/>
          <p:cNvPicPr/>
          <p:nvPr/>
        </p:nvPicPr>
        <p:blipFill>
          <a:blip r:embed="rId2"/>
          <a:stretch/>
        </p:blipFill>
        <p:spPr>
          <a:xfrm>
            <a:off x="3506400" y="1690200"/>
            <a:ext cx="1461600" cy="1512000"/>
          </a:xfrm>
          <a:prstGeom prst="rect">
            <a:avLst/>
          </a:prstGeom>
          <a:ln>
            <a:noFill/>
          </a:ln>
        </p:spPr>
      </p:pic>
      <p:pic>
        <p:nvPicPr>
          <p:cNvPr id="90" name="Grafik 89"/>
          <p:cNvPicPr/>
          <p:nvPr/>
        </p:nvPicPr>
        <p:blipFill>
          <a:blip r:embed="rId3"/>
          <a:stretch/>
        </p:blipFill>
        <p:spPr>
          <a:xfrm>
            <a:off x="6445800" y="1690200"/>
            <a:ext cx="1906200" cy="1688400"/>
          </a:xfrm>
          <a:prstGeom prst="rect">
            <a:avLst/>
          </a:prstGeom>
          <a:ln>
            <a:noFill/>
          </a:ln>
        </p:spPr>
      </p:pic>
      <p:pic>
        <p:nvPicPr>
          <p:cNvPr id="91" name="Grafik 90"/>
          <p:cNvPicPr/>
          <p:nvPr/>
        </p:nvPicPr>
        <p:blipFill>
          <a:blip r:embed="rId4"/>
          <a:stretch/>
        </p:blipFill>
        <p:spPr>
          <a:xfrm>
            <a:off x="6192000" y="4940640"/>
            <a:ext cx="1512000" cy="1467360"/>
          </a:xfrm>
          <a:prstGeom prst="rect">
            <a:avLst/>
          </a:prstGeom>
          <a:ln>
            <a:noFill/>
          </a:ln>
        </p:spPr>
      </p:pic>
      <p:pic>
        <p:nvPicPr>
          <p:cNvPr id="92" name="Grafik 91"/>
          <p:cNvPicPr/>
          <p:nvPr/>
        </p:nvPicPr>
        <p:blipFill>
          <a:blip r:embed="rId5"/>
          <a:stretch/>
        </p:blipFill>
        <p:spPr>
          <a:xfrm>
            <a:off x="9072000" y="3456000"/>
            <a:ext cx="1599120" cy="1650600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6"/>
          <a:stretch/>
        </p:blipFill>
        <p:spPr>
          <a:xfrm>
            <a:off x="720000" y="2892240"/>
            <a:ext cx="2795760" cy="279576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3578400" y="334620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0" strike="noStrike" spc="-1">
                <a:latin typeface="Arial"/>
              </a:rPr>
              <a:t>Pen Tool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696000" y="332568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0" strike="noStrike" spc="-1">
                <a:latin typeface="Arial"/>
              </a:rPr>
              <a:t>Flood Fill</a:t>
            </a:r>
          </a:p>
        </p:txBody>
      </p:sp>
      <p:sp>
        <p:nvSpPr>
          <p:cNvPr id="96" name="TextShape 4"/>
          <p:cNvSpPr txBox="1"/>
          <p:nvPr/>
        </p:nvSpPr>
        <p:spPr>
          <a:xfrm>
            <a:off x="9432000" y="5256000"/>
            <a:ext cx="122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0" strike="noStrike" spc="-1">
                <a:latin typeface="Arial"/>
              </a:rPr>
              <a:t>Plain Tool</a:t>
            </a:r>
          </a:p>
        </p:txBody>
      </p:sp>
      <p:sp>
        <p:nvSpPr>
          <p:cNvPr id="97" name="TextShape 5"/>
          <p:cNvSpPr txBox="1"/>
          <p:nvPr/>
        </p:nvSpPr>
        <p:spPr>
          <a:xfrm>
            <a:off x="6264000" y="6192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0" strike="noStrike" spc="-1">
                <a:latin typeface="Arial"/>
              </a:rPr>
              <a:t>Forms Tool</a:t>
            </a:r>
          </a:p>
        </p:txBody>
      </p:sp>
      <p:sp>
        <p:nvSpPr>
          <p:cNvPr id="98" name="TextShape 6"/>
          <p:cNvSpPr txBox="1"/>
          <p:nvPr/>
        </p:nvSpPr>
        <p:spPr>
          <a:xfrm>
            <a:off x="1152000" y="5053680"/>
            <a:ext cx="201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0" strike="noStrike" spc="-1">
                <a:latin typeface="Arial"/>
              </a:rPr>
              <a:t>Undo/Redo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Representation of a pixel by means of a byte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Grafik 4"/>
          <p:cNvPicPr/>
          <p:nvPr/>
        </p:nvPicPr>
        <p:blipFill>
          <a:blip r:embed="rId2"/>
          <a:stretch/>
        </p:blipFill>
        <p:spPr>
          <a:xfrm>
            <a:off x="8399160" y="2196000"/>
            <a:ext cx="2678040" cy="1877760"/>
          </a:xfrm>
          <a:prstGeom prst="rect">
            <a:avLst/>
          </a:prstGeom>
          <a:ln>
            <a:noFill/>
          </a:ln>
        </p:spPr>
      </p:pic>
      <p:pic>
        <p:nvPicPr>
          <p:cNvPr id="101" name="Grafik 5"/>
          <p:cNvPicPr/>
          <p:nvPr/>
        </p:nvPicPr>
        <p:blipFill>
          <a:blip r:embed="rId3"/>
          <a:stretch/>
        </p:blipFill>
        <p:spPr>
          <a:xfrm>
            <a:off x="4844160" y="2223720"/>
            <a:ext cx="2678040" cy="1877760"/>
          </a:xfrm>
          <a:prstGeom prst="rect">
            <a:avLst/>
          </a:prstGeom>
          <a:ln>
            <a:noFill/>
          </a:ln>
        </p:spPr>
      </p:pic>
      <p:pic>
        <p:nvPicPr>
          <p:cNvPr id="102" name="Grafik 6"/>
          <p:cNvPicPr/>
          <p:nvPr/>
        </p:nvPicPr>
        <p:blipFill>
          <a:blip r:embed="rId4"/>
          <a:stretch/>
        </p:blipFill>
        <p:spPr>
          <a:xfrm>
            <a:off x="1399680" y="2223720"/>
            <a:ext cx="2678040" cy="1877760"/>
          </a:xfrm>
          <a:prstGeom prst="rect">
            <a:avLst/>
          </a:prstGeom>
          <a:ln>
            <a:noFill/>
          </a:ln>
        </p:spPr>
      </p:pic>
      <p:pic>
        <p:nvPicPr>
          <p:cNvPr id="103" name="Grafik 7"/>
          <p:cNvPicPr/>
          <p:nvPr/>
        </p:nvPicPr>
        <p:blipFill>
          <a:blip r:embed="rId5"/>
          <a:stretch/>
        </p:blipFill>
        <p:spPr>
          <a:xfrm>
            <a:off x="6201720" y="4320360"/>
            <a:ext cx="3409920" cy="23907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714280" y="1756440"/>
            <a:ext cx="93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Green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620440" y="1843200"/>
            <a:ext cx="5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9433080" y="1756080"/>
            <a:ext cx="93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Blue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332240" y="295020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831800" y="307368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4715280" y="5331240"/>
            <a:ext cx="780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makes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Representation of a pixel by means of a byte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Grafik 3"/>
          <p:cNvPicPr/>
          <p:nvPr/>
        </p:nvPicPr>
        <p:blipFill>
          <a:blip r:embed="rId2"/>
          <a:stretch/>
        </p:blipFill>
        <p:spPr>
          <a:xfrm>
            <a:off x="6477120" y="2158920"/>
            <a:ext cx="4876560" cy="1218960"/>
          </a:xfrm>
          <a:prstGeom prst="rect">
            <a:avLst/>
          </a:prstGeom>
          <a:ln>
            <a:noFill/>
          </a:ln>
        </p:spPr>
      </p:pic>
      <p:pic>
        <p:nvPicPr>
          <p:cNvPr id="112" name="Grafik 4"/>
          <p:cNvPicPr/>
          <p:nvPr/>
        </p:nvPicPr>
        <p:blipFill>
          <a:blip r:embed="rId3"/>
          <a:stretch/>
        </p:blipFill>
        <p:spPr>
          <a:xfrm>
            <a:off x="6477120" y="3377880"/>
            <a:ext cx="4876560" cy="1218960"/>
          </a:xfrm>
          <a:prstGeom prst="rect">
            <a:avLst/>
          </a:prstGeom>
          <a:ln>
            <a:noFill/>
          </a:ln>
        </p:spPr>
      </p:pic>
      <p:pic>
        <p:nvPicPr>
          <p:cNvPr id="113" name="Grafik 5"/>
          <p:cNvPicPr/>
          <p:nvPr/>
        </p:nvPicPr>
        <p:blipFill>
          <a:blip r:embed="rId4"/>
          <a:stretch/>
        </p:blipFill>
        <p:spPr>
          <a:xfrm>
            <a:off x="6477120" y="4597200"/>
            <a:ext cx="4876560" cy="12189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5554080" y="2583720"/>
            <a:ext cx="5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554080" y="3803040"/>
            <a:ext cx="5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531400" y="5022000"/>
            <a:ext cx="5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185480" y="2027520"/>
            <a:ext cx="2483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"/>
              </a:rPr>
              <a:t>01010100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1288080" y="2583720"/>
            <a:ext cx="25711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 dirty="0">
                <a:solidFill>
                  <a:srgbClr val="000000"/>
                </a:solidFill>
                <a:latin typeface="Calibri"/>
              </a:rPr>
              <a:t>TTRRGGBB</a:t>
            </a:r>
            <a:endParaRPr lang="de-DE" sz="4000" b="0" strike="noStrike" spc="-1" dirty="0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1147680" y="3735360"/>
            <a:ext cx="24274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 – Transparent Channel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 – Red Channel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 – Green Channel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 – Blue Channel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6095880" y="6241320"/>
            <a:ext cx="541440" cy="369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1" name="CustomShape 9"/>
          <p:cNvSpPr/>
          <p:nvPr/>
        </p:nvSpPr>
        <p:spPr>
          <a:xfrm>
            <a:off x="7109640" y="6241320"/>
            <a:ext cx="414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2^6 different colors with transparency steps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886320" y="1319760"/>
            <a:ext cx="27208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"/>
              </a:rPr>
              <a:t>&gt; Variant 1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Representation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of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pixel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by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means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of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byte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86320" y="1319760"/>
            <a:ext cx="27208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1" strike="noStrike" spc="-1" dirty="0">
                <a:solidFill>
                  <a:srgbClr val="000000"/>
                </a:solidFill>
                <a:latin typeface="Calibri"/>
              </a:rPr>
              <a:t>&gt; Variant 2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185480" y="2027520"/>
            <a:ext cx="2483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"/>
              </a:rPr>
              <a:t>01010100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185480" y="2575440"/>
            <a:ext cx="25711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000000"/>
                </a:solidFill>
                <a:latin typeface="Calibri"/>
              </a:rPr>
              <a:t>CCVVVVVV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33440" y="5538240"/>
            <a:ext cx="1825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 – Value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 – Color Channel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 rot="5400000">
            <a:off x="1494360" y="2813040"/>
            <a:ext cx="166680" cy="588600"/>
          </a:xfrm>
          <a:prstGeom prst="rightBracket">
            <a:avLst>
              <a:gd name="adj" fmla="val 8333"/>
            </a:avLst>
          </a:prstGeom>
          <a:noFill/>
          <a:ln w="5724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7"/>
          <p:cNvSpPr/>
          <p:nvPr/>
        </p:nvSpPr>
        <p:spPr>
          <a:xfrm flipV="1">
            <a:off x="1800000" y="1703880"/>
            <a:ext cx="3821760" cy="1486440"/>
          </a:xfrm>
          <a:prstGeom prst="bentConnector3">
            <a:avLst>
              <a:gd name="adj1" fmla="val 50000"/>
            </a:avLst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5739480" y="1482840"/>
            <a:ext cx="297252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</a:rPr>
              <a:t>00 – Transparency/Gray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</a:rPr>
              <a:t>01 – Red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</a:rPr>
              <a:t>10 – Blue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</a:rPr>
              <a:t>11 - Green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 rot="10800000">
            <a:off x="5801040" y="2952000"/>
            <a:ext cx="178560" cy="1491480"/>
          </a:xfrm>
          <a:prstGeom prst="rightBracket">
            <a:avLst>
              <a:gd name="adj" fmla="val 8333"/>
            </a:avLst>
          </a:prstGeom>
          <a:noFill/>
          <a:ln w="5724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5040000" y="5423400"/>
            <a:ext cx="52311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Allows for 64 color values per color, so 192 colors + 63 grayscale colors in total (since transparency shouldn‘t allow for steps)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72000" y="4459320"/>
            <a:ext cx="129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0100‘0000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10728000" y="4531320"/>
            <a:ext cx="129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0111‘1111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2"/>
          <a:stretch/>
        </p:blipFill>
        <p:spPr>
          <a:xfrm>
            <a:off x="141480" y="3720960"/>
            <a:ext cx="11897280" cy="7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147360" y="3016440"/>
            <a:ext cx="11897280" cy="74304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3"/>
          <a:stretch/>
        </p:blipFill>
        <p:spPr>
          <a:xfrm>
            <a:off x="147360" y="2273400"/>
            <a:ext cx="11897280" cy="743040"/>
          </a:xfrm>
          <a:prstGeom prst="rect">
            <a:avLst/>
          </a:prstGeom>
          <a:ln>
            <a:noFill/>
          </a:ln>
        </p:spPr>
      </p:pic>
      <p:pic>
        <p:nvPicPr>
          <p:cNvPr id="139" name="Grafik 138"/>
          <p:cNvPicPr/>
          <p:nvPr/>
        </p:nvPicPr>
        <p:blipFill>
          <a:blip r:embed="rId4"/>
          <a:stretch/>
        </p:blipFill>
        <p:spPr>
          <a:xfrm>
            <a:off x="147360" y="3759480"/>
            <a:ext cx="11897280" cy="743040"/>
          </a:xfrm>
          <a:prstGeom prst="rect">
            <a:avLst/>
          </a:prstGeom>
          <a:ln>
            <a:noFill/>
          </a:ln>
        </p:spPr>
      </p:pic>
      <p:pic>
        <p:nvPicPr>
          <p:cNvPr id="140" name="Grafik 139"/>
          <p:cNvPicPr/>
          <p:nvPr/>
        </p:nvPicPr>
        <p:blipFill>
          <a:blip r:embed="rId5"/>
          <a:stretch/>
        </p:blipFill>
        <p:spPr>
          <a:xfrm>
            <a:off x="147360" y="4502520"/>
            <a:ext cx="11897280" cy="74304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E8B2373-E0FF-40B0-9490-395F177443E5}"/>
              </a:ext>
            </a:extLst>
          </p:cNvPr>
          <p:cNvSpPr/>
          <p:nvPr/>
        </p:nvSpPr>
        <p:spPr>
          <a:xfrm>
            <a:off x="886320" y="1319760"/>
            <a:ext cx="27208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1" strike="noStrike" spc="-1" dirty="0">
                <a:solidFill>
                  <a:srgbClr val="000000"/>
                </a:solidFill>
                <a:latin typeface="Calibri"/>
              </a:rPr>
              <a:t>&gt; Variant 2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5FEDD398-55DC-4B97-BCBA-7CF1CB1AEC1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Representation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of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pixel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by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means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of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byte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Representation of a pixel by means of a byte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86320" y="1319760"/>
            <a:ext cx="27208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"/>
              </a:rPr>
              <a:t>&gt; Variant 3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185480" y="2027520"/>
            <a:ext cx="2483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"/>
              </a:rPr>
              <a:t>00000011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9298800" y="208908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9688680" y="2166120"/>
            <a:ext cx="696600" cy="696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9686880" y="2858760"/>
            <a:ext cx="696600" cy="6966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9686880" y="3551400"/>
            <a:ext cx="696600" cy="696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9686880" y="4252320"/>
            <a:ext cx="696600" cy="696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9686880" y="4949280"/>
            <a:ext cx="696600" cy="696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9686880" y="5646600"/>
            <a:ext cx="696600" cy="696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9296640" y="281880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9296640" y="345816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9296640" y="417096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9296640" y="489600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9296640" y="560232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9840960" y="6186240"/>
            <a:ext cx="3884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9390960" y="1516680"/>
            <a:ext cx="24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Color List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58" name="CustomShape 18"/>
          <p:cNvSpPr/>
          <p:nvPr/>
        </p:nvSpPr>
        <p:spPr>
          <a:xfrm>
            <a:off x="1825560" y="2818800"/>
            <a:ext cx="680760" cy="509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2663280" y="2688840"/>
            <a:ext cx="5576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>
            <a:off x="3431160" y="3073320"/>
            <a:ext cx="5865120" cy="1433160"/>
          </a:xfrm>
          <a:prstGeom prst="bentConnector3">
            <a:avLst>
              <a:gd name="adj1" fmla="val 50000"/>
            </a:avLst>
          </a:prstGeom>
          <a:noFill/>
          <a:ln w="572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Representation of a pixel by means of a byte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Grafik 3"/>
          <p:cNvPicPr/>
          <p:nvPr/>
        </p:nvPicPr>
        <p:blipFill>
          <a:blip r:embed="rId2"/>
          <a:stretch/>
        </p:blipFill>
        <p:spPr>
          <a:xfrm>
            <a:off x="7133760" y="2989080"/>
            <a:ext cx="3466080" cy="2430360"/>
          </a:xfrm>
          <a:prstGeom prst="rect">
            <a:avLst/>
          </a:prstGeom>
          <a:ln>
            <a:noFill/>
          </a:ln>
        </p:spPr>
      </p:pic>
      <p:pic>
        <p:nvPicPr>
          <p:cNvPr id="163" name="Grafik 4"/>
          <p:cNvPicPr/>
          <p:nvPr/>
        </p:nvPicPr>
        <p:blipFill>
          <a:blip r:embed="rId3"/>
          <a:stretch/>
        </p:blipFill>
        <p:spPr>
          <a:xfrm>
            <a:off x="1648080" y="2989080"/>
            <a:ext cx="3409920" cy="239076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5825160" y="4019760"/>
            <a:ext cx="541440" cy="369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2620440" y="2262600"/>
            <a:ext cx="505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Means very noticeable loss of color variation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86320" y="1319760"/>
            <a:ext cx="39376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"/>
              </a:rPr>
              <a:t>&gt; All Variants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Breitbild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1</dc:title>
  <dc:subject/>
  <dc:creator>Paul Norberger</dc:creator>
  <dc:description/>
  <cp:lastModifiedBy>Paul Norberger</cp:lastModifiedBy>
  <cp:revision>21</cp:revision>
  <dcterms:created xsi:type="dcterms:W3CDTF">2019-10-26T18:04:07Z</dcterms:created>
  <dcterms:modified xsi:type="dcterms:W3CDTF">2019-10-31T19:51:55Z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