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4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13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theconversation.com/why-mortgage-rates-will-rise-with-brexit-5917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EDF2E-BFFC-409B-B8C7-8BF25672C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670" r="10670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8ADEC-3656-4F4C-B1C8-E7EC7916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2333F-2E25-46DB-94AC-A7B7D3FB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03EAB9-6B0D-49E1-BA58-646FE34657E3}"/>
              </a:ext>
            </a:extLst>
          </p:cNvPr>
          <p:cNvSpPr txBox="1"/>
          <p:nvPr/>
        </p:nvSpPr>
        <p:spPr>
          <a:xfrm>
            <a:off x="-1" y="6883640"/>
            <a:ext cx="10836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theconversation.com/why-mortgage-rates-will-rise-with-brexit-5917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1176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Year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417484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Significantly higher prices: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Built after 1972</a:t>
            </a:r>
          </a:p>
          <a:p>
            <a:r>
              <a:rPr lang="en-US" sz="3400" dirty="0">
                <a:latin typeface="Franklin Gothic Medium" panose="020B0603020102020204" pitchFamily="34" charset="0"/>
              </a:rPr>
              <a:t>$221,967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7A884-B526-4528-A7E0-08CDC6E2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83" y="2318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Year Remodeled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417484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Franklin Gothic Medium" panose="020B0603020102020204" pitchFamily="34" charset="0"/>
              </a:rPr>
              <a:t>Significantly higher prices: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Remodeled after 1993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7A884-B526-4528-A7E0-08CDC6E2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83" y="2318031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8E211-75CD-4393-ADB3-8BC655F2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179" y="2318031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Year Remodeled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417484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Significantly higher prices: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Remodeled after 1993</a:t>
            </a:r>
          </a:p>
          <a:p>
            <a:r>
              <a:rPr lang="en-US" sz="3400" dirty="0">
                <a:latin typeface="Franklin Gothic Medium" panose="020B0603020102020204" pitchFamily="34" charset="0"/>
              </a:rPr>
              <a:t>$216,437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7A884-B526-4528-A7E0-08CDC6E2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83" y="2318031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8E211-75CD-4393-ADB3-8BC655F2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179" y="2318031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Right homes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 In 13 neighborhoods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Built after 1972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Remodeled after 1993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Right homes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In 13 neighborhoods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Built after 1972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Remodeled after 1994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Better investments</a:t>
            </a:r>
          </a:p>
        </p:txBody>
      </p:sp>
    </p:spTree>
    <p:extLst>
      <p:ext uri="{BB962C8B-B14F-4D97-AF65-F5344CB8AC3E}">
        <p14:creationId xmlns:p14="http://schemas.microsoft.com/office/powerpoint/2010/main" val="83709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Smart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Investing in the right homes</a:t>
            </a:r>
          </a:p>
        </p:txBody>
      </p:sp>
    </p:spTree>
    <p:extLst>
      <p:ext uri="{BB962C8B-B14F-4D97-AF65-F5344CB8AC3E}">
        <p14:creationId xmlns:p14="http://schemas.microsoft.com/office/powerpoint/2010/main" val="34184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Smart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Investing in the right homes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Neighborhood</a:t>
            </a:r>
          </a:p>
        </p:txBody>
      </p:sp>
    </p:spTree>
    <p:extLst>
      <p:ext uri="{BB962C8B-B14F-4D97-AF65-F5344CB8AC3E}">
        <p14:creationId xmlns:p14="http://schemas.microsoft.com/office/powerpoint/2010/main" val="31312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Smart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Investing in the right homes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Neighborhood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Year built</a:t>
            </a:r>
          </a:p>
        </p:txBody>
      </p:sp>
    </p:spTree>
    <p:extLst>
      <p:ext uri="{BB962C8B-B14F-4D97-AF65-F5344CB8AC3E}">
        <p14:creationId xmlns:p14="http://schemas.microsoft.com/office/powerpoint/2010/main" val="11503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Smart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Investing in the right homes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Neighborhood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Year 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Franklin Gothic Medium" panose="020B0603020102020204" pitchFamily="34" charset="0"/>
              </a:rPr>
              <a:t>Year remodeled</a:t>
            </a:r>
          </a:p>
        </p:txBody>
      </p:sp>
    </p:spTree>
    <p:extLst>
      <p:ext uri="{BB962C8B-B14F-4D97-AF65-F5344CB8AC3E}">
        <p14:creationId xmlns:p14="http://schemas.microsoft.com/office/powerpoint/2010/main" val="144753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138151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Franklin Gothic Medium" panose="020B0603020102020204" pitchFamily="34" charset="0"/>
              </a:rPr>
              <a:t>Significantly higher prices: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6F606-2F27-4B5D-9951-F791813876A6}"/>
              </a:ext>
            </a:extLst>
          </p:cNvPr>
          <p:cNvSpPr txBox="1"/>
          <p:nvPr/>
        </p:nvSpPr>
        <p:spPr>
          <a:xfrm>
            <a:off x="662730" y="3008788"/>
            <a:ext cx="11973886" cy="3970318"/>
          </a:xfrm>
          <a:prstGeom prst="rect">
            <a:avLst/>
          </a:prstGeom>
          <a:noFill/>
        </p:spPr>
        <p:txBody>
          <a:bodyPr wrap="square" numCol="5" rtlCol="0">
            <a:sp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Creek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Somerset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Gilbert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Northridge Heights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 Ames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Sawyer West</a:t>
            </a: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Crawford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Northridge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Timberland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Creek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Stone Brook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Bloomington</a:t>
            </a: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Veenker</a:t>
            </a:r>
          </a:p>
        </p:txBody>
      </p:sp>
    </p:spTree>
    <p:extLst>
      <p:ext uri="{BB962C8B-B14F-4D97-AF65-F5344CB8AC3E}">
        <p14:creationId xmlns:p14="http://schemas.microsoft.com/office/powerpoint/2010/main" val="32947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417484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Franklin Gothic Medium" panose="020B0603020102020204" pitchFamily="34" charset="0"/>
              </a:rPr>
              <a:t>Significantly higher prices: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$226,967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417484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Significantly higher prices: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$226,967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24F44-A432-47D1-990C-7127B33AB7FE}"/>
              </a:ext>
            </a:extLst>
          </p:cNvPr>
          <p:cNvSpPr txBox="1"/>
          <p:nvPr/>
        </p:nvSpPr>
        <p:spPr>
          <a:xfrm>
            <a:off x="7478083" y="5226341"/>
            <a:ext cx="458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Note: Axis not at 0</a:t>
            </a:r>
          </a:p>
        </p:txBody>
      </p:sp>
    </p:spTree>
    <p:extLst>
      <p:ext uri="{BB962C8B-B14F-4D97-AF65-F5344CB8AC3E}">
        <p14:creationId xmlns:p14="http://schemas.microsoft.com/office/powerpoint/2010/main" val="58949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269-2C53-48EB-9B0C-6B837B47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Year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9360-0CC1-41DA-A8FB-BE41D786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6154723" cy="417484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Franklin Gothic Medium" panose="020B0603020102020204" pitchFamily="34" charset="0"/>
              </a:rPr>
              <a:t>Significantly higher prices: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Built after 1972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9EF2-EDD5-477A-943E-BE60174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3" y="231803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7A884-B526-4528-A7E0-08CDC6E2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83" y="2318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942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213B38"/>
      </a:dk2>
      <a:lt2>
        <a:srgbClr val="E2E6E8"/>
      </a:lt2>
      <a:accent1>
        <a:srgbClr val="C79784"/>
      </a:accent1>
      <a:accent2>
        <a:srgbClr val="B39F6F"/>
      </a:accent2>
      <a:accent3>
        <a:srgbClr val="A2A876"/>
      </a:accent3>
      <a:accent4>
        <a:srgbClr val="89AC6B"/>
      </a:accent4>
      <a:accent5>
        <a:srgbClr val="7BAF79"/>
      </a:accent5>
      <a:accent6>
        <a:srgbClr val="6EB287"/>
      </a:accent6>
      <a:hlink>
        <a:srgbClr val="5E8A9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Franklin Gothic Heavy</vt:lpstr>
      <vt:lpstr>Franklin Gothic Medium</vt:lpstr>
      <vt:lpstr>StreetscapeVTI</vt:lpstr>
      <vt:lpstr>Home Prices</vt:lpstr>
      <vt:lpstr>Smart Investments</vt:lpstr>
      <vt:lpstr>Smart Investments</vt:lpstr>
      <vt:lpstr>Smart Investments</vt:lpstr>
      <vt:lpstr>Smart Investments</vt:lpstr>
      <vt:lpstr>Neighborhood</vt:lpstr>
      <vt:lpstr>Neighborhood</vt:lpstr>
      <vt:lpstr>Neighborhood</vt:lpstr>
      <vt:lpstr>Year Built</vt:lpstr>
      <vt:lpstr>Year Built</vt:lpstr>
      <vt:lpstr>Year Remodeled</vt:lpstr>
      <vt:lpstr>Year Remodeled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</dc:title>
  <dc:creator>Carla</dc:creator>
  <cp:lastModifiedBy>Carla</cp:lastModifiedBy>
  <cp:revision>16</cp:revision>
  <dcterms:created xsi:type="dcterms:W3CDTF">2021-06-25T21:08:03Z</dcterms:created>
  <dcterms:modified xsi:type="dcterms:W3CDTF">2021-07-02T21:55:02Z</dcterms:modified>
</cp:coreProperties>
</file>