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2"/>
  </p:notesMasterIdLst>
  <p:handoutMasterIdLst>
    <p:handoutMasterId r:id="rId63"/>
  </p:handoutMasterIdLst>
  <p:sldIdLst>
    <p:sldId id="256" r:id="rId2"/>
    <p:sldId id="257" r:id="rId3"/>
    <p:sldId id="314" r:id="rId4"/>
    <p:sldId id="281" r:id="rId5"/>
    <p:sldId id="315" r:id="rId6"/>
    <p:sldId id="286" r:id="rId7"/>
    <p:sldId id="316" r:id="rId8"/>
    <p:sldId id="283" r:id="rId9"/>
    <p:sldId id="287" r:id="rId10"/>
    <p:sldId id="284" r:id="rId11"/>
    <p:sldId id="285" r:id="rId12"/>
    <p:sldId id="288" r:id="rId13"/>
    <p:sldId id="289" r:id="rId14"/>
    <p:sldId id="290" r:id="rId15"/>
    <p:sldId id="317" r:id="rId16"/>
    <p:sldId id="331" r:id="rId17"/>
    <p:sldId id="332" r:id="rId18"/>
    <p:sldId id="292" r:id="rId19"/>
    <p:sldId id="291" r:id="rId20"/>
    <p:sldId id="294" r:id="rId21"/>
    <p:sldId id="295" r:id="rId22"/>
    <p:sldId id="318" r:id="rId23"/>
    <p:sldId id="296" r:id="rId24"/>
    <p:sldId id="297" r:id="rId25"/>
    <p:sldId id="298" r:id="rId26"/>
    <p:sldId id="299" r:id="rId27"/>
    <p:sldId id="300" r:id="rId28"/>
    <p:sldId id="301" r:id="rId29"/>
    <p:sldId id="302" r:id="rId30"/>
    <p:sldId id="304" r:id="rId31"/>
    <p:sldId id="319" r:id="rId32"/>
    <p:sldId id="305" r:id="rId33"/>
    <p:sldId id="306" r:id="rId34"/>
    <p:sldId id="307" r:id="rId35"/>
    <p:sldId id="308" r:id="rId36"/>
    <p:sldId id="309" r:id="rId37"/>
    <p:sldId id="310" r:id="rId38"/>
    <p:sldId id="311" r:id="rId39"/>
    <p:sldId id="312" r:id="rId40"/>
    <p:sldId id="313" r:id="rId41"/>
    <p:sldId id="320" r:id="rId42"/>
    <p:sldId id="321" r:id="rId43"/>
    <p:sldId id="322" r:id="rId44"/>
    <p:sldId id="323" r:id="rId45"/>
    <p:sldId id="324" r:id="rId46"/>
    <p:sldId id="325" r:id="rId47"/>
    <p:sldId id="326" r:id="rId48"/>
    <p:sldId id="327" r:id="rId49"/>
    <p:sldId id="329" r:id="rId50"/>
    <p:sldId id="328" r:id="rId51"/>
    <p:sldId id="330" r:id="rId52"/>
    <p:sldId id="333" r:id="rId53"/>
    <p:sldId id="334" r:id="rId54"/>
    <p:sldId id="335" r:id="rId55"/>
    <p:sldId id="336" r:id="rId56"/>
    <p:sldId id="337" r:id="rId57"/>
    <p:sldId id="338" r:id="rId58"/>
    <p:sldId id="339" r:id="rId59"/>
    <p:sldId id="340" r:id="rId60"/>
    <p:sldId id="341" r:id="rId61"/>
  </p:sldIdLst>
  <p:sldSz cx="9144000" cy="6858000" type="screen4x3"/>
  <p:notesSz cx="6794500" cy="9931400"/>
  <p:defaultTextStyle>
    <a:defPPr>
      <a:defRPr lang="ja-JP"/>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F7FFC7"/>
    <a:srgbClr val="FFFF99"/>
    <a:srgbClr val="D2F0FF"/>
    <a:srgbClr val="FFFF66"/>
    <a:srgbClr val="CCFF66"/>
    <a:srgbClr val="FF3300"/>
    <a:srgbClr val="FF6600"/>
    <a:srgbClr val="FF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87" autoAdjust="0"/>
    <p:restoredTop sz="83710" autoAdjust="0"/>
  </p:normalViewPr>
  <p:slideViewPr>
    <p:cSldViewPr snapToGrid="0">
      <p:cViewPr varScale="1">
        <p:scale>
          <a:sx n="67" d="100"/>
          <a:sy n="67" d="100"/>
        </p:scale>
        <p:origin x="1576" y="40"/>
      </p:cViewPr>
      <p:guideLst>
        <p:guide orient="horz" pos="2160"/>
        <p:guide pos="2880"/>
      </p:guideLst>
    </p:cSldViewPr>
  </p:slideViewPr>
  <p:outlineViewPr>
    <p:cViewPr>
      <p:scale>
        <a:sx n="33" d="100"/>
        <a:sy n="33" d="100"/>
      </p:scale>
      <p:origin x="0" y="-906"/>
    </p:cViewPr>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82" d="100"/>
          <a:sy n="82" d="100"/>
        </p:scale>
        <p:origin x="2800" y="184"/>
      </p:cViewPr>
      <p:guideLst/>
    </p:cSldViewPr>
  </p:notesViewPr>
  <p:gridSpacing cx="180000" cy="1800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2944871" cy="496970"/>
          </a:xfrm>
          <a:prstGeom prst="rect">
            <a:avLst/>
          </a:prstGeom>
          <a:noFill/>
          <a:ln>
            <a:noFill/>
          </a:ln>
          <a:effectLst/>
          <a:extLst/>
        </p:spPr>
        <p:txBody>
          <a:bodyPr vert="horz" wrap="square" lIns="92117" tIns="46058" rIns="92117" bIns="46058" numCol="1" anchor="t" anchorCtr="0" compatLnSpc="1">
            <a:prstTxWarp prst="textNoShape">
              <a:avLst/>
            </a:prstTxWarp>
          </a:bodyPr>
          <a:lstStyle>
            <a:lvl1pPr algn="l" eaLnBrk="1" hangingPunct="1">
              <a:spcBef>
                <a:spcPct val="0"/>
              </a:spcBef>
              <a:buClrTx/>
              <a:buFontTx/>
              <a:buNone/>
              <a:defRPr kumimoji="1" sz="1200">
                <a:latin typeface="Arial" panose="020B0604020202020204" pitchFamily="34" charset="0"/>
                <a:ea typeface="ＭＳ Ｐゴシック" panose="020B0600070205080204" pitchFamily="50" charset="-128"/>
              </a:defRPr>
            </a:lvl1pPr>
          </a:lstStyle>
          <a:p>
            <a:pPr>
              <a:defRPr/>
            </a:pPr>
            <a:endParaRPr lang="en-US" altLang="ja-JP" dirty="0"/>
          </a:p>
        </p:txBody>
      </p:sp>
      <p:sp>
        <p:nvSpPr>
          <p:cNvPr id="92163" name="Rectangle 3"/>
          <p:cNvSpPr>
            <a:spLocks noGrp="1" noChangeArrowheads="1"/>
          </p:cNvSpPr>
          <p:nvPr>
            <p:ph type="dt" sz="quarter" idx="1"/>
          </p:nvPr>
        </p:nvSpPr>
        <p:spPr bwMode="auto">
          <a:xfrm>
            <a:off x="3848028" y="0"/>
            <a:ext cx="2944870" cy="496970"/>
          </a:xfrm>
          <a:prstGeom prst="rect">
            <a:avLst/>
          </a:prstGeom>
          <a:noFill/>
          <a:ln>
            <a:noFill/>
          </a:ln>
          <a:effectLst/>
          <a:extLst/>
        </p:spPr>
        <p:txBody>
          <a:bodyPr vert="horz" wrap="square" lIns="92117" tIns="46058" rIns="92117" bIns="46058" numCol="1" anchor="t" anchorCtr="0" compatLnSpc="1">
            <a:prstTxWarp prst="textNoShape">
              <a:avLst/>
            </a:prstTxWarp>
          </a:bodyPr>
          <a:lstStyle>
            <a:lvl1pPr algn="r" eaLnBrk="1" hangingPunct="1">
              <a:spcBef>
                <a:spcPct val="0"/>
              </a:spcBef>
              <a:buClrTx/>
              <a:buFontTx/>
              <a:buNone/>
              <a:defRPr kumimoji="1" sz="1200">
                <a:latin typeface="Arial" panose="020B0604020202020204" pitchFamily="34" charset="0"/>
                <a:ea typeface="ＭＳ Ｐゴシック" panose="020B0600070205080204" pitchFamily="50" charset="-128"/>
              </a:defRPr>
            </a:lvl1pPr>
          </a:lstStyle>
          <a:p>
            <a:pPr>
              <a:defRPr/>
            </a:pPr>
            <a:endParaRPr lang="en-US" altLang="ja-JP" dirty="0"/>
          </a:p>
        </p:txBody>
      </p:sp>
      <p:sp>
        <p:nvSpPr>
          <p:cNvPr id="92164" name="Rectangle 4"/>
          <p:cNvSpPr>
            <a:spLocks noGrp="1" noChangeArrowheads="1"/>
          </p:cNvSpPr>
          <p:nvPr>
            <p:ph type="ftr" sz="quarter" idx="2"/>
          </p:nvPr>
        </p:nvSpPr>
        <p:spPr bwMode="auto">
          <a:xfrm>
            <a:off x="0" y="9432833"/>
            <a:ext cx="2944871" cy="496969"/>
          </a:xfrm>
          <a:prstGeom prst="rect">
            <a:avLst/>
          </a:prstGeom>
          <a:noFill/>
          <a:ln>
            <a:noFill/>
          </a:ln>
          <a:effectLst/>
          <a:extLst/>
        </p:spPr>
        <p:txBody>
          <a:bodyPr vert="horz" wrap="square" lIns="92117" tIns="46058" rIns="92117" bIns="46058" numCol="1" anchor="b" anchorCtr="0" compatLnSpc="1">
            <a:prstTxWarp prst="textNoShape">
              <a:avLst/>
            </a:prstTxWarp>
          </a:bodyPr>
          <a:lstStyle>
            <a:lvl1pPr algn="l" eaLnBrk="1" hangingPunct="1">
              <a:spcBef>
                <a:spcPct val="0"/>
              </a:spcBef>
              <a:buClrTx/>
              <a:buFontTx/>
              <a:buNone/>
              <a:defRPr kumimoji="1" sz="1200">
                <a:latin typeface="Arial" panose="020B0604020202020204" pitchFamily="34" charset="0"/>
                <a:ea typeface="ＭＳ Ｐゴシック" panose="020B0600070205080204" pitchFamily="50" charset="-128"/>
              </a:defRPr>
            </a:lvl1pPr>
          </a:lstStyle>
          <a:p>
            <a:pPr>
              <a:defRPr/>
            </a:pPr>
            <a:endParaRPr lang="en-US" altLang="ja-JP" dirty="0"/>
          </a:p>
        </p:txBody>
      </p:sp>
      <p:sp>
        <p:nvSpPr>
          <p:cNvPr id="92165" name="Rectangle 5"/>
          <p:cNvSpPr>
            <a:spLocks noGrp="1" noChangeArrowheads="1"/>
          </p:cNvSpPr>
          <p:nvPr>
            <p:ph type="sldNum" sz="quarter" idx="3"/>
          </p:nvPr>
        </p:nvSpPr>
        <p:spPr bwMode="auto">
          <a:xfrm>
            <a:off x="3848028" y="9432833"/>
            <a:ext cx="2944870" cy="496969"/>
          </a:xfrm>
          <a:prstGeom prst="rect">
            <a:avLst/>
          </a:prstGeom>
          <a:noFill/>
          <a:ln>
            <a:noFill/>
          </a:ln>
          <a:effectLst/>
          <a:extLst/>
        </p:spPr>
        <p:txBody>
          <a:bodyPr vert="horz" wrap="square" lIns="92117" tIns="46058" rIns="92117" bIns="46058" numCol="1" anchor="b" anchorCtr="0" compatLnSpc="1">
            <a:prstTxWarp prst="textNoShape">
              <a:avLst/>
            </a:prstTxWarp>
          </a:bodyPr>
          <a:lstStyle>
            <a:lvl1pPr algn="r" eaLnBrk="1" hangingPunct="1">
              <a:defRPr kumimoji="1" sz="1200"/>
            </a:lvl1pPr>
          </a:lstStyle>
          <a:p>
            <a:pPr>
              <a:defRPr/>
            </a:pPr>
            <a:fld id="{DB3604FD-264E-40DC-854C-9A3CEB30EA20}" type="slidenum">
              <a:rPr lang="en-US" altLang="ja-JP"/>
              <a:pPr>
                <a:defRPr/>
              </a:pPr>
              <a:t>‹#›</a:t>
            </a:fld>
            <a:endParaRPr lang="en-US" altLang="ja-JP" dirty="0"/>
          </a:p>
        </p:txBody>
      </p:sp>
    </p:spTree>
    <p:extLst>
      <p:ext uri="{BB962C8B-B14F-4D97-AF65-F5344CB8AC3E}">
        <p14:creationId xmlns:p14="http://schemas.microsoft.com/office/powerpoint/2010/main" val="707410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44871" cy="496970"/>
          </a:xfrm>
          <a:prstGeom prst="rect">
            <a:avLst/>
          </a:prstGeom>
          <a:noFill/>
          <a:ln>
            <a:noFill/>
          </a:ln>
          <a:effectLst/>
          <a:extLst/>
        </p:spPr>
        <p:txBody>
          <a:bodyPr vert="horz" wrap="square" lIns="92117" tIns="46058" rIns="92117" bIns="46058" numCol="1" anchor="t" anchorCtr="0" compatLnSpc="1">
            <a:prstTxWarp prst="textNoShape">
              <a:avLst/>
            </a:prstTxWarp>
          </a:bodyPr>
          <a:lstStyle>
            <a:lvl1pPr algn="l" eaLnBrk="1" hangingPunct="1">
              <a:spcBef>
                <a:spcPct val="0"/>
              </a:spcBef>
              <a:buClrTx/>
              <a:buFontTx/>
              <a:buNone/>
              <a:defRPr kumimoji="1" sz="1200">
                <a:latin typeface="Arial" panose="020B0604020202020204" pitchFamily="34" charset="0"/>
                <a:ea typeface="ＭＳ Ｐゴシック" panose="020B0600070205080204" pitchFamily="50" charset="-128"/>
              </a:defRPr>
            </a:lvl1pPr>
          </a:lstStyle>
          <a:p>
            <a:pPr>
              <a:defRPr/>
            </a:pPr>
            <a:endParaRPr lang="en-US" altLang="ja-JP" dirty="0"/>
          </a:p>
        </p:txBody>
      </p:sp>
      <p:sp>
        <p:nvSpPr>
          <p:cNvPr id="17411" name="Rectangle 3"/>
          <p:cNvSpPr>
            <a:spLocks noGrp="1" noChangeArrowheads="1"/>
          </p:cNvSpPr>
          <p:nvPr>
            <p:ph type="dt" idx="1"/>
          </p:nvPr>
        </p:nvSpPr>
        <p:spPr bwMode="auto">
          <a:xfrm>
            <a:off x="3848028" y="0"/>
            <a:ext cx="2944870" cy="496970"/>
          </a:xfrm>
          <a:prstGeom prst="rect">
            <a:avLst/>
          </a:prstGeom>
          <a:noFill/>
          <a:ln>
            <a:noFill/>
          </a:ln>
          <a:effectLst/>
          <a:extLst/>
        </p:spPr>
        <p:txBody>
          <a:bodyPr vert="horz" wrap="square" lIns="92117" tIns="46058" rIns="92117" bIns="46058" numCol="1" anchor="t" anchorCtr="0" compatLnSpc="1">
            <a:prstTxWarp prst="textNoShape">
              <a:avLst/>
            </a:prstTxWarp>
          </a:bodyPr>
          <a:lstStyle>
            <a:lvl1pPr algn="r" eaLnBrk="1" hangingPunct="1">
              <a:spcBef>
                <a:spcPct val="0"/>
              </a:spcBef>
              <a:buClrTx/>
              <a:buFontTx/>
              <a:buNone/>
              <a:defRPr kumimoji="1" sz="1200">
                <a:latin typeface="Arial" panose="020B0604020202020204" pitchFamily="34" charset="0"/>
                <a:ea typeface="ＭＳ Ｐゴシック" panose="020B0600070205080204" pitchFamily="50" charset="-128"/>
              </a:defRPr>
            </a:lvl1pPr>
          </a:lstStyle>
          <a:p>
            <a:pPr>
              <a:defRPr/>
            </a:pPr>
            <a:endParaRPr lang="en-US" altLang="ja-JP" dirty="0"/>
          </a:p>
        </p:txBody>
      </p:sp>
      <p:sp>
        <p:nvSpPr>
          <p:cNvPr id="5124" name="Rectangle 4"/>
          <p:cNvSpPr>
            <a:spLocks noGrp="1" noRot="1" noChangeAspect="1" noChangeArrowheads="1" noTextEdit="1"/>
          </p:cNvSpPr>
          <p:nvPr>
            <p:ph type="sldImg" idx="2"/>
          </p:nvPr>
        </p:nvSpPr>
        <p:spPr bwMode="auto">
          <a:xfrm>
            <a:off x="914400" y="744538"/>
            <a:ext cx="4967288" cy="3724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3" name="Rectangle 5"/>
          <p:cNvSpPr>
            <a:spLocks noGrp="1" noChangeArrowheads="1"/>
          </p:cNvSpPr>
          <p:nvPr>
            <p:ph type="body" sz="quarter" idx="3"/>
          </p:nvPr>
        </p:nvSpPr>
        <p:spPr bwMode="auto">
          <a:xfrm>
            <a:off x="678970" y="4717215"/>
            <a:ext cx="5436561" cy="4469530"/>
          </a:xfrm>
          <a:prstGeom prst="rect">
            <a:avLst/>
          </a:prstGeom>
          <a:noFill/>
          <a:ln>
            <a:noFill/>
          </a:ln>
          <a:effectLst/>
          <a:extLst/>
        </p:spPr>
        <p:txBody>
          <a:bodyPr vert="horz" wrap="square" lIns="92117" tIns="46058" rIns="92117" bIns="46058"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7414" name="Rectangle 6"/>
          <p:cNvSpPr>
            <a:spLocks noGrp="1" noChangeArrowheads="1"/>
          </p:cNvSpPr>
          <p:nvPr>
            <p:ph type="ftr" sz="quarter" idx="4"/>
          </p:nvPr>
        </p:nvSpPr>
        <p:spPr bwMode="auto">
          <a:xfrm>
            <a:off x="0" y="9432833"/>
            <a:ext cx="2944871" cy="496969"/>
          </a:xfrm>
          <a:prstGeom prst="rect">
            <a:avLst/>
          </a:prstGeom>
          <a:noFill/>
          <a:ln>
            <a:noFill/>
          </a:ln>
          <a:effectLst/>
          <a:extLst/>
        </p:spPr>
        <p:txBody>
          <a:bodyPr vert="horz" wrap="square" lIns="92117" tIns="46058" rIns="92117" bIns="46058" numCol="1" anchor="b" anchorCtr="0" compatLnSpc="1">
            <a:prstTxWarp prst="textNoShape">
              <a:avLst/>
            </a:prstTxWarp>
          </a:bodyPr>
          <a:lstStyle>
            <a:lvl1pPr algn="l" eaLnBrk="1" hangingPunct="1">
              <a:spcBef>
                <a:spcPct val="0"/>
              </a:spcBef>
              <a:buClrTx/>
              <a:buFontTx/>
              <a:buNone/>
              <a:defRPr kumimoji="1" sz="1200">
                <a:latin typeface="Arial" panose="020B0604020202020204" pitchFamily="34" charset="0"/>
                <a:ea typeface="ＭＳ Ｐゴシック" panose="020B0600070205080204" pitchFamily="50" charset="-128"/>
              </a:defRPr>
            </a:lvl1pPr>
          </a:lstStyle>
          <a:p>
            <a:pPr>
              <a:defRPr/>
            </a:pPr>
            <a:endParaRPr lang="en-US" altLang="ja-JP" dirty="0"/>
          </a:p>
        </p:txBody>
      </p:sp>
      <p:sp>
        <p:nvSpPr>
          <p:cNvPr id="17415" name="Rectangle 7"/>
          <p:cNvSpPr>
            <a:spLocks noGrp="1" noChangeArrowheads="1"/>
          </p:cNvSpPr>
          <p:nvPr>
            <p:ph type="sldNum" sz="quarter" idx="5"/>
          </p:nvPr>
        </p:nvSpPr>
        <p:spPr bwMode="auto">
          <a:xfrm>
            <a:off x="3848028" y="9432833"/>
            <a:ext cx="2944870" cy="496969"/>
          </a:xfrm>
          <a:prstGeom prst="rect">
            <a:avLst/>
          </a:prstGeom>
          <a:noFill/>
          <a:ln>
            <a:noFill/>
          </a:ln>
          <a:effectLst/>
          <a:extLst/>
        </p:spPr>
        <p:txBody>
          <a:bodyPr vert="horz" wrap="square" lIns="92117" tIns="46058" rIns="92117" bIns="46058" numCol="1" anchor="b" anchorCtr="0" compatLnSpc="1">
            <a:prstTxWarp prst="textNoShape">
              <a:avLst/>
            </a:prstTxWarp>
          </a:bodyPr>
          <a:lstStyle>
            <a:lvl1pPr algn="r" eaLnBrk="1" hangingPunct="1">
              <a:defRPr kumimoji="1" sz="1200"/>
            </a:lvl1pPr>
          </a:lstStyle>
          <a:p>
            <a:pPr>
              <a:defRPr/>
            </a:pPr>
            <a:fld id="{CBF33ABE-C0BE-47F4-AC2C-BA5655918AD7}" type="slidenum">
              <a:rPr lang="en-US" altLang="ja-JP"/>
              <a:pPr>
                <a:defRPr/>
              </a:pPr>
              <a:t>‹#›</a:t>
            </a:fld>
            <a:endParaRPr lang="en-US" altLang="ja-JP" dirty="0"/>
          </a:p>
        </p:txBody>
      </p:sp>
    </p:spTree>
    <p:extLst>
      <p:ext uri="{BB962C8B-B14F-4D97-AF65-F5344CB8AC3E}">
        <p14:creationId xmlns:p14="http://schemas.microsoft.com/office/powerpoint/2010/main" val="153154200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ＭＳ Ｐ明朝" panose="02020600040205080304" pitchFamily="18" charset="-128"/>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ＭＳ Ｐ明朝" panose="02020600040205080304" pitchFamily="18" charset="-128"/>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ＭＳ Ｐ明朝" panose="02020600040205080304" pitchFamily="18" charset="-128"/>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ＭＳ Ｐ明朝" panose="02020600040205080304" pitchFamily="18" charset="-128"/>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ＭＳ Ｐ明朝" panose="02020600040205080304"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CBF33ABE-C0BE-47F4-AC2C-BA5655918AD7}" type="slidenum">
              <a:rPr lang="en-US" altLang="ja-JP" smtClean="0"/>
              <a:pPr>
                <a:defRPr/>
              </a:pPr>
              <a:t>2</a:t>
            </a:fld>
            <a:endParaRPr lang="en-US" altLang="ja-JP" dirty="0"/>
          </a:p>
        </p:txBody>
      </p:sp>
    </p:spTree>
    <p:extLst>
      <p:ext uri="{BB962C8B-B14F-4D97-AF65-F5344CB8AC3E}">
        <p14:creationId xmlns:p14="http://schemas.microsoft.com/office/powerpoint/2010/main" val="1891110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「綴る（つづる）」という漢字は「てつ」と読みます。</a:t>
            </a:r>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CBF33ABE-C0BE-47F4-AC2C-BA5655918AD7}" type="slidenum">
              <a:rPr lang="en-US" altLang="ja-JP" smtClean="0"/>
              <a:pPr>
                <a:defRPr/>
              </a:pPr>
              <a:t>38</a:t>
            </a:fld>
            <a:endParaRPr lang="en-US" altLang="ja-JP" dirty="0"/>
          </a:p>
        </p:txBody>
      </p:sp>
    </p:spTree>
    <p:extLst>
      <p:ext uri="{BB962C8B-B14F-4D97-AF65-F5344CB8AC3E}">
        <p14:creationId xmlns:p14="http://schemas.microsoft.com/office/powerpoint/2010/main" val="201582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書籍での分岐は「一人」「多数」までです。「自分」「他人」はこの資料作成時に追加しました。</a:t>
            </a:r>
            <a:endParaRPr kumimoji="1" lang="en-US" altLang="ja-JP" dirty="0"/>
          </a:p>
          <a:p>
            <a:r>
              <a:rPr kumimoji="1" lang="ja-JP" altLang="en-US" dirty="0"/>
              <a:t>レビューでよくみるのは「自分は分かる」文章になっているものです。</a:t>
            </a:r>
            <a:endParaRPr kumimoji="1" lang="en-US" altLang="ja-JP" dirty="0"/>
          </a:p>
          <a:p>
            <a:endParaRPr kumimoji="1" lang="en-US" altLang="ja-JP" dirty="0"/>
          </a:p>
          <a:p>
            <a:r>
              <a:rPr kumimoji="1" lang="ja-JP" altLang="en-US" dirty="0"/>
              <a:t>「正常終了する」⇒何をもって正常終了と判断するのか</a:t>
            </a:r>
            <a:endParaRPr kumimoji="1" lang="en-US" altLang="ja-JP" dirty="0"/>
          </a:p>
          <a:p>
            <a:r>
              <a:rPr kumimoji="1" lang="ja-JP" altLang="en-US" dirty="0"/>
              <a:t>「エラーメッセージがでる」⇒エラーメッセージはどんなメッセージか</a:t>
            </a:r>
            <a:endParaRPr kumimoji="1" lang="en-US" altLang="ja-JP" dirty="0"/>
          </a:p>
          <a:p>
            <a:endParaRPr kumimoji="1" lang="en-US" altLang="ja-JP" dirty="0"/>
          </a:p>
          <a:p>
            <a:r>
              <a:rPr kumimoji="1" lang="ja-JP" altLang="en-US" dirty="0"/>
              <a:t>自分以外を読み手として想定してください。</a:t>
            </a:r>
          </a:p>
        </p:txBody>
      </p:sp>
      <p:sp>
        <p:nvSpPr>
          <p:cNvPr id="4" name="スライド番号プレースホルダー 3"/>
          <p:cNvSpPr>
            <a:spLocks noGrp="1"/>
          </p:cNvSpPr>
          <p:nvPr>
            <p:ph type="sldNum" sz="quarter" idx="5"/>
          </p:nvPr>
        </p:nvSpPr>
        <p:spPr/>
        <p:txBody>
          <a:bodyPr/>
          <a:lstStyle/>
          <a:p>
            <a:pPr>
              <a:defRPr/>
            </a:pPr>
            <a:fld id="{CBF33ABE-C0BE-47F4-AC2C-BA5655918AD7}" type="slidenum">
              <a:rPr lang="en-US" altLang="ja-JP" smtClean="0"/>
              <a:pPr>
                <a:defRPr/>
              </a:pPr>
              <a:t>42</a:t>
            </a:fld>
            <a:endParaRPr lang="en-US" altLang="ja-JP" dirty="0"/>
          </a:p>
        </p:txBody>
      </p:sp>
    </p:spTree>
    <p:extLst>
      <p:ext uri="{BB962C8B-B14F-4D97-AF65-F5344CB8AC3E}">
        <p14:creationId xmlns:p14="http://schemas.microsoft.com/office/powerpoint/2010/main" val="1967338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書籍では「</a:t>
            </a:r>
            <a:r>
              <a:rPr kumimoji="1" lang="en-US" altLang="ja-JP" dirty="0"/>
              <a:t>1</a:t>
            </a:r>
            <a:r>
              <a:rPr kumimoji="1" lang="ja-JP" altLang="en-US" dirty="0"/>
              <a:t>週間」とありますが、実際に</a:t>
            </a:r>
            <a:r>
              <a:rPr kumimoji="1" lang="en-US" altLang="ja-JP" dirty="0"/>
              <a:t>1</a:t>
            </a:r>
            <a:r>
              <a:rPr kumimoji="1" lang="ja-JP" altLang="en-US" dirty="0"/>
              <a:t>週間寝かすことは難しいでしょう。</a:t>
            </a:r>
            <a:endParaRPr kumimoji="1" lang="en-US" altLang="ja-JP" dirty="0"/>
          </a:p>
          <a:p>
            <a:r>
              <a:rPr kumimoji="1" lang="ja-JP" altLang="en-US" dirty="0"/>
              <a:t>でも・・・</a:t>
            </a:r>
          </a:p>
        </p:txBody>
      </p:sp>
      <p:sp>
        <p:nvSpPr>
          <p:cNvPr id="4" name="スライド番号プレースホルダー 3"/>
          <p:cNvSpPr>
            <a:spLocks noGrp="1"/>
          </p:cNvSpPr>
          <p:nvPr>
            <p:ph type="sldNum" sz="quarter" idx="5"/>
          </p:nvPr>
        </p:nvSpPr>
        <p:spPr/>
        <p:txBody>
          <a:bodyPr/>
          <a:lstStyle/>
          <a:p>
            <a:pPr>
              <a:defRPr/>
            </a:pPr>
            <a:fld id="{CBF33ABE-C0BE-47F4-AC2C-BA5655918AD7}" type="slidenum">
              <a:rPr lang="en-US" altLang="ja-JP" smtClean="0"/>
              <a:pPr>
                <a:defRPr/>
              </a:pPr>
              <a:t>44</a:t>
            </a:fld>
            <a:endParaRPr lang="en-US" altLang="ja-JP" dirty="0"/>
          </a:p>
        </p:txBody>
      </p:sp>
    </p:spTree>
    <p:extLst>
      <p:ext uri="{BB962C8B-B14F-4D97-AF65-F5344CB8AC3E}">
        <p14:creationId xmlns:p14="http://schemas.microsoft.com/office/powerpoint/2010/main" val="3305066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原則、使用しないようにしましょう。</a:t>
            </a:r>
          </a:p>
        </p:txBody>
      </p:sp>
      <p:sp>
        <p:nvSpPr>
          <p:cNvPr id="4" name="スライド番号プレースホルダー 3"/>
          <p:cNvSpPr>
            <a:spLocks noGrp="1"/>
          </p:cNvSpPr>
          <p:nvPr>
            <p:ph type="sldNum" sz="quarter" idx="5"/>
          </p:nvPr>
        </p:nvSpPr>
        <p:spPr/>
        <p:txBody>
          <a:bodyPr/>
          <a:lstStyle/>
          <a:p>
            <a:pPr>
              <a:defRPr/>
            </a:pPr>
            <a:fld id="{CBF33ABE-C0BE-47F4-AC2C-BA5655918AD7}" type="slidenum">
              <a:rPr lang="en-US" altLang="ja-JP" smtClean="0"/>
              <a:pPr>
                <a:defRPr/>
              </a:pPr>
              <a:t>47</a:t>
            </a:fld>
            <a:endParaRPr lang="en-US" altLang="ja-JP" dirty="0"/>
          </a:p>
        </p:txBody>
      </p:sp>
    </p:spTree>
    <p:extLst>
      <p:ext uri="{BB962C8B-B14F-4D97-AF65-F5344CB8AC3E}">
        <p14:creationId xmlns:p14="http://schemas.microsoft.com/office/powerpoint/2010/main" val="1192606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格助詞とは、</a:t>
            </a:r>
            <a:r>
              <a:rPr lang="ja-JP" altLang="en-US" dirty="0"/>
              <a:t>体言または体言に準ずる語に付き、その語が他の語に対してどのような関係に立つかを示すものです。</a:t>
            </a:r>
            <a:endParaRPr kumimoji="1" lang="en-US" altLang="ja-JP" dirty="0"/>
          </a:p>
          <a:p>
            <a:r>
              <a:rPr kumimoji="1" lang="ja-JP" altLang="en-US" dirty="0"/>
              <a:t>「顔は悪いが、頭はいい」などのように、前半と後半で対をつなげる「が」の使用は問題ありません。</a:t>
            </a:r>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CBF33ABE-C0BE-47F4-AC2C-BA5655918AD7}" type="slidenum">
              <a:rPr lang="en-US" altLang="ja-JP" smtClean="0"/>
              <a:pPr>
                <a:defRPr/>
              </a:pPr>
              <a:t>48</a:t>
            </a:fld>
            <a:endParaRPr lang="en-US" altLang="ja-JP" dirty="0"/>
          </a:p>
        </p:txBody>
      </p:sp>
    </p:spTree>
    <p:extLst>
      <p:ext uri="{BB962C8B-B14F-4D97-AF65-F5344CB8AC3E}">
        <p14:creationId xmlns:p14="http://schemas.microsoft.com/office/powerpoint/2010/main" val="1368958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箇条書きの文章が長くなり、二文以上になる場合は句点があってもよい。</a:t>
            </a:r>
            <a:endParaRPr kumimoji="1" lang="en-US" altLang="ja-JP" dirty="0"/>
          </a:p>
          <a:p>
            <a:r>
              <a:rPr kumimoji="1" lang="ja-JP" altLang="en-US" dirty="0"/>
              <a:t>ここの記載は基本ルールです。</a:t>
            </a:r>
            <a:endParaRPr kumimoji="1" lang="en-US" altLang="ja-JP" dirty="0"/>
          </a:p>
          <a:p>
            <a:r>
              <a:rPr kumimoji="1" lang="ja-JP" altLang="en-US" dirty="0"/>
              <a:t>「手順を書く場合には～」は、箇条書きの前文章がないと説明できない文を前にもってこない。</a:t>
            </a:r>
          </a:p>
        </p:txBody>
      </p:sp>
      <p:sp>
        <p:nvSpPr>
          <p:cNvPr id="4" name="スライド番号プレースホルダー 3"/>
          <p:cNvSpPr>
            <a:spLocks noGrp="1"/>
          </p:cNvSpPr>
          <p:nvPr>
            <p:ph type="sldNum" sz="quarter" idx="5"/>
          </p:nvPr>
        </p:nvSpPr>
        <p:spPr/>
        <p:txBody>
          <a:bodyPr/>
          <a:lstStyle/>
          <a:p>
            <a:pPr>
              <a:defRPr/>
            </a:pPr>
            <a:fld id="{CBF33ABE-C0BE-47F4-AC2C-BA5655918AD7}" type="slidenum">
              <a:rPr lang="en-US" altLang="ja-JP" smtClean="0"/>
              <a:pPr>
                <a:defRPr/>
              </a:pPr>
              <a:t>49</a:t>
            </a:fld>
            <a:endParaRPr lang="en-US" altLang="ja-JP" dirty="0"/>
          </a:p>
        </p:txBody>
      </p:sp>
    </p:spTree>
    <p:extLst>
      <p:ext uri="{BB962C8B-B14F-4D97-AF65-F5344CB8AC3E}">
        <p14:creationId xmlns:p14="http://schemas.microsoft.com/office/powerpoint/2010/main" val="3559130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文章の統一</a:t>
            </a:r>
            <a:endParaRPr kumimoji="1" lang="en-US" altLang="ja-JP" dirty="0"/>
          </a:p>
          <a:p>
            <a:r>
              <a:rPr kumimoji="1" lang="ja-JP" altLang="en-US" dirty="0"/>
              <a:t>　複数人で作成した場合など用語の統一や、語尾の使い方に注意が必要。</a:t>
            </a:r>
            <a:endParaRPr kumimoji="1" lang="en-US" altLang="ja-JP" dirty="0"/>
          </a:p>
          <a:p>
            <a:endParaRPr kumimoji="1" lang="en-US" altLang="ja-JP" dirty="0"/>
          </a:p>
          <a:p>
            <a:r>
              <a:rPr kumimoji="1" lang="ja-JP" altLang="en-US" dirty="0"/>
              <a:t>視覚化</a:t>
            </a:r>
            <a:endParaRPr kumimoji="1" lang="en-US" altLang="ja-JP" dirty="0"/>
          </a:p>
          <a:p>
            <a:r>
              <a:rPr kumimoji="1" lang="ja-JP" altLang="en-US" dirty="0"/>
              <a:t>　文章だけでなく、図や表をうまく使って表現すること。</a:t>
            </a:r>
          </a:p>
        </p:txBody>
      </p:sp>
      <p:sp>
        <p:nvSpPr>
          <p:cNvPr id="4" name="スライド番号プレースホルダー 3"/>
          <p:cNvSpPr>
            <a:spLocks noGrp="1"/>
          </p:cNvSpPr>
          <p:nvPr>
            <p:ph type="sldNum" sz="quarter" idx="5"/>
          </p:nvPr>
        </p:nvSpPr>
        <p:spPr/>
        <p:txBody>
          <a:bodyPr/>
          <a:lstStyle/>
          <a:p>
            <a:pPr>
              <a:defRPr/>
            </a:pPr>
            <a:fld id="{CBF33ABE-C0BE-47F4-AC2C-BA5655918AD7}" type="slidenum">
              <a:rPr lang="en-US" altLang="ja-JP" smtClean="0"/>
              <a:pPr>
                <a:defRPr/>
              </a:pPr>
              <a:t>50</a:t>
            </a:fld>
            <a:endParaRPr lang="en-US" altLang="ja-JP" dirty="0"/>
          </a:p>
        </p:txBody>
      </p:sp>
    </p:spTree>
    <p:extLst>
      <p:ext uri="{BB962C8B-B14F-4D97-AF65-F5344CB8AC3E}">
        <p14:creationId xmlns:p14="http://schemas.microsoft.com/office/powerpoint/2010/main" val="22800890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原始データ</a:t>
            </a:r>
            <a:endParaRPr kumimoji="1" lang="en-US" altLang="ja-JP" dirty="0"/>
          </a:p>
          <a:p>
            <a:r>
              <a:rPr kumimoji="1" lang="ja-JP" altLang="en-US" dirty="0"/>
              <a:t>　収集された後、加工されていないデータ</a:t>
            </a:r>
          </a:p>
        </p:txBody>
      </p:sp>
      <p:sp>
        <p:nvSpPr>
          <p:cNvPr id="4" name="スライド番号プレースホルダー 3"/>
          <p:cNvSpPr>
            <a:spLocks noGrp="1"/>
          </p:cNvSpPr>
          <p:nvPr>
            <p:ph type="sldNum" sz="quarter" idx="5"/>
          </p:nvPr>
        </p:nvSpPr>
        <p:spPr/>
        <p:txBody>
          <a:bodyPr/>
          <a:lstStyle/>
          <a:p>
            <a:pPr>
              <a:defRPr/>
            </a:pPr>
            <a:fld id="{CBF33ABE-C0BE-47F4-AC2C-BA5655918AD7}" type="slidenum">
              <a:rPr lang="en-US" altLang="ja-JP" smtClean="0"/>
              <a:pPr>
                <a:defRPr/>
              </a:pPr>
              <a:t>55</a:t>
            </a:fld>
            <a:endParaRPr lang="en-US" altLang="ja-JP" dirty="0"/>
          </a:p>
        </p:txBody>
      </p:sp>
    </p:spTree>
    <p:extLst>
      <p:ext uri="{BB962C8B-B14F-4D97-AF65-F5344CB8AC3E}">
        <p14:creationId xmlns:p14="http://schemas.microsoft.com/office/powerpoint/2010/main" val="672222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「顧客が説明した用件」</a:t>
            </a:r>
            <a:endParaRPr kumimoji="1" lang="en-US" altLang="ja-JP" dirty="0"/>
          </a:p>
          <a:p>
            <a:r>
              <a:rPr kumimoji="1" lang="ja-JP" altLang="en-US" dirty="0"/>
              <a:t>①それは木の枝に２本のロープでつながれている</a:t>
            </a:r>
            <a:endParaRPr kumimoji="1" lang="en-US" altLang="ja-JP" dirty="0"/>
          </a:p>
          <a:p>
            <a:r>
              <a:rPr kumimoji="1" lang="ja-JP" altLang="en-US" dirty="0"/>
              <a:t>②２本のロープのしたには、腰掛けるためのものがある</a:t>
            </a:r>
            <a:endParaRPr kumimoji="1" lang="en-US" altLang="ja-JP" dirty="0"/>
          </a:p>
          <a:p>
            <a:endParaRPr kumimoji="1" lang="en-US" altLang="ja-JP" dirty="0"/>
          </a:p>
          <a:p>
            <a:r>
              <a:rPr kumimoji="1" lang="ja-JP" altLang="en-US" dirty="0"/>
              <a:t>プロジェクトリーダーの理解は上段左から２番目です。顧客要件は満たしてます。</a:t>
            </a:r>
            <a:endParaRPr kumimoji="1" lang="en-US" altLang="ja-JP" dirty="0"/>
          </a:p>
          <a:p>
            <a:endParaRPr kumimoji="1" lang="en-US" altLang="ja-JP" dirty="0"/>
          </a:p>
          <a:p>
            <a:r>
              <a:rPr kumimoji="1" lang="ja-JP" altLang="en-US" dirty="0"/>
              <a:t>顧客はこの要件を見て、機能が足りないことに気がつき、次の要件を加えました。</a:t>
            </a:r>
            <a:endParaRPr kumimoji="1" lang="en-US" altLang="ja-JP" dirty="0"/>
          </a:p>
          <a:p>
            <a:r>
              <a:rPr kumimoji="1" lang="ja-JP" altLang="en-US" dirty="0"/>
              <a:t>③腰掛けるためのものは、前後に揺れなければならない</a:t>
            </a:r>
            <a:endParaRPr kumimoji="1" lang="en-US" altLang="ja-JP" dirty="0"/>
          </a:p>
          <a:p>
            <a:endParaRPr kumimoji="1" lang="en-US" altLang="ja-JP" dirty="0"/>
          </a:p>
          <a:p>
            <a:r>
              <a:rPr kumimoji="1" lang="ja-JP" altLang="en-US" dirty="0"/>
              <a:t>システムアナリストはこの要件を受けて、木の幹を切ってしまいます、上段中央の図です、</a:t>
            </a:r>
            <a:endParaRPr kumimoji="1" lang="en-US" altLang="ja-JP" dirty="0"/>
          </a:p>
          <a:p>
            <a:r>
              <a:rPr kumimoji="1" lang="ja-JP" altLang="en-US" dirty="0"/>
              <a:t>プログラマが作成したコードは木に２本のロープがつながれているという要件だけを満たしています。</a:t>
            </a:r>
            <a:endParaRPr kumimoji="1" lang="en-US" altLang="ja-JP" dirty="0"/>
          </a:p>
          <a:p>
            <a:r>
              <a:rPr kumimoji="1" lang="ja-JP" altLang="en-US" dirty="0"/>
              <a:t>営業は贅沢な腰掛が容易できたと説明します。しかし、顧客が本当に必要だったのは右下の絵です。</a:t>
            </a:r>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CBF33ABE-C0BE-47F4-AC2C-BA5655918AD7}" type="slidenum">
              <a:rPr lang="en-US" altLang="ja-JP" smtClean="0"/>
              <a:pPr>
                <a:defRPr/>
              </a:pPr>
              <a:t>59</a:t>
            </a:fld>
            <a:endParaRPr lang="en-US" altLang="ja-JP" dirty="0"/>
          </a:p>
        </p:txBody>
      </p:sp>
    </p:spTree>
    <p:extLst>
      <p:ext uri="{BB962C8B-B14F-4D97-AF65-F5344CB8AC3E}">
        <p14:creationId xmlns:p14="http://schemas.microsoft.com/office/powerpoint/2010/main" val="6147943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CBF33ABE-C0BE-47F4-AC2C-BA5655918AD7}" type="slidenum">
              <a:rPr lang="en-US" altLang="ja-JP" smtClean="0"/>
              <a:pPr>
                <a:defRPr/>
              </a:pPr>
              <a:t>60</a:t>
            </a:fld>
            <a:endParaRPr lang="en-US" altLang="ja-JP" dirty="0"/>
          </a:p>
        </p:txBody>
      </p:sp>
    </p:spTree>
    <p:extLst>
      <p:ext uri="{BB962C8B-B14F-4D97-AF65-F5344CB8AC3E}">
        <p14:creationId xmlns:p14="http://schemas.microsoft.com/office/powerpoint/2010/main" val="1506619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ヒント：問題１は英語だと、問題が発生しないこと。</a:t>
            </a:r>
            <a:endParaRPr kumimoji="1" lang="en-US" altLang="ja-JP" dirty="0"/>
          </a:p>
          <a:p>
            <a:r>
              <a:rPr kumimoji="1" lang="ja-JP" altLang="en-US" dirty="0"/>
              <a:t>ヒント：問題２はネイティブスピカーの方は困ります。</a:t>
            </a:r>
          </a:p>
        </p:txBody>
      </p:sp>
      <p:sp>
        <p:nvSpPr>
          <p:cNvPr id="4" name="スライド番号プレースホルダー 3"/>
          <p:cNvSpPr>
            <a:spLocks noGrp="1"/>
          </p:cNvSpPr>
          <p:nvPr>
            <p:ph type="sldNum" sz="quarter" idx="5"/>
          </p:nvPr>
        </p:nvSpPr>
        <p:spPr/>
        <p:txBody>
          <a:bodyPr/>
          <a:lstStyle/>
          <a:p>
            <a:pPr>
              <a:defRPr/>
            </a:pPr>
            <a:fld id="{CBF33ABE-C0BE-47F4-AC2C-BA5655918AD7}" type="slidenum">
              <a:rPr lang="en-US" altLang="ja-JP" smtClean="0"/>
              <a:pPr>
                <a:defRPr/>
              </a:pPr>
              <a:t>8</a:t>
            </a:fld>
            <a:endParaRPr lang="en-US" altLang="ja-JP" dirty="0"/>
          </a:p>
        </p:txBody>
      </p:sp>
    </p:spTree>
    <p:extLst>
      <p:ext uri="{BB962C8B-B14F-4D97-AF65-F5344CB8AC3E}">
        <p14:creationId xmlns:p14="http://schemas.microsoft.com/office/powerpoint/2010/main" val="2178592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このページと次のページは６章「開発生産性と文章の品質との関係」から引用している</a:t>
            </a:r>
          </a:p>
        </p:txBody>
      </p:sp>
      <p:sp>
        <p:nvSpPr>
          <p:cNvPr id="4" name="スライド番号プレースホルダー 3"/>
          <p:cNvSpPr>
            <a:spLocks noGrp="1"/>
          </p:cNvSpPr>
          <p:nvPr>
            <p:ph type="sldNum" sz="quarter" idx="5"/>
          </p:nvPr>
        </p:nvSpPr>
        <p:spPr/>
        <p:txBody>
          <a:bodyPr/>
          <a:lstStyle/>
          <a:p>
            <a:pPr>
              <a:defRPr/>
            </a:pPr>
            <a:fld id="{CBF33ABE-C0BE-47F4-AC2C-BA5655918AD7}" type="slidenum">
              <a:rPr lang="en-US" altLang="ja-JP" smtClean="0"/>
              <a:pPr>
                <a:defRPr/>
              </a:pPr>
              <a:t>16</a:t>
            </a:fld>
            <a:endParaRPr lang="en-US" altLang="ja-JP" dirty="0"/>
          </a:p>
        </p:txBody>
      </p:sp>
    </p:spTree>
    <p:extLst>
      <p:ext uri="{BB962C8B-B14F-4D97-AF65-F5344CB8AC3E}">
        <p14:creationId xmlns:p14="http://schemas.microsoft.com/office/powerpoint/2010/main" val="847785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ここの例はあくまで、「ので」「から」の使い分けを説明しています。</a:t>
            </a:r>
            <a:endParaRPr kumimoji="1" lang="en-US" altLang="ja-JP" dirty="0"/>
          </a:p>
          <a:p>
            <a:r>
              <a:rPr kumimoji="1" lang="ja-JP" altLang="en-US" dirty="0"/>
              <a:t>この文章自体が正しいビジネス文章とはなりません。</a:t>
            </a:r>
          </a:p>
        </p:txBody>
      </p:sp>
      <p:sp>
        <p:nvSpPr>
          <p:cNvPr id="4" name="スライド番号プレースホルダー 3"/>
          <p:cNvSpPr>
            <a:spLocks noGrp="1"/>
          </p:cNvSpPr>
          <p:nvPr>
            <p:ph type="sldNum" sz="quarter" idx="5"/>
          </p:nvPr>
        </p:nvSpPr>
        <p:spPr/>
        <p:txBody>
          <a:bodyPr/>
          <a:lstStyle/>
          <a:p>
            <a:pPr>
              <a:defRPr/>
            </a:pPr>
            <a:fld id="{CBF33ABE-C0BE-47F4-AC2C-BA5655918AD7}" type="slidenum">
              <a:rPr lang="en-US" altLang="ja-JP" smtClean="0"/>
              <a:pPr>
                <a:defRPr/>
              </a:pPr>
              <a:t>30</a:t>
            </a:fld>
            <a:endParaRPr lang="en-US" altLang="ja-JP" dirty="0"/>
          </a:p>
        </p:txBody>
      </p:sp>
    </p:spTree>
    <p:extLst>
      <p:ext uri="{BB962C8B-B14F-4D97-AF65-F5344CB8AC3E}">
        <p14:creationId xmlns:p14="http://schemas.microsoft.com/office/powerpoint/2010/main" val="3150740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設計書に感情や感想は不要です。客観的に確認できる事実のみを記載します。</a:t>
            </a:r>
            <a:endParaRPr kumimoji="1" lang="en-US" altLang="ja-JP" dirty="0"/>
          </a:p>
          <a:p>
            <a:r>
              <a:rPr kumimoji="1" lang="ja-JP" altLang="en-US" dirty="0"/>
              <a:t>「～と思われる」などの記載は</a:t>
            </a:r>
            <a:r>
              <a:rPr kumimoji="1" lang="en-US" altLang="ja-JP" dirty="0"/>
              <a:t>NG</a:t>
            </a:r>
            <a:r>
              <a:rPr kumimoji="1" lang="ja-JP" altLang="en-US" dirty="0"/>
              <a:t>です。</a:t>
            </a:r>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CBF33ABE-C0BE-47F4-AC2C-BA5655918AD7}" type="slidenum">
              <a:rPr lang="en-US" altLang="ja-JP" smtClean="0"/>
              <a:pPr>
                <a:defRPr/>
              </a:pPr>
              <a:t>33</a:t>
            </a:fld>
            <a:endParaRPr lang="en-US" altLang="ja-JP" dirty="0"/>
          </a:p>
        </p:txBody>
      </p:sp>
    </p:spTree>
    <p:extLst>
      <p:ext uri="{BB962C8B-B14F-4D97-AF65-F5344CB8AC3E}">
        <p14:creationId xmlns:p14="http://schemas.microsoft.com/office/powerpoint/2010/main" val="2902377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CBF33ABE-C0BE-47F4-AC2C-BA5655918AD7}" type="slidenum">
              <a:rPr lang="en-US" altLang="ja-JP" smtClean="0"/>
              <a:pPr>
                <a:defRPr/>
              </a:pPr>
              <a:t>34</a:t>
            </a:fld>
            <a:endParaRPr lang="en-US" altLang="ja-JP" dirty="0"/>
          </a:p>
        </p:txBody>
      </p:sp>
    </p:spTree>
    <p:extLst>
      <p:ext uri="{BB962C8B-B14F-4D97-AF65-F5344CB8AC3E}">
        <p14:creationId xmlns:p14="http://schemas.microsoft.com/office/powerpoint/2010/main" val="505057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文化庁で定めています。より所の部分はリンクになっています。</a:t>
            </a:r>
            <a:endParaRPr kumimoji="1" lang="en-US" altLang="ja-JP" dirty="0"/>
          </a:p>
          <a:p>
            <a:r>
              <a:rPr kumimoji="1" lang="ja-JP" altLang="en-US" dirty="0"/>
              <a:t>ただし、顧客やプロジェクトによってガイドがある場合はそれに従う。</a:t>
            </a:r>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CBF33ABE-C0BE-47F4-AC2C-BA5655918AD7}" type="slidenum">
              <a:rPr lang="en-US" altLang="ja-JP" smtClean="0"/>
              <a:pPr>
                <a:defRPr/>
              </a:pPr>
              <a:t>35</a:t>
            </a:fld>
            <a:endParaRPr lang="en-US" altLang="ja-JP" dirty="0"/>
          </a:p>
        </p:txBody>
      </p:sp>
    </p:spTree>
    <p:extLst>
      <p:ext uri="{BB962C8B-B14F-4D97-AF65-F5344CB8AC3E}">
        <p14:creationId xmlns:p14="http://schemas.microsoft.com/office/powerpoint/2010/main" val="2657123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必ずしもひらがなにする必要もありませんが、こちらの方が分かりやすいよという一例です。</a:t>
            </a:r>
          </a:p>
        </p:txBody>
      </p:sp>
      <p:sp>
        <p:nvSpPr>
          <p:cNvPr id="4" name="スライド番号プレースホルダー 3"/>
          <p:cNvSpPr>
            <a:spLocks noGrp="1"/>
          </p:cNvSpPr>
          <p:nvPr>
            <p:ph type="sldNum" sz="quarter" idx="5"/>
          </p:nvPr>
        </p:nvSpPr>
        <p:spPr/>
        <p:txBody>
          <a:bodyPr/>
          <a:lstStyle/>
          <a:p>
            <a:pPr>
              <a:defRPr/>
            </a:pPr>
            <a:fld id="{CBF33ABE-C0BE-47F4-AC2C-BA5655918AD7}" type="slidenum">
              <a:rPr lang="en-US" altLang="ja-JP" smtClean="0"/>
              <a:pPr>
                <a:defRPr/>
              </a:pPr>
              <a:t>36</a:t>
            </a:fld>
            <a:endParaRPr lang="en-US" altLang="ja-JP" dirty="0"/>
          </a:p>
        </p:txBody>
      </p:sp>
    </p:spTree>
    <p:extLst>
      <p:ext uri="{BB962C8B-B14F-4D97-AF65-F5344CB8AC3E}">
        <p14:creationId xmlns:p14="http://schemas.microsoft.com/office/powerpoint/2010/main" val="470202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a:t>
            </a:r>
            <a:r>
              <a:rPr kumimoji="1" lang="ja-JP" altLang="en-US" dirty="0"/>
              <a:t>さんは「横から見たので三角に見えます。」</a:t>
            </a:r>
            <a:endParaRPr kumimoji="1" lang="en-US" altLang="ja-JP" dirty="0"/>
          </a:p>
          <a:p>
            <a:r>
              <a:rPr kumimoji="1" lang="en-US" altLang="ja-JP" dirty="0"/>
              <a:t>B</a:t>
            </a:r>
            <a:r>
              <a:rPr kumimoji="1" lang="ja-JP" altLang="en-US" dirty="0"/>
              <a:t>さんは「下から見たので丸に見えます。」</a:t>
            </a:r>
            <a:endParaRPr kumimoji="1" lang="en-US" altLang="ja-JP" dirty="0"/>
          </a:p>
          <a:p>
            <a:r>
              <a:rPr kumimoji="1" lang="ja-JP" altLang="en-US" dirty="0"/>
              <a:t>ここで大事なのは、どの視点や位置から観察したのかを明確に記載する必要があると言う事です。</a:t>
            </a:r>
            <a:endParaRPr kumimoji="1" lang="en-US" altLang="ja-JP" dirty="0"/>
          </a:p>
        </p:txBody>
      </p:sp>
      <p:sp>
        <p:nvSpPr>
          <p:cNvPr id="4" name="スライド番号プレースホルダー 3"/>
          <p:cNvSpPr>
            <a:spLocks noGrp="1"/>
          </p:cNvSpPr>
          <p:nvPr>
            <p:ph type="sldNum" sz="quarter" idx="5"/>
          </p:nvPr>
        </p:nvSpPr>
        <p:spPr/>
        <p:txBody>
          <a:bodyPr/>
          <a:lstStyle/>
          <a:p>
            <a:pPr>
              <a:defRPr/>
            </a:pPr>
            <a:fld id="{CBF33ABE-C0BE-47F4-AC2C-BA5655918AD7}" type="slidenum">
              <a:rPr lang="en-US" altLang="ja-JP" smtClean="0"/>
              <a:pPr>
                <a:defRPr/>
              </a:pPr>
              <a:t>37</a:t>
            </a:fld>
            <a:endParaRPr lang="en-US" altLang="ja-JP" dirty="0"/>
          </a:p>
        </p:txBody>
      </p:sp>
    </p:spTree>
    <p:extLst>
      <p:ext uri="{BB962C8B-B14F-4D97-AF65-F5344CB8AC3E}">
        <p14:creationId xmlns:p14="http://schemas.microsoft.com/office/powerpoint/2010/main" val="5765121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pic>
        <p:nvPicPr>
          <p:cNvPr id="6" name="Picture 7" descr="R120_G137_B251-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6913" y="188913"/>
            <a:ext cx="5889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userDrawn="1"/>
        </p:nvSpPr>
        <p:spPr bwMode="black">
          <a:xfrm>
            <a:off x="7455370" y="6525344"/>
            <a:ext cx="1725142" cy="196131"/>
          </a:xfrm>
          <a:prstGeom prst="rect">
            <a:avLst/>
          </a:prstGeom>
          <a:noFill/>
          <a:ln>
            <a:noFill/>
          </a:ln>
          <a:extLst/>
        </p:spPr>
        <p:txBody>
          <a:bodyPr lIns="92075" tIns="46038" rIns="92075" bIns="46038"/>
          <a:lstStyle>
            <a:lvl1pPr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ea typeface="ＭＳ Ｐゴシック" panose="020B0600070205080204" pitchFamily="50" charset="-128"/>
              </a:defRPr>
            </a:lvl1pPr>
            <a:lvl2pPr marL="742950" indent="-28575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ea typeface="ＭＳ Ｐゴシック" panose="020B0600070205080204" pitchFamily="50" charset="-128"/>
              </a:defRPr>
            </a:lvl2pPr>
            <a:lvl3pPr marL="1143000" indent="-2286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ea typeface="ＭＳ Ｐゴシック" panose="020B0600070205080204" pitchFamily="50" charset="-128"/>
              </a:defRPr>
            </a:lvl3pPr>
            <a:lvl4pPr marL="1600200" indent="-2286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ea typeface="ＭＳ Ｐゴシック" panose="020B0600070205080204" pitchFamily="50" charset="-128"/>
              </a:defRPr>
            </a:lvl4pPr>
            <a:lvl5pPr marL="2057400" indent="-2286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ea typeface="ＭＳ Ｐゴシック" panose="020B0600070205080204" pitchFamily="50" charset="-128"/>
              </a:defRPr>
            </a:lvl9pPr>
          </a:lstStyle>
          <a:p>
            <a:pPr algn="l" eaLnBrk="1" hangingPunct="1">
              <a:spcBef>
                <a:spcPct val="0"/>
              </a:spcBef>
              <a:buClrTx/>
              <a:buFontTx/>
              <a:buNone/>
              <a:defRPr/>
            </a:pPr>
            <a:r>
              <a:rPr lang="en-US" altLang="ja-JP" sz="800" dirty="0">
                <a:latin typeface="Meiryo UI" panose="020B0604030504040204" pitchFamily="50" charset="-128"/>
                <a:ea typeface="Meiryo UI" panose="020B0604030504040204" pitchFamily="50" charset="-128"/>
                <a:cs typeface="Meiryo UI" panose="020B0604030504040204" pitchFamily="50" charset="-128"/>
              </a:rPr>
              <a:t>© 2017 IBM Corporation</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179388" y="753191"/>
            <a:ext cx="8686800" cy="230379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lang="ja-JP" altLang="en-US" sz="3200" dirty="0">
                <a:solidFill>
                  <a:schemeClr val="tx1">
                    <a:lumMod val="75000"/>
                    <a:lumOff val="25000"/>
                  </a:schemeClr>
                </a:solidFill>
              </a:defRPr>
            </a:lvl1pPr>
          </a:lstStyle>
          <a:p>
            <a:pPr lvl="0"/>
            <a:r>
              <a:rPr kumimoji="1" lang="ja-JP" altLang="en-US" dirty="0"/>
              <a:t>マスター タイトルの書式設定</a:t>
            </a:r>
          </a:p>
        </p:txBody>
      </p:sp>
      <p:pic>
        <p:nvPicPr>
          <p:cNvPr id="4" name="図 3"/>
          <p:cNvPicPr>
            <a:picLocks noChangeAspect="1"/>
          </p:cNvPicPr>
          <p:nvPr userDrawn="1"/>
        </p:nvPicPr>
        <p:blipFill>
          <a:blip r:embed="rId3">
            <a:alphaModFix/>
            <a:extLst>
              <a:ext uri="{28A0092B-C50C-407E-A947-70E740481C1C}">
                <a14:useLocalDpi xmlns:a14="http://schemas.microsoft.com/office/drawing/2010/main" val="0"/>
              </a:ext>
            </a:extLst>
          </a:blip>
          <a:stretch>
            <a:fillRect/>
          </a:stretch>
        </p:blipFill>
        <p:spPr>
          <a:xfrm>
            <a:off x="4805215" y="3466255"/>
            <a:ext cx="4060973" cy="2649819"/>
          </a:xfrm>
          <a:prstGeom prst="rect">
            <a:avLst/>
          </a:prstGeom>
          <a:effectLst>
            <a:reflection blurRad="6350" stA="32000" endPos="23000" dir="5400000" sy="-100000" algn="bl" rotWithShape="0"/>
          </a:effectLst>
        </p:spPr>
      </p:pic>
      <p:pic>
        <p:nvPicPr>
          <p:cNvPr id="22" name="図 21"/>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491393" y="3466255"/>
            <a:ext cx="3940758" cy="2649819"/>
          </a:xfrm>
          <a:prstGeom prst="rect">
            <a:avLst/>
          </a:prstGeom>
          <a:effectLst>
            <a:reflection blurRad="6350" stA="32000" endPos="23000" dir="5400000" sy="-100000" algn="bl" rotWithShape="0"/>
            <a:softEdge rad="317500"/>
          </a:effectLst>
        </p:spPr>
      </p:pic>
      <p:sp>
        <p:nvSpPr>
          <p:cNvPr id="30" name="Content Placeholder 9"/>
          <p:cNvSpPr txBox="1">
            <a:spLocks/>
          </p:cNvSpPr>
          <p:nvPr userDrawn="1"/>
        </p:nvSpPr>
        <p:spPr>
          <a:xfrm>
            <a:off x="179388" y="197950"/>
            <a:ext cx="7993062" cy="270853"/>
          </a:xfrm>
          <a:prstGeom prst="rect">
            <a:avLst/>
          </a:prstGeom>
          <a:solidFill>
            <a:schemeClr val="accent5">
              <a:lumMod val="90000"/>
            </a:schemeClr>
          </a:solidFill>
        </p:spPr>
        <p:txBody>
          <a:bodyPr vert="horz" lIns="228600" tIns="0" rIns="228600" bIns="0" rtlCol="0" anchor="ctr" anchorCtr="0">
            <a:noAutofit/>
          </a:bodyPr>
          <a:lstStyle>
            <a:lvl1pPr marL="0" indent="0" algn="l" defTabSz="457200" rtl="0" eaLnBrk="1" latinLnBrk="0" hangingPunct="1">
              <a:lnSpc>
                <a:spcPct val="100000"/>
              </a:lnSpc>
              <a:spcBef>
                <a:spcPts val="1100"/>
              </a:spcBef>
              <a:buFont typeface="Arial"/>
              <a:buNone/>
              <a:defRPr kumimoji="1"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kumimoji="1"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kumimoji="1"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kumimoji="1"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kumimoji="1"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100"/>
              </a:spcBef>
              <a:spcAft>
                <a:spcPts val="0"/>
              </a:spcAft>
              <a:buClrTx/>
              <a:buSzTx/>
              <a:buFont typeface="Arial"/>
              <a:buNone/>
              <a:tabLst/>
              <a:defRPr/>
            </a:pPr>
            <a:r>
              <a:rPr kumimoji="1" lang="en-US" altLang="ja-JP" sz="1400" b="0" i="0" u="none" strike="noStrike" kern="1200" cap="none" spc="0" normalizeH="0" baseline="0" noProof="0" dirty="0">
                <a:ln>
                  <a:noFill/>
                </a:ln>
                <a:solidFill>
                  <a:srgbClr val="FFFFFF"/>
                </a:solidFill>
                <a:effectLst/>
                <a:uLnTx/>
                <a:uFillTx/>
                <a:latin typeface="IBM Plex Sans"/>
                <a:ea typeface="Arial" charset="0"/>
                <a:cs typeface="Arial" charset="0"/>
              </a:rPr>
              <a:t>IBM Global Services Japan Solution and Services Company</a:t>
            </a:r>
            <a:endParaRPr kumimoji="1" lang="ja-JP" altLang="en-US" sz="1400" b="0" i="0" u="none" strike="noStrike" kern="1200" cap="none" spc="0" normalizeH="0" baseline="0" noProof="0" dirty="0">
              <a:ln>
                <a:noFill/>
              </a:ln>
              <a:solidFill>
                <a:srgbClr val="FFFFFF"/>
              </a:solidFill>
              <a:effectLst/>
              <a:uLnTx/>
              <a:uFillTx/>
              <a:latin typeface="IBM Plex Sans"/>
              <a:ea typeface="Arial" charset="0"/>
              <a:cs typeface="Arial" charset="0"/>
            </a:endParaRPr>
          </a:p>
        </p:txBody>
      </p:sp>
      <p:sp>
        <p:nvSpPr>
          <p:cNvPr id="32" name="Line 14"/>
          <p:cNvSpPr>
            <a:spLocks noChangeShapeType="1"/>
          </p:cNvSpPr>
          <p:nvPr userDrawn="1"/>
        </p:nvSpPr>
        <p:spPr bwMode="auto">
          <a:xfrm>
            <a:off x="107950" y="620688"/>
            <a:ext cx="8893175" cy="0"/>
          </a:xfrm>
          <a:prstGeom prst="line">
            <a:avLst/>
          </a:prstGeom>
          <a:noFill/>
          <a:ln w="28575">
            <a:solidFill>
              <a:srgbClr val="041386"/>
            </a:solidFill>
            <a:miter lim="800000"/>
            <a:headEnd/>
            <a:tailEnd/>
          </a:ln>
          <a:extLst>
            <a:ext uri="{909E8E84-426E-40DD-AFC4-6F175D3DCCD1}">
              <a14:hiddenFill xmlns:a14="http://schemas.microsoft.com/office/drawing/2010/main">
                <a:noFill/>
              </a14:hiddenFill>
            </a:ext>
          </a:extLst>
        </p:spPr>
        <p:txBody>
          <a:bodyPr wrap="none" anchor="ctr"/>
          <a:lstStyle/>
          <a:p>
            <a:endParaRPr lang="ja-JP" altLang="en-US" dirty="0">
              <a:solidFill>
                <a:schemeClr val="tx1">
                  <a:lumMod val="75000"/>
                  <a:lumOff val="25000"/>
                </a:schemeClr>
              </a:solidFill>
            </a:endParaRPr>
          </a:p>
        </p:txBody>
      </p:sp>
      <p:sp>
        <p:nvSpPr>
          <p:cNvPr id="9" name="テキスト プレースホルダー 8"/>
          <p:cNvSpPr>
            <a:spLocks noGrp="1"/>
          </p:cNvSpPr>
          <p:nvPr>
            <p:ph type="body" sz="quarter" idx="10"/>
          </p:nvPr>
        </p:nvSpPr>
        <p:spPr>
          <a:xfrm>
            <a:off x="4399878" y="2995844"/>
            <a:ext cx="4473724" cy="29599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r">
              <a:buNone/>
              <a:defRPr lang="ja-JP" altLang="en-US" sz="1800" b="1" dirty="0">
                <a:solidFill>
                  <a:schemeClr val="tx1">
                    <a:lumMod val="75000"/>
                    <a:lumOff val="2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pPr lvl="0">
              <a:lnSpc>
                <a:spcPct val="90000"/>
              </a:lnSpc>
              <a:spcBef>
                <a:spcPct val="0"/>
              </a:spcBef>
            </a:pPr>
            <a:r>
              <a:rPr kumimoji="1" lang="ja-JP" altLang="en-US" dirty="0"/>
              <a:t>マスター テキスト</a:t>
            </a:r>
            <a:r>
              <a:rPr kumimoji="1" lang="ja-JP" altLang="en-US"/>
              <a:t>の書式</a:t>
            </a:r>
            <a:endParaRPr kumimoji="1" lang="ja-JP" altLang="en-US" dirty="0"/>
          </a:p>
        </p:txBody>
      </p:sp>
    </p:spTree>
    <p:extLst>
      <p:ext uri="{BB962C8B-B14F-4D97-AF65-F5344CB8AC3E}">
        <p14:creationId xmlns:p14="http://schemas.microsoft.com/office/powerpoint/2010/main" val="27438827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7950" y="187896"/>
            <a:ext cx="8686800" cy="504800"/>
          </a:xfrm>
        </p:spPr>
        <p:txBody>
          <a:bodyPr/>
          <a:lstStyle>
            <a:lvl1pPr>
              <a:defRPr sz="2400">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dirty="0"/>
              <a:t>Click to edit Master title style</a:t>
            </a:r>
            <a:endParaRPr lang="ja-JP" altLang="en-US"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66996" y="32274"/>
            <a:ext cx="815639" cy="547511"/>
          </a:xfrm>
          <a:prstGeom prst="rect">
            <a:avLst/>
          </a:prstGeom>
        </p:spPr>
      </p:pic>
      <p:sp>
        <p:nvSpPr>
          <p:cNvPr id="5" name="Rectangle 4"/>
          <p:cNvSpPr>
            <a:spLocks noGrp="1" noChangeArrowheads="1"/>
          </p:cNvSpPr>
          <p:nvPr>
            <p:ph type="sldNum" sz="quarter" idx="10"/>
          </p:nvPr>
        </p:nvSpPr>
        <p:spPr>
          <a:xfrm>
            <a:off x="161294" y="6488236"/>
            <a:ext cx="441325" cy="184422"/>
          </a:xfrm>
          <a:prstGeom prst="rect">
            <a:avLst/>
          </a:prstGeom>
        </p:spPr>
        <p:txBody>
          <a:bodyPr/>
          <a:lstStyle>
            <a:lvl1pPr>
              <a:defRPr sz="1050">
                <a:latin typeface="Meiryo UI" panose="020B0604030504040204" pitchFamily="50" charset="-128"/>
                <a:ea typeface="Meiryo UI" panose="020B0604030504040204" pitchFamily="50" charset="-128"/>
                <a:cs typeface="Meiryo UI" panose="020B0604030504040204" pitchFamily="50" charset="-128"/>
              </a:defRPr>
            </a:lvl1pPr>
          </a:lstStyle>
          <a:p>
            <a:pPr>
              <a:defRPr/>
            </a:pPr>
            <a:fld id="{53F4B962-E652-4883-83A8-38199935C685}" type="slidenum">
              <a:rPr lang="en-US" altLang="ja-JP" smtClean="0"/>
              <a:pPr>
                <a:defRPr/>
              </a:pPr>
              <a:t>‹#›</a:t>
            </a:fld>
            <a:endParaRPr lang="en-US" altLang="ja-JP" dirty="0"/>
          </a:p>
        </p:txBody>
      </p:sp>
      <p:sp>
        <p:nvSpPr>
          <p:cNvPr id="6" name="テキスト プレースホルダー 5"/>
          <p:cNvSpPr>
            <a:spLocks noGrp="1"/>
          </p:cNvSpPr>
          <p:nvPr>
            <p:ph type="body" sz="quarter" idx="11"/>
          </p:nvPr>
        </p:nvSpPr>
        <p:spPr>
          <a:xfrm>
            <a:off x="161925" y="774700"/>
            <a:ext cx="8820150" cy="225425"/>
          </a:xfrm>
        </p:spPr>
        <p:txBody>
          <a:bodyPr/>
          <a:lstStyle/>
          <a:p>
            <a:pPr lvl="0"/>
            <a:r>
              <a:rPr kumimoji="1" lang="ja-JP" altLang="en-US"/>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4271209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スライド番号プレースホルダー 2"/>
          <p:cNvSpPr>
            <a:spLocks noGrp="1"/>
          </p:cNvSpPr>
          <p:nvPr>
            <p:ph type="sldNum" sz="quarter" idx="10"/>
          </p:nvPr>
        </p:nvSpPr>
        <p:spPr/>
        <p:txBody>
          <a:bodyPr/>
          <a:lstStyle/>
          <a:p>
            <a:pPr>
              <a:defRPr/>
            </a:pPr>
            <a:fld id="{53F4B962-E652-4883-83A8-38199935C685}" type="slidenum">
              <a:rPr lang="en-US" altLang="ja-JP" smtClean="0"/>
              <a:pPr>
                <a:defRPr/>
              </a:pPr>
              <a:t>‹#›</a:t>
            </a:fld>
            <a:endParaRPr lang="en-US" altLang="ja-JP" dirty="0"/>
          </a:p>
        </p:txBody>
      </p:sp>
      <p:sp>
        <p:nvSpPr>
          <p:cNvPr id="7" name="コンテンツ プレースホルダー 6"/>
          <p:cNvSpPr>
            <a:spLocks noGrp="1"/>
          </p:cNvSpPr>
          <p:nvPr>
            <p:ph sz="quarter" idx="11"/>
          </p:nvPr>
        </p:nvSpPr>
        <p:spPr>
          <a:xfrm>
            <a:off x="161925" y="785998"/>
            <a:ext cx="8745538" cy="892175"/>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85831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0"/>
          </p:nvPr>
        </p:nvSpPr>
        <p:spPr/>
        <p:txBody>
          <a:bodyPr/>
          <a:lstStyle/>
          <a:p>
            <a:pPr>
              <a:defRPr/>
            </a:pPr>
            <a:fld id="{53F4B962-E652-4883-83A8-38199935C685}" type="slidenum">
              <a:rPr lang="en-US" altLang="ja-JP" smtClean="0"/>
              <a:pPr>
                <a:defRPr/>
              </a:pPr>
              <a:t>‹#›</a:t>
            </a:fld>
            <a:endParaRPr lang="en-US" altLang="ja-JP" dirty="0"/>
          </a:p>
        </p:txBody>
      </p:sp>
    </p:spTree>
    <p:extLst>
      <p:ext uri="{BB962C8B-B14F-4D97-AF65-F5344CB8AC3E}">
        <p14:creationId xmlns:p14="http://schemas.microsoft.com/office/powerpoint/2010/main" val="2014223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p:cNvSpPr>
            <a:spLocks noGrp="1" noChangeArrowheads="1"/>
          </p:cNvSpPr>
          <p:nvPr>
            <p:ph type="sldNum" sz="quarter" idx="10"/>
          </p:nvPr>
        </p:nvSpPr>
        <p:spPr>
          <a:xfrm>
            <a:off x="161294" y="6488236"/>
            <a:ext cx="441325" cy="184422"/>
          </a:xfrm>
          <a:prstGeom prst="rect">
            <a:avLst/>
          </a:prstGeom>
        </p:spPr>
        <p:txBody>
          <a:bodyPr/>
          <a:lstStyle>
            <a:lvl1pPr>
              <a:defRPr sz="1050">
                <a:latin typeface="Meiryo UI" panose="020B0604030504040204" pitchFamily="50" charset="-128"/>
                <a:ea typeface="Meiryo UI" panose="020B0604030504040204" pitchFamily="50" charset="-128"/>
                <a:cs typeface="Meiryo UI" panose="020B0604030504040204" pitchFamily="50" charset="-128"/>
              </a:defRPr>
            </a:lvl1pPr>
          </a:lstStyle>
          <a:p>
            <a:pPr>
              <a:defRPr/>
            </a:pPr>
            <a:fld id="{53F4B962-E652-4883-83A8-38199935C685}" type="slidenum">
              <a:rPr lang="en-US" altLang="ja-JP" smtClean="0"/>
              <a:pPr>
                <a:defRPr/>
              </a:pPr>
              <a:t>‹#›</a:t>
            </a:fld>
            <a:endParaRPr lang="en-US" altLang="ja-JP" dirty="0"/>
          </a:p>
        </p:txBody>
      </p:sp>
      <p:pic>
        <p:nvPicPr>
          <p:cNvPr id="3" name="図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66996" y="32274"/>
            <a:ext cx="815639" cy="547512"/>
          </a:xfrm>
          <a:prstGeom prst="rect">
            <a:avLst/>
          </a:prstGeom>
        </p:spPr>
      </p:pic>
      <p:sp>
        <p:nvSpPr>
          <p:cNvPr id="4" name="Title 1"/>
          <p:cNvSpPr>
            <a:spLocks noGrp="1"/>
          </p:cNvSpPr>
          <p:nvPr>
            <p:ph type="title"/>
          </p:nvPr>
        </p:nvSpPr>
        <p:spPr>
          <a:xfrm>
            <a:off x="107950" y="187896"/>
            <a:ext cx="8686800" cy="504800"/>
          </a:xfrm>
        </p:spPr>
        <p:txBody>
          <a:bodyPr/>
          <a:lstStyle>
            <a:lvl1pPr>
              <a:defRPr sz="2400">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dirty="0"/>
              <a:t>Click to edit Master title style</a:t>
            </a:r>
            <a:endParaRPr lang="ja-JP" altLang="en-US" dirty="0"/>
          </a:p>
        </p:txBody>
      </p:sp>
      <p:sp>
        <p:nvSpPr>
          <p:cNvPr id="6" name="テキスト プレースホルダー 5"/>
          <p:cNvSpPr>
            <a:spLocks noGrp="1"/>
          </p:cNvSpPr>
          <p:nvPr>
            <p:ph type="body" sz="quarter" idx="11"/>
          </p:nvPr>
        </p:nvSpPr>
        <p:spPr>
          <a:xfrm>
            <a:off x="161925" y="774700"/>
            <a:ext cx="8820150" cy="225425"/>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132106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9" name="Rectangle 7"/>
          <p:cNvSpPr>
            <a:spLocks noGrp="1" noChangeArrowheads="1"/>
          </p:cNvSpPr>
          <p:nvPr>
            <p:ph type="title"/>
          </p:nvPr>
        </p:nvSpPr>
        <p:spPr bwMode="auto">
          <a:xfrm>
            <a:off x="107950" y="169678"/>
            <a:ext cx="8686800" cy="5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dirty="0"/>
              <a:t>Click to edit Master title style</a:t>
            </a:r>
          </a:p>
        </p:txBody>
      </p:sp>
      <p:sp>
        <p:nvSpPr>
          <p:cNvPr id="1030" name="Rectangle 8"/>
          <p:cNvSpPr>
            <a:spLocks noChangeArrowheads="1"/>
          </p:cNvSpPr>
          <p:nvPr userDrawn="1"/>
        </p:nvSpPr>
        <p:spPr bwMode="auto">
          <a:xfrm>
            <a:off x="179388" y="6506978"/>
            <a:ext cx="8785225" cy="243143"/>
          </a:xfrm>
          <a:prstGeom prst="rect">
            <a:avLst/>
          </a:prstGeom>
          <a:solidFill>
            <a:schemeClr val="accent1"/>
          </a:solidFill>
          <a:ln>
            <a:noFill/>
          </a:ln>
          <a:effectLst/>
          <a:extLst/>
        </p:spPr>
        <p:txBody>
          <a:bodyPr>
            <a:spAutoFit/>
          </a:bodyPr>
          <a:lstStyle>
            <a:lvl1pPr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ea typeface="ＭＳ Ｐゴシック" panose="020B0600070205080204" pitchFamily="50" charset="-128"/>
              </a:defRPr>
            </a:lvl1pPr>
            <a:lvl2pPr marL="742950" indent="-28575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ea typeface="ＭＳ Ｐゴシック" panose="020B0600070205080204" pitchFamily="50" charset="-128"/>
              </a:defRPr>
            </a:lvl2pPr>
            <a:lvl3pPr marL="1143000" indent="-2286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ea typeface="ＭＳ Ｐゴシック" panose="020B0600070205080204" pitchFamily="50" charset="-128"/>
              </a:defRPr>
            </a:lvl3pPr>
            <a:lvl4pPr marL="1600200" indent="-2286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ea typeface="ＭＳ Ｐゴシック" panose="020B0600070205080204" pitchFamily="50" charset="-128"/>
              </a:defRPr>
            </a:lvl4pPr>
            <a:lvl5pPr marL="2057400" indent="-228600" algn="ctr">
              <a:spcBef>
                <a:spcPct val="50000"/>
              </a:spcBef>
              <a:buClr>
                <a:schemeClr val="accent2"/>
              </a:buClr>
              <a:buFont typeface="Wingdings" panose="05000000000000000000" pitchFamily="2" charset="2"/>
              <a:defRPr sz="24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buClr>
                <a:schemeClr val="accent2"/>
              </a:buClr>
              <a:buFont typeface="Wingdings" panose="05000000000000000000" pitchFamily="2" charset="2"/>
              <a:defRPr sz="2400">
                <a:solidFill>
                  <a:schemeClr val="tx1"/>
                </a:solidFill>
                <a:latin typeface="Arial" panose="020B0604020202020204" pitchFamily="34" charset="0"/>
                <a:ea typeface="ＭＳ Ｐゴシック" panose="020B0600070205080204" pitchFamily="50" charset="-128"/>
              </a:defRPr>
            </a:lvl9pPr>
          </a:lstStyle>
          <a:p>
            <a:pPr algn="r" eaLnBrk="1" hangingPunct="1">
              <a:lnSpc>
                <a:spcPct val="98000"/>
              </a:lnSpc>
              <a:spcBef>
                <a:spcPct val="20000"/>
              </a:spcBef>
              <a:buClrTx/>
              <a:buFontTx/>
              <a:buNone/>
              <a:defRPr/>
            </a:pPr>
            <a:r>
              <a:rPr lang="ja-JP" altLang="en-US" sz="1000" dirty="0">
                <a:solidFill>
                  <a:schemeClr val="bg1"/>
                </a:solidFill>
                <a:latin typeface="Meiryo UI" charset="-128"/>
                <a:ea typeface="Meiryo UI" charset="-128"/>
                <a:cs typeface="Meiryo UI" charset="-128"/>
              </a:rPr>
              <a:t>一歩先の価値をカタチに　　　　</a:t>
            </a:r>
            <a:r>
              <a:rPr lang="en-US" altLang="ja-JP" sz="700" dirty="0">
                <a:solidFill>
                  <a:schemeClr val="bg1"/>
                </a:solidFill>
                <a:latin typeface="Meiryo UI" charset="-128"/>
                <a:ea typeface="Meiryo UI" charset="-128"/>
                <a:cs typeface="Meiryo UI" charset="-128"/>
              </a:rPr>
              <a:t>© 2017 IBM Corporation</a:t>
            </a:r>
            <a:r>
              <a:rPr lang="ja-JP" altLang="en-US" sz="700" dirty="0">
                <a:solidFill>
                  <a:schemeClr val="bg1"/>
                </a:solidFill>
                <a:latin typeface="Meiryo UI" charset="-128"/>
                <a:ea typeface="Meiryo UI" charset="-128"/>
                <a:cs typeface="Meiryo UI" charset="-128"/>
              </a:rPr>
              <a:t>　　　</a:t>
            </a:r>
            <a:r>
              <a:rPr lang="ja-JP" altLang="en-US" sz="1000" dirty="0">
                <a:solidFill>
                  <a:schemeClr val="bg1"/>
                </a:solidFill>
                <a:latin typeface="Meiryo UI" charset="-128"/>
                <a:ea typeface="Meiryo UI" charset="-128"/>
                <a:cs typeface="Meiryo UI" charset="-128"/>
              </a:rPr>
              <a:t>　　</a:t>
            </a:r>
          </a:p>
        </p:txBody>
      </p:sp>
      <p:sp>
        <p:nvSpPr>
          <p:cNvPr id="7179" name="Rectangle 11"/>
          <p:cNvSpPr>
            <a:spLocks noChangeArrowheads="1"/>
          </p:cNvSpPr>
          <p:nvPr/>
        </p:nvSpPr>
        <p:spPr bwMode="auto">
          <a:xfrm>
            <a:off x="0" y="981075"/>
            <a:ext cx="9144000" cy="503238"/>
          </a:xfrm>
          <a:prstGeom prst="rect">
            <a:avLst/>
          </a:prstGeom>
          <a:gradFill rotWithShape="1">
            <a:gsLst>
              <a:gs pos="0">
                <a:schemeClr val="bg1">
                  <a:alpha val="5000"/>
                </a:schemeClr>
              </a:gs>
              <a:gs pos="100000">
                <a:schemeClr val="bg1">
                  <a:gamma/>
                  <a:tint val="25490"/>
                  <a:invGamma/>
                </a:schemeClr>
              </a:gs>
            </a:gsLst>
            <a:lin ang="5400000" scaled="1"/>
          </a:gradFill>
          <a:ln>
            <a:noFill/>
          </a:ln>
          <a:effectLst/>
          <a:extLst/>
        </p:spPr>
        <p:txBody>
          <a:bodyPr wrap="none" anchor="ctr"/>
          <a:lstStyle/>
          <a:p>
            <a:pPr algn="ctr" eaLnBrk="1" hangingPunct="1">
              <a:spcBef>
                <a:spcPct val="50000"/>
              </a:spcBef>
              <a:buClr>
                <a:schemeClr val="accent2"/>
              </a:buClr>
              <a:buFont typeface="Wingdings" panose="05000000000000000000" pitchFamily="2" charset="2"/>
              <a:buNone/>
              <a:defRPr/>
            </a:pPr>
            <a:endParaRPr lang="ja-JP" altLang="en-US" dirty="0"/>
          </a:p>
        </p:txBody>
      </p:sp>
      <p:sp>
        <p:nvSpPr>
          <p:cNvPr id="1032" name="Rectangle 12"/>
          <p:cNvSpPr>
            <a:spLocks noGrp="1" noChangeArrowheads="1"/>
          </p:cNvSpPr>
          <p:nvPr>
            <p:ph type="body" idx="1"/>
          </p:nvPr>
        </p:nvSpPr>
        <p:spPr bwMode="auto">
          <a:xfrm>
            <a:off x="179388" y="848764"/>
            <a:ext cx="8686800" cy="5244061"/>
          </a:xfrm>
          <a:prstGeom prst="rect">
            <a:avLst/>
          </a:prstGeom>
          <a:solidFill>
            <a:schemeClr val="bg1">
              <a:alpha val="8784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dirty="0"/>
              <a:t>Second level</a:t>
            </a:r>
          </a:p>
          <a:p>
            <a:pPr lvl="2"/>
            <a:r>
              <a:rPr lang="en-US" altLang="ja-JP" dirty="0"/>
              <a:t>Third level</a:t>
            </a:r>
          </a:p>
        </p:txBody>
      </p:sp>
      <p:pic>
        <p:nvPicPr>
          <p:cNvPr id="1033" name="Picture 13" descr="R120_G137_B251-200"/>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243888" y="260350"/>
            <a:ext cx="588962"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Line 14"/>
          <p:cNvSpPr>
            <a:spLocks noChangeShapeType="1"/>
          </p:cNvSpPr>
          <p:nvPr userDrawn="1"/>
        </p:nvSpPr>
        <p:spPr bwMode="auto">
          <a:xfrm>
            <a:off x="107950" y="620688"/>
            <a:ext cx="8893175" cy="0"/>
          </a:xfrm>
          <a:prstGeom prst="line">
            <a:avLst/>
          </a:prstGeom>
          <a:noFill/>
          <a:ln w="28575">
            <a:solidFill>
              <a:srgbClr val="041386"/>
            </a:solidFill>
            <a:miter lim="800000"/>
            <a:headEnd/>
            <a:tailEnd/>
          </a:ln>
          <a:extLst>
            <a:ext uri="{909E8E84-426E-40DD-AFC4-6F175D3DCCD1}">
              <a14:hiddenFill xmlns:a14="http://schemas.microsoft.com/office/drawing/2010/main">
                <a:noFill/>
              </a14:hiddenFill>
            </a:ext>
          </a:extLst>
        </p:spPr>
        <p:txBody>
          <a:bodyPr wrap="none" anchor="ctr"/>
          <a:lstStyle/>
          <a:p>
            <a:endParaRPr lang="ja-JP" altLang="en-US" dirty="0"/>
          </a:p>
        </p:txBody>
      </p:sp>
      <p:pic>
        <p:nvPicPr>
          <p:cNvPr id="9" name="図 8"/>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166996" y="32274"/>
            <a:ext cx="815639" cy="547511"/>
          </a:xfrm>
          <a:prstGeom prst="rect">
            <a:avLst/>
          </a:prstGeom>
        </p:spPr>
      </p:pic>
      <p:sp>
        <p:nvSpPr>
          <p:cNvPr id="10" name="Rectangle 4"/>
          <p:cNvSpPr>
            <a:spLocks noGrp="1" noChangeArrowheads="1"/>
          </p:cNvSpPr>
          <p:nvPr>
            <p:ph type="sldNum" sz="quarter" idx="4"/>
          </p:nvPr>
        </p:nvSpPr>
        <p:spPr>
          <a:xfrm>
            <a:off x="161294" y="6488236"/>
            <a:ext cx="441325" cy="184422"/>
          </a:xfrm>
          <a:prstGeom prst="rect">
            <a:avLst/>
          </a:prstGeom>
        </p:spPr>
        <p:txBody>
          <a:bodyPr/>
          <a:lstStyle>
            <a:lvl1pPr>
              <a:defRPr sz="105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stStyle>
          <a:p>
            <a:pPr>
              <a:defRPr/>
            </a:pPr>
            <a:fld id="{53F4B962-E652-4883-83A8-38199935C685}" type="slidenum">
              <a:rPr lang="en-US" altLang="ja-JP" smtClean="0"/>
              <a:pPr>
                <a:defRPr/>
              </a:pPr>
              <a:t>‹#›</a:t>
            </a:fld>
            <a:endParaRPr lang="en-US" altLang="ja-JP" dirty="0"/>
          </a:p>
        </p:txBody>
      </p:sp>
    </p:spTree>
  </p:cSld>
  <p:clrMap bg1="lt1" tx1="dk1" bg2="lt2" tx2="dk2" accent1="accent1" accent2="accent2" accent3="accent3" accent4="accent4" accent5="accent5" accent6="accent6" hlink="hlink" folHlink="folHlink"/>
  <p:sldLayoutIdLst>
    <p:sldLayoutId id="2147485245" r:id="rId1"/>
    <p:sldLayoutId id="2147485246" r:id="rId2"/>
    <p:sldLayoutId id="2147485247" r:id="rId3"/>
    <p:sldLayoutId id="2147485248" r:id="rId4"/>
    <p:sldLayoutId id="2147485224" r:id="rId5"/>
  </p:sldLayoutIdLst>
  <p:hf hdr="0" dt="0"/>
  <p:txStyles>
    <p:titleStyle>
      <a:lvl1pPr algn="l" rtl="0" eaLnBrk="0" fontAlgn="base" hangingPunct="0">
        <a:lnSpc>
          <a:spcPct val="90000"/>
        </a:lnSpc>
        <a:spcBef>
          <a:spcPct val="0"/>
        </a:spcBef>
        <a:spcAft>
          <a:spcPct val="0"/>
        </a:spcAft>
        <a:defRPr kumimoji="1" sz="2400" b="1"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algn="l" rtl="0" eaLnBrk="0" fontAlgn="base" hangingPunct="0">
        <a:lnSpc>
          <a:spcPct val="90000"/>
        </a:lnSpc>
        <a:spcBef>
          <a:spcPct val="0"/>
        </a:spcBef>
        <a:spcAft>
          <a:spcPct val="0"/>
        </a:spcAft>
        <a:defRPr kumimoji="1" sz="3200" b="1">
          <a:solidFill>
            <a:schemeClr val="tx1"/>
          </a:solidFill>
          <a:latin typeface="Verdana" panose="020B0604030504040204" pitchFamily="34" charset="0"/>
          <a:ea typeface="ＭＳ Ｐゴシック" panose="020B0600070205080204" pitchFamily="50" charset="-128"/>
        </a:defRPr>
      </a:lvl2pPr>
      <a:lvl3pPr algn="l" rtl="0" eaLnBrk="0" fontAlgn="base" hangingPunct="0">
        <a:lnSpc>
          <a:spcPct val="90000"/>
        </a:lnSpc>
        <a:spcBef>
          <a:spcPct val="0"/>
        </a:spcBef>
        <a:spcAft>
          <a:spcPct val="0"/>
        </a:spcAft>
        <a:defRPr kumimoji="1" sz="3200" b="1">
          <a:solidFill>
            <a:schemeClr val="tx1"/>
          </a:solidFill>
          <a:latin typeface="Verdana" panose="020B0604030504040204" pitchFamily="34" charset="0"/>
          <a:ea typeface="ＭＳ Ｐゴシック" panose="020B0600070205080204" pitchFamily="50" charset="-128"/>
        </a:defRPr>
      </a:lvl3pPr>
      <a:lvl4pPr algn="l" rtl="0" eaLnBrk="0" fontAlgn="base" hangingPunct="0">
        <a:lnSpc>
          <a:spcPct val="90000"/>
        </a:lnSpc>
        <a:spcBef>
          <a:spcPct val="0"/>
        </a:spcBef>
        <a:spcAft>
          <a:spcPct val="0"/>
        </a:spcAft>
        <a:defRPr kumimoji="1" sz="3200" b="1">
          <a:solidFill>
            <a:schemeClr val="tx1"/>
          </a:solidFill>
          <a:latin typeface="Verdana" panose="020B0604030504040204" pitchFamily="34" charset="0"/>
          <a:ea typeface="ＭＳ Ｐゴシック" panose="020B0600070205080204" pitchFamily="50" charset="-128"/>
        </a:defRPr>
      </a:lvl4pPr>
      <a:lvl5pPr algn="l" rtl="0" eaLnBrk="0" fontAlgn="base" hangingPunct="0">
        <a:lnSpc>
          <a:spcPct val="90000"/>
        </a:lnSpc>
        <a:spcBef>
          <a:spcPct val="0"/>
        </a:spcBef>
        <a:spcAft>
          <a:spcPct val="0"/>
        </a:spcAft>
        <a:defRPr kumimoji="1" sz="3200" b="1">
          <a:solidFill>
            <a:schemeClr val="tx1"/>
          </a:solidFill>
          <a:latin typeface="Verdana" panose="020B0604030504040204" pitchFamily="34" charset="0"/>
          <a:ea typeface="ＭＳ Ｐゴシック" panose="020B0600070205080204" pitchFamily="50" charset="-128"/>
        </a:defRPr>
      </a:lvl5pPr>
      <a:lvl6pPr marL="457200" algn="l" rtl="0" fontAlgn="base">
        <a:lnSpc>
          <a:spcPct val="90000"/>
        </a:lnSpc>
        <a:spcBef>
          <a:spcPct val="0"/>
        </a:spcBef>
        <a:spcAft>
          <a:spcPct val="0"/>
        </a:spcAft>
        <a:defRPr kumimoji="1" sz="3200" b="1">
          <a:solidFill>
            <a:schemeClr val="tx1"/>
          </a:solidFill>
          <a:latin typeface="Verdana" panose="020B0604030504040204" pitchFamily="34" charset="0"/>
          <a:ea typeface="ＭＳ Ｐゴシック" panose="020B0600070205080204" pitchFamily="50" charset="-128"/>
        </a:defRPr>
      </a:lvl6pPr>
      <a:lvl7pPr marL="914400" algn="l" rtl="0" fontAlgn="base">
        <a:lnSpc>
          <a:spcPct val="90000"/>
        </a:lnSpc>
        <a:spcBef>
          <a:spcPct val="0"/>
        </a:spcBef>
        <a:spcAft>
          <a:spcPct val="0"/>
        </a:spcAft>
        <a:defRPr kumimoji="1" sz="3200" b="1">
          <a:solidFill>
            <a:schemeClr val="tx1"/>
          </a:solidFill>
          <a:latin typeface="Verdana" panose="020B0604030504040204" pitchFamily="34" charset="0"/>
          <a:ea typeface="ＭＳ Ｐゴシック" panose="020B0600070205080204" pitchFamily="50" charset="-128"/>
        </a:defRPr>
      </a:lvl7pPr>
      <a:lvl8pPr marL="1371600" algn="l" rtl="0" fontAlgn="base">
        <a:lnSpc>
          <a:spcPct val="90000"/>
        </a:lnSpc>
        <a:spcBef>
          <a:spcPct val="0"/>
        </a:spcBef>
        <a:spcAft>
          <a:spcPct val="0"/>
        </a:spcAft>
        <a:defRPr kumimoji="1" sz="3200" b="1">
          <a:solidFill>
            <a:schemeClr val="tx1"/>
          </a:solidFill>
          <a:latin typeface="Verdana" panose="020B0604030504040204" pitchFamily="34" charset="0"/>
          <a:ea typeface="ＭＳ Ｐゴシック" panose="020B0600070205080204" pitchFamily="50" charset="-128"/>
        </a:defRPr>
      </a:lvl8pPr>
      <a:lvl9pPr marL="1828800" algn="l" rtl="0" fontAlgn="base">
        <a:lnSpc>
          <a:spcPct val="90000"/>
        </a:lnSpc>
        <a:spcBef>
          <a:spcPct val="0"/>
        </a:spcBef>
        <a:spcAft>
          <a:spcPct val="0"/>
        </a:spcAft>
        <a:defRPr kumimoji="1" sz="3200" b="1">
          <a:solidFill>
            <a:schemeClr val="tx1"/>
          </a:solidFill>
          <a:latin typeface="Verdana" panose="020B0604030504040204" pitchFamily="34" charset="0"/>
          <a:ea typeface="ＭＳ Ｐゴシック" panose="020B0600070205080204" pitchFamily="50" charset="-128"/>
        </a:defRPr>
      </a:lvl9pPr>
    </p:titleStyle>
    <p:bodyStyle>
      <a:lvl1pPr marL="173038" indent="-173038" algn="l" rtl="0" eaLnBrk="0" fontAlgn="base" hangingPunct="0">
        <a:spcBef>
          <a:spcPct val="50000"/>
        </a:spcBef>
        <a:spcAft>
          <a:spcPct val="0"/>
        </a:spcAft>
        <a:buClr>
          <a:schemeClr val="tx1"/>
        </a:buClr>
        <a:buFont typeface="Wingdings" panose="05000000000000000000" pitchFamily="2" charset="2"/>
        <a:buChar char="§"/>
        <a:defRPr kumimoji="1" sz="2000" kern="1200">
          <a:solidFill>
            <a:schemeClr val="tx1"/>
          </a:solidFill>
          <a:latin typeface="+mn-lt"/>
          <a:ea typeface="+mn-ea"/>
          <a:cs typeface="+mn-cs"/>
        </a:defRPr>
      </a:lvl1pPr>
      <a:lvl2pPr marL="509588" indent="-163513" algn="l" rtl="0" eaLnBrk="0" fontAlgn="base" hangingPunct="0">
        <a:spcBef>
          <a:spcPct val="0"/>
        </a:spcBef>
        <a:spcAft>
          <a:spcPct val="0"/>
        </a:spcAft>
        <a:buClr>
          <a:schemeClr val="tx1"/>
        </a:buClr>
        <a:buFont typeface="Arial" panose="020B0604020202020204" pitchFamily="34" charset="0"/>
        <a:buChar char="–"/>
        <a:defRPr kumimoji="1" sz="1800" kern="1200">
          <a:solidFill>
            <a:schemeClr val="tx1"/>
          </a:solidFill>
          <a:latin typeface="+mn-lt"/>
          <a:ea typeface="+mn-ea"/>
          <a:cs typeface="+mn-cs"/>
        </a:defRPr>
      </a:lvl2pPr>
      <a:lvl3pPr marL="855663" indent="-173038" algn="l" rtl="0" eaLnBrk="0" fontAlgn="base" hangingPunct="0">
        <a:spcBef>
          <a:spcPct val="0"/>
        </a:spcBef>
        <a:spcAft>
          <a:spcPct val="0"/>
        </a:spcAft>
        <a:buClr>
          <a:schemeClr val="tx1"/>
        </a:buClr>
        <a:buChar char="•"/>
        <a:defRPr kumimoji="1" sz="1600" kern="1200">
          <a:solidFill>
            <a:schemeClr val="tx1"/>
          </a:solidFill>
          <a:latin typeface="+mn-lt"/>
          <a:ea typeface="+mn-ea"/>
          <a:cs typeface="+mn-cs"/>
        </a:defRPr>
      </a:lvl3pPr>
      <a:lvl4pPr marL="1203325" indent="-173038" algn="l" rtl="0" eaLnBrk="0" fontAlgn="base" hangingPunct="0">
        <a:spcBef>
          <a:spcPct val="20000"/>
        </a:spcBef>
        <a:spcAft>
          <a:spcPct val="0"/>
        </a:spcAft>
        <a:buClr>
          <a:schemeClr val="bg1"/>
        </a:buClr>
        <a:defRPr kumimoji="1" sz="1600" kern="1200">
          <a:solidFill>
            <a:schemeClr val="bg1"/>
          </a:solidFill>
          <a:latin typeface="+mn-lt"/>
          <a:ea typeface="+mn-ea"/>
          <a:cs typeface="+mn-cs"/>
        </a:defRPr>
      </a:lvl4pPr>
      <a:lvl5pPr marL="1539875" indent="-163513" algn="l" rtl="0" eaLnBrk="0" fontAlgn="base" hangingPunct="0">
        <a:spcBef>
          <a:spcPct val="20000"/>
        </a:spcBef>
        <a:spcAft>
          <a:spcPct val="0"/>
        </a:spcAft>
        <a:buClr>
          <a:schemeClr val="bg1"/>
        </a:buClr>
        <a:buChar char="»"/>
        <a:defRPr kumimoji="1"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bunka.go.jp/kokugo_nihongo/sisaku/joho/joho/kijun/naikaku/kanji/"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www.bunka.go.jp/kokugo_nihongo/sisaku/joho/joho/kijun/naikaku/okurikana/kunrei.html" TargetMode="External"/><Relationship Id="rId4" Type="http://schemas.openxmlformats.org/officeDocument/2006/relationships/hyperlink" Target="http://www.bunka.go.jp/kokugo_nihongo/sisaku/joho/joho/kijun/naikaku/gendaikana/index.html"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amazon.co.jp/dp/4822207978/"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86802" y="788360"/>
            <a:ext cx="8686800" cy="2303794"/>
          </a:xfrm>
        </p:spPr>
        <p:txBody>
          <a:bodyPr/>
          <a:lstStyle/>
          <a:p>
            <a:pPr algn="ctr"/>
            <a:br>
              <a:rPr kumimoji="1" lang="en-US" altLang="ja-JP" dirty="0"/>
            </a:br>
            <a:br>
              <a:rPr kumimoji="1" lang="en-US" altLang="ja-JP" dirty="0"/>
            </a:br>
            <a:r>
              <a:rPr kumimoji="1" lang="ja-JP" altLang="en-US" dirty="0"/>
              <a:t>ソフトウェア文章のための文章力アップ術</a:t>
            </a:r>
          </a:p>
        </p:txBody>
      </p:sp>
      <p:sp>
        <p:nvSpPr>
          <p:cNvPr id="3" name="テキスト プレースホルダー 2"/>
          <p:cNvSpPr>
            <a:spLocks noGrp="1"/>
          </p:cNvSpPr>
          <p:nvPr>
            <p:ph type="body" sz="quarter" idx="10"/>
          </p:nvPr>
        </p:nvSpPr>
        <p:spPr/>
        <p:txBody>
          <a:bodyPr/>
          <a:lstStyle/>
          <a:p>
            <a:r>
              <a:rPr kumimoji="1" lang="ja-JP" altLang="en-US" dirty="0"/>
              <a:t>銀行第三・第六　後藤遵義</a:t>
            </a:r>
          </a:p>
        </p:txBody>
      </p:sp>
    </p:spTree>
    <p:extLst>
      <p:ext uri="{BB962C8B-B14F-4D97-AF65-F5344CB8AC3E}">
        <p14:creationId xmlns:p14="http://schemas.microsoft.com/office/powerpoint/2010/main" val="140645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a:t>
            </a:r>
            <a:r>
              <a:rPr kumimoji="1" lang="ja-JP" altLang="en-US" dirty="0"/>
              <a:t>あなたの文章力</a:t>
            </a:r>
          </a:p>
        </p:txBody>
      </p:sp>
      <p:sp>
        <p:nvSpPr>
          <p:cNvPr id="3" name="スライド番号プレースホルダー 2">
            <a:extLst>
              <a:ext uri="{FF2B5EF4-FFF2-40B4-BE49-F238E27FC236}">
                <a16:creationId xmlns:a16="http://schemas.microsoft.com/office/drawing/2014/main" id="{39BD6C4F-C22A-4B53-8636-3E57E10DD3C0}"/>
              </a:ext>
            </a:extLst>
          </p:cNvPr>
          <p:cNvSpPr>
            <a:spLocks noGrp="1"/>
          </p:cNvSpPr>
          <p:nvPr>
            <p:ph type="sldNum" sz="quarter" idx="10"/>
          </p:nvPr>
        </p:nvSpPr>
        <p:spPr/>
        <p:txBody>
          <a:bodyPr/>
          <a:lstStyle/>
          <a:p>
            <a:pPr>
              <a:defRPr/>
            </a:pPr>
            <a:fld id="{53F4B962-E652-4883-83A8-38199935C685}" type="slidenum">
              <a:rPr lang="en-US" altLang="ja-JP" smtClean="0"/>
              <a:pPr>
                <a:defRPr/>
              </a:pPr>
              <a:t>10</a:t>
            </a:fld>
            <a:endParaRPr lang="en-US" altLang="ja-JP"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r>
              <a:rPr lang="ja-JP" altLang="en-US" dirty="0"/>
              <a:t>問題：コンピュータに全く知識の無い人がマウスを使おうとしています。この人にマウスの機能と使い方を教えてください。</a:t>
            </a:r>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marL="346075" lvl="1" indent="0">
              <a:buNone/>
            </a:pPr>
            <a:endParaRPr lang="en-US" altLang="ja-JP" dirty="0"/>
          </a:p>
        </p:txBody>
      </p:sp>
      <p:pic>
        <p:nvPicPr>
          <p:cNvPr id="1026" name="Picture 2" descr="「マウス」の画像検索結果">
            <a:extLst>
              <a:ext uri="{FF2B5EF4-FFF2-40B4-BE49-F238E27FC236}">
                <a16:creationId xmlns:a16="http://schemas.microsoft.com/office/drawing/2014/main" id="{591042D6-1A50-441E-AE1C-841EBC3FB7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785" y="1558642"/>
            <a:ext cx="1417250" cy="141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387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a:t>
            </a:r>
            <a:r>
              <a:rPr kumimoji="1" lang="ja-JP" altLang="en-US" dirty="0"/>
              <a:t>あなたの文章力</a:t>
            </a:r>
          </a:p>
        </p:txBody>
      </p:sp>
      <p:sp>
        <p:nvSpPr>
          <p:cNvPr id="3" name="スライド番号プレースホルダー 2">
            <a:extLst>
              <a:ext uri="{FF2B5EF4-FFF2-40B4-BE49-F238E27FC236}">
                <a16:creationId xmlns:a16="http://schemas.microsoft.com/office/drawing/2014/main" id="{39BD6C4F-C22A-4B53-8636-3E57E10DD3C0}"/>
              </a:ext>
            </a:extLst>
          </p:cNvPr>
          <p:cNvSpPr>
            <a:spLocks noGrp="1"/>
          </p:cNvSpPr>
          <p:nvPr>
            <p:ph type="sldNum" sz="quarter" idx="10"/>
          </p:nvPr>
        </p:nvSpPr>
        <p:spPr/>
        <p:txBody>
          <a:bodyPr/>
          <a:lstStyle/>
          <a:p>
            <a:pPr>
              <a:defRPr/>
            </a:pPr>
            <a:fld id="{53F4B962-E652-4883-83A8-38199935C685}" type="slidenum">
              <a:rPr lang="en-US" altLang="ja-JP" smtClean="0"/>
              <a:pPr>
                <a:defRPr/>
              </a:pPr>
              <a:t>11</a:t>
            </a:fld>
            <a:endParaRPr lang="en-US" altLang="ja-JP"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pPr marL="0" indent="0">
              <a:buNone/>
            </a:pPr>
            <a:r>
              <a:rPr lang="ja-JP" altLang="en-US" dirty="0"/>
              <a:t>　意外と難しいと感じる人が多かったと思います。なぜ難しいのか、それには理由があります。</a:t>
            </a:r>
            <a:endParaRPr lang="en-US" altLang="ja-JP" dirty="0"/>
          </a:p>
          <a:p>
            <a:pPr marL="0" indent="0">
              <a:buNone/>
            </a:pPr>
            <a:endParaRPr lang="en-US" altLang="ja-JP" dirty="0"/>
          </a:p>
          <a:p>
            <a:pPr lvl="1"/>
            <a:r>
              <a:rPr lang="ja-JP" altLang="en-US" dirty="0"/>
              <a:t>「全く知識のない人」の知識レベルが分からない。どこまで詳細に説明すればいいのか戸惑う。</a:t>
            </a:r>
            <a:endParaRPr lang="en-US" altLang="ja-JP" dirty="0"/>
          </a:p>
          <a:p>
            <a:pPr lvl="1"/>
            <a:r>
              <a:rPr lang="ja-JP" altLang="en-US" dirty="0"/>
              <a:t>一般的なマウスの説明から入るのか、写真のマウスの形式だけを説明すればよいのか分からない。</a:t>
            </a:r>
            <a:endParaRPr lang="en-US" altLang="ja-JP" dirty="0"/>
          </a:p>
          <a:p>
            <a:pPr lvl="1"/>
            <a:r>
              <a:rPr lang="ja-JP" altLang="en-US" dirty="0"/>
              <a:t>説明文を書く手順が分からない。</a:t>
            </a:r>
            <a:endParaRPr lang="en-US" altLang="ja-JP" dirty="0"/>
          </a:p>
          <a:p>
            <a:pPr lvl="2"/>
            <a:r>
              <a:rPr lang="ja-JP" altLang="en-US" dirty="0"/>
              <a:t>表題がある</a:t>
            </a:r>
            <a:endParaRPr lang="en-US" altLang="ja-JP" dirty="0"/>
          </a:p>
          <a:p>
            <a:pPr lvl="2"/>
            <a:r>
              <a:rPr lang="ja-JP" altLang="en-US" dirty="0"/>
              <a:t>目的が明らか</a:t>
            </a:r>
            <a:endParaRPr lang="en-US" altLang="ja-JP" dirty="0"/>
          </a:p>
          <a:p>
            <a:pPr lvl="2"/>
            <a:r>
              <a:rPr lang="ja-JP" altLang="en-US" dirty="0"/>
              <a:t>説明文を読んだ後に得られる効果</a:t>
            </a:r>
            <a:endParaRPr lang="en-US" altLang="ja-JP" dirty="0"/>
          </a:p>
          <a:p>
            <a:pPr lvl="2"/>
            <a:r>
              <a:rPr lang="ja-JP" altLang="en-US" dirty="0"/>
              <a:t>見出しが書かれている</a:t>
            </a:r>
            <a:endParaRPr lang="en-US" altLang="ja-JP" dirty="0"/>
          </a:p>
          <a:p>
            <a:pPr lvl="2"/>
            <a:r>
              <a:rPr lang="ja-JP" altLang="en-US" dirty="0"/>
              <a:t>見出しが構造化されている</a:t>
            </a:r>
            <a:endParaRPr lang="en-US" altLang="ja-JP" dirty="0"/>
          </a:p>
          <a:p>
            <a:pPr lvl="1"/>
            <a:r>
              <a:rPr lang="ja-JP" altLang="en-US" dirty="0"/>
              <a:t>説明文のサンプルがない。</a:t>
            </a:r>
            <a:endParaRPr lang="en-US" altLang="ja-JP" dirty="0"/>
          </a:p>
          <a:p>
            <a:pPr lvl="1"/>
            <a:r>
              <a:rPr lang="ja-JP" altLang="en-US" dirty="0"/>
              <a:t>「マウスの機能」と「マウスの使い方」の違いが分からない</a:t>
            </a:r>
            <a:endParaRPr lang="en-US" altLang="ja-JP" dirty="0"/>
          </a:p>
          <a:p>
            <a:pPr marL="346075" lvl="1" indent="0">
              <a:buNone/>
            </a:pPr>
            <a:endParaRPr lang="en-US" altLang="ja-JP" dirty="0"/>
          </a:p>
          <a:p>
            <a:pPr marL="9525" indent="0">
              <a:buNone/>
            </a:pPr>
            <a:r>
              <a:rPr lang="ja-JP" altLang="en-US" dirty="0"/>
              <a:t>この問題は何故難しいと感じるのか、その原因をつかむことが文章力アップのコツと感じてもらえれば</a:t>
            </a:r>
            <a:r>
              <a:rPr lang="en-US" altLang="ja-JP" dirty="0"/>
              <a:t>OK</a:t>
            </a:r>
            <a:r>
              <a:rPr lang="ja-JP" altLang="en-US" dirty="0"/>
              <a:t>です。</a:t>
            </a:r>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marL="346075" lvl="1" indent="0">
              <a:buNone/>
            </a:pPr>
            <a:endParaRPr lang="en-US" altLang="ja-JP" dirty="0"/>
          </a:p>
        </p:txBody>
      </p:sp>
      <p:pic>
        <p:nvPicPr>
          <p:cNvPr id="1026" name="Picture 2" descr="「マウス」の画像検索結果">
            <a:extLst>
              <a:ext uri="{FF2B5EF4-FFF2-40B4-BE49-F238E27FC236}">
                <a16:creationId xmlns:a16="http://schemas.microsoft.com/office/drawing/2014/main" id="{591042D6-1A50-441E-AE1C-841EBC3FB7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7500" y="3559872"/>
            <a:ext cx="1417250" cy="141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510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a:t>
            </a:r>
            <a:r>
              <a:rPr kumimoji="1" lang="ja-JP" altLang="en-US" dirty="0"/>
              <a:t>あなたの文章力</a:t>
            </a:r>
          </a:p>
        </p:txBody>
      </p:sp>
      <p:sp>
        <p:nvSpPr>
          <p:cNvPr id="3" name="スライド番号プレースホルダー 2">
            <a:extLst>
              <a:ext uri="{FF2B5EF4-FFF2-40B4-BE49-F238E27FC236}">
                <a16:creationId xmlns:a16="http://schemas.microsoft.com/office/drawing/2014/main" id="{39BD6C4F-C22A-4B53-8636-3E57E10DD3C0}"/>
              </a:ext>
            </a:extLst>
          </p:cNvPr>
          <p:cNvSpPr>
            <a:spLocks noGrp="1"/>
          </p:cNvSpPr>
          <p:nvPr>
            <p:ph type="sldNum" sz="quarter" idx="10"/>
          </p:nvPr>
        </p:nvSpPr>
        <p:spPr/>
        <p:txBody>
          <a:bodyPr/>
          <a:lstStyle/>
          <a:p>
            <a:pPr>
              <a:defRPr/>
            </a:pPr>
            <a:fld id="{53F4B962-E652-4883-83A8-38199935C685}" type="slidenum">
              <a:rPr lang="en-US" altLang="ja-JP" smtClean="0"/>
              <a:pPr>
                <a:defRPr/>
              </a:pPr>
              <a:t>12</a:t>
            </a:fld>
            <a:endParaRPr lang="en-US" altLang="ja-JP"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r>
              <a:rPr lang="ja-JP" altLang="en-US" dirty="0"/>
              <a:t>文章を書き始める前に</a:t>
            </a:r>
            <a:endParaRPr lang="en-US" altLang="ja-JP" dirty="0"/>
          </a:p>
          <a:p>
            <a:pPr lvl="1"/>
            <a:endParaRPr lang="en-US" altLang="ja-JP" dirty="0"/>
          </a:p>
          <a:p>
            <a:pPr lvl="1"/>
            <a:r>
              <a:rPr lang="ja-JP" altLang="en-US" dirty="0"/>
              <a:t>ソフトウェア文章を書く場合、何よりも準備が肝心です。準備作業としては、次のものがあります。</a:t>
            </a:r>
            <a:endParaRPr lang="en-US" altLang="ja-JP" dirty="0"/>
          </a:p>
          <a:p>
            <a:pPr marL="346075" lvl="1" indent="0">
              <a:buNone/>
            </a:pPr>
            <a:endParaRPr lang="en-US" altLang="ja-JP" dirty="0"/>
          </a:p>
          <a:p>
            <a:pPr marL="346075" lvl="1" indent="0">
              <a:buNone/>
            </a:pPr>
            <a:r>
              <a:rPr lang="ja-JP" altLang="en-US" dirty="0"/>
              <a:t>（１）「読み手」と「文章の用途・目的」を明確にする</a:t>
            </a:r>
            <a:endParaRPr lang="en-US" altLang="ja-JP" dirty="0"/>
          </a:p>
          <a:p>
            <a:pPr marL="346075" lvl="1" indent="0">
              <a:buNone/>
            </a:pPr>
            <a:r>
              <a:rPr lang="ja-JP" altLang="en-US" dirty="0"/>
              <a:t>（２）目標を明確にする</a:t>
            </a:r>
            <a:endParaRPr lang="en-US" altLang="ja-JP" dirty="0"/>
          </a:p>
          <a:p>
            <a:pPr marL="346075" lvl="1" indent="0">
              <a:buNone/>
            </a:pPr>
            <a:r>
              <a:rPr lang="ja-JP" altLang="en-US" dirty="0"/>
              <a:t>（３）主題を明確にする</a:t>
            </a:r>
            <a:endParaRPr lang="en-US" altLang="ja-JP" dirty="0"/>
          </a:p>
          <a:p>
            <a:pPr marL="682625" lvl="2" indent="0">
              <a:buNone/>
            </a:pPr>
            <a:endParaRPr lang="en-US" altLang="ja-JP" dirty="0"/>
          </a:p>
          <a:p>
            <a:pPr marL="682625" lvl="2" indent="0">
              <a:buNone/>
            </a:pPr>
            <a:endParaRPr lang="en-US" altLang="ja-JP" dirty="0"/>
          </a:p>
          <a:p>
            <a:pPr lvl="1"/>
            <a:endParaRPr lang="en-US" altLang="ja-JP" dirty="0"/>
          </a:p>
          <a:p>
            <a:pPr lvl="1"/>
            <a:endParaRPr lang="en-US" altLang="ja-JP" dirty="0"/>
          </a:p>
          <a:p>
            <a:pPr marL="346075" lvl="1" indent="0">
              <a:buNone/>
            </a:pPr>
            <a:endParaRPr lang="en-US" altLang="ja-JP" dirty="0"/>
          </a:p>
        </p:txBody>
      </p:sp>
    </p:spTree>
    <p:extLst>
      <p:ext uri="{BB962C8B-B14F-4D97-AF65-F5344CB8AC3E}">
        <p14:creationId xmlns:p14="http://schemas.microsoft.com/office/powerpoint/2010/main" val="3929000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a:t>
            </a:r>
            <a:r>
              <a:rPr kumimoji="1" lang="ja-JP" altLang="en-US" dirty="0"/>
              <a:t>あなたの文章力</a:t>
            </a:r>
          </a:p>
        </p:txBody>
      </p:sp>
      <p:sp>
        <p:nvSpPr>
          <p:cNvPr id="3" name="スライド番号プレースホルダー 2">
            <a:extLst>
              <a:ext uri="{FF2B5EF4-FFF2-40B4-BE49-F238E27FC236}">
                <a16:creationId xmlns:a16="http://schemas.microsoft.com/office/drawing/2014/main" id="{39BD6C4F-C22A-4B53-8636-3E57E10DD3C0}"/>
              </a:ext>
            </a:extLst>
          </p:cNvPr>
          <p:cNvSpPr>
            <a:spLocks noGrp="1"/>
          </p:cNvSpPr>
          <p:nvPr>
            <p:ph type="sldNum" sz="quarter" idx="10"/>
          </p:nvPr>
        </p:nvSpPr>
        <p:spPr/>
        <p:txBody>
          <a:bodyPr/>
          <a:lstStyle/>
          <a:p>
            <a:pPr>
              <a:defRPr/>
            </a:pPr>
            <a:fld id="{53F4B962-E652-4883-83A8-38199935C685}" type="slidenum">
              <a:rPr lang="en-US" altLang="ja-JP" smtClean="0"/>
              <a:pPr>
                <a:defRPr/>
              </a:pPr>
              <a:t>13</a:t>
            </a:fld>
            <a:endParaRPr lang="en-US" altLang="ja-JP"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pPr marL="0" indent="0">
              <a:buNone/>
            </a:pPr>
            <a:r>
              <a:rPr lang="ja-JP" altLang="en-US" dirty="0"/>
              <a:t>（１）「読み手」と「文章の用途・目的」を明確にする</a:t>
            </a:r>
            <a:endParaRPr lang="en-US" altLang="ja-JP" dirty="0"/>
          </a:p>
          <a:p>
            <a:pPr lvl="1"/>
            <a:endParaRPr lang="en-US" altLang="ja-JP" dirty="0"/>
          </a:p>
          <a:p>
            <a:pPr lvl="1"/>
            <a:r>
              <a:rPr lang="ja-JP" altLang="en-US" dirty="0"/>
              <a:t>読み手が誰であるか考える</a:t>
            </a:r>
            <a:endParaRPr lang="en-US" altLang="ja-JP" dirty="0"/>
          </a:p>
          <a:p>
            <a:pPr lvl="1"/>
            <a:r>
              <a:rPr lang="ja-JP" altLang="en-US" dirty="0"/>
              <a:t>読み手の立場や知識のレベルで文章の構成が変わる</a:t>
            </a:r>
            <a:endParaRPr lang="en-US" altLang="ja-JP" dirty="0"/>
          </a:p>
          <a:p>
            <a:pPr lvl="1"/>
            <a:r>
              <a:rPr lang="ja-JP" altLang="en-US" dirty="0"/>
              <a:t>読み手を明確にすることで、その文章の用途・目的が明らかになり、文章の機能と役割がはっきりする</a:t>
            </a:r>
            <a:endParaRPr lang="en-US" altLang="ja-JP" dirty="0"/>
          </a:p>
          <a:p>
            <a:pPr lvl="1"/>
            <a:endParaRPr lang="en-US" altLang="ja-JP" dirty="0"/>
          </a:p>
          <a:p>
            <a:pPr marL="346075" lvl="1" indent="0">
              <a:buNone/>
            </a:pPr>
            <a:endParaRPr lang="en-US" altLang="ja-JP" dirty="0"/>
          </a:p>
          <a:p>
            <a:pPr marL="0" indent="0">
              <a:buNone/>
            </a:pPr>
            <a:r>
              <a:rPr lang="ja-JP" altLang="en-US" dirty="0"/>
              <a:t>（２）目標を明確にする</a:t>
            </a:r>
            <a:endParaRPr lang="en-US" altLang="ja-JP" dirty="0"/>
          </a:p>
          <a:p>
            <a:pPr lvl="1"/>
            <a:endParaRPr lang="en-US" altLang="ja-JP" dirty="0"/>
          </a:p>
          <a:p>
            <a:pPr lvl="1"/>
            <a:r>
              <a:rPr lang="ja-JP" altLang="en-US" dirty="0"/>
              <a:t>文章の目標と主張したい内容を明確にする</a:t>
            </a:r>
            <a:endParaRPr lang="en-US" altLang="ja-JP" dirty="0"/>
          </a:p>
          <a:p>
            <a:pPr lvl="1"/>
            <a:r>
              <a:rPr lang="ja-JP" altLang="en-US" dirty="0"/>
              <a:t>決めた主題に基づき、あらかじめ書きたいことを文章としてまとめる</a:t>
            </a:r>
            <a:endParaRPr lang="en-US" altLang="ja-JP" dirty="0"/>
          </a:p>
          <a:p>
            <a:pPr lvl="1"/>
            <a:r>
              <a:rPr lang="ja-JP" altLang="en-US" dirty="0"/>
              <a:t>まとめることで、文章の方向性が明らかになり、おのずと読みやすく書きやすい文章になる</a:t>
            </a:r>
            <a:endParaRPr lang="en-US" altLang="ja-JP" dirty="0"/>
          </a:p>
          <a:p>
            <a:pPr marL="346075" lvl="1" indent="0">
              <a:buNone/>
            </a:pPr>
            <a:endParaRPr lang="en-US" altLang="ja-JP" dirty="0"/>
          </a:p>
          <a:p>
            <a:pPr marL="682625" lvl="2" indent="0">
              <a:buNone/>
            </a:pPr>
            <a:endParaRPr lang="en-US" altLang="ja-JP" dirty="0"/>
          </a:p>
          <a:p>
            <a:pPr marL="682625" lvl="2" indent="0">
              <a:buNone/>
            </a:pPr>
            <a:endParaRPr lang="en-US" altLang="ja-JP" dirty="0"/>
          </a:p>
          <a:p>
            <a:pPr lvl="1"/>
            <a:endParaRPr lang="en-US" altLang="ja-JP" dirty="0"/>
          </a:p>
          <a:p>
            <a:pPr lvl="1"/>
            <a:endParaRPr lang="en-US" altLang="ja-JP" dirty="0"/>
          </a:p>
          <a:p>
            <a:pPr marL="346075" lvl="1" indent="0">
              <a:buNone/>
            </a:pPr>
            <a:endParaRPr lang="en-US" altLang="ja-JP" dirty="0"/>
          </a:p>
        </p:txBody>
      </p:sp>
    </p:spTree>
    <p:extLst>
      <p:ext uri="{BB962C8B-B14F-4D97-AF65-F5344CB8AC3E}">
        <p14:creationId xmlns:p14="http://schemas.microsoft.com/office/powerpoint/2010/main" val="4212361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a:t>
            </a:r>
            <a:r>
              <a:rPr kumimoji="1" lang="ja-JP" altLang="en-US" dirty="0"/>
              <a:t>あなたの文章力</a:t>
            </a:r>
          </a:p>
        </p:txBody>
      </p:sp>
      <p:sp>
        <p:nvSpPr>
          <p:cNvPr id="3" name="スライド番号プレースホルダー 2">
            <a:extLst>
              <a:ext uri="{FF2B5EF4-FFF2-40B4-BE49-F238E27FC236}">
                <a16:creationId xmlns:a16="http://schemas.microsoft.com/office/drawing/2014/main" id="{39BD6C4F-C22A-4B53-8636-3E57E10DD3C0}"/>
              </a:ext>
            </a:extLst>
          </p:cNvPr>
          <p:cNvSpPr>
            <a:spLocks noGrp="1"/>
          </p:cNvSpPr>
          <p:nvPr>
            <p:ph type="sldNum" sz="quarter" idx="10"/>
          </p:nvPr>
        </p:nvSpPr>
        <p:spPr/>
        <p:txBody>
          <a:bodyPr/>
          <a:lstStyle/>
          <a:p>
            <a:pPr>
              <a:defRPr/>
            </a:pPr>
            <a:fld id="{53F4B962-E652-4883-83A8-38199935C685}" type="slidenum">
              <a:rPr lang="en-US" altLang="ja-JP" smtClean="0"/>
              <a:pPr>
                <a:defRPr/>
              </a:pPr>
              <a:t>14</a:t>
            </a:fld>
            <a:endParaRPr lang="en-US" altLang="ja-JP"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pPr marL="0" indent="0">
              <a:buNone/>
            </a:pPr>
            <a:r>
              <a:rPr lang="ja-JP" altLang="en-US" dirty="0"/>
              <a:t>（３）主題を明確にする</a:t>
            </a:r>
            <a:endParaRPr lang="en-US" altLang="ja-JP" dirty="0"/>
          </a:p>
          <a:p>
            <a:pPr lvl="1"/>
            <a:endParaRPr lang="en-US" altLang="ja-JP" dirty="0"/>
          </a:p>
          <a:p>
            <a:pPr lvl="1"/>
            <a:r>
              <a:rPr lang="ja-JP" altLang="en-US" dirty="0"/>
              <a:t>ソフトウェア文書の場合は、トップダウンで文章の構成を行う必要があるため、まずは主題を明確にする必要がある</a:t>
            </a:r>
            <a:endParaRPr lang="en-US" altLang="ja-JP" dirty="0"/>
          </a:p>
          <a:p>
            <a:pPr lvl="1"/>
            <a:r>
              <a:rPr lang="ja-JP" altLang="en-US" dirty="0"/>
              <a:t>ソフトウエア文章は、一主題一文であるべき（一つの文章に複数の主題を持ち込むと読者の混乱を招き、論旨がぼやける）</a:t>
            </a:r>
            <a:endParaRPr lang="en-US" altLang="ja-JP" dirty="0"/>
          </a:p>
          <a:p>
            <a:pPr lvl="1"/>
            <a:endParaRPr lang="en-US" altLang="ja-JP" dirty="0"/>
          </a:p>
          <a:p>
            <a:pPr marL="346075" lvl="1" indent="0">
              <a:buNone/>
            </a:pPr>
            <a:endParaRPr lang="en-US" altLang="ja-JP" dirty="0"/>
          </a:p>
          <a:p>
            <a:pPr marL="682625" lvl="2" indent="0">
              <a:buNone/>
            </a:pPr>
            <a:endParaRPr lang="en-US" altLang="ja-JP" dirty="0"/>
          </a:p>
          <a:p>
            <a:pPr marL="682625" lvl="2" indent="0">
              <a:buNone/>
            </a:pPr>
            <a:endParaRPr lang="en-US" altLang="ja-JP" dirty="0"/>
          </a:p>
          <a:p>
            <a:pPr lvl="1"/>
            <a:endParaRPr lang="en-US" altLang="ja-JP" dirty="0"/>
          </a:p>
          <a:p>
            <a:pPr lvl="1"/>
            <a:endParaRPr lang="en-US" altLang="ja-JP" dirty="0"/>
          </a:p>
          <a:p>
            <a:pPr marL="346075" lvl="1" indent="0">
              <a:buNone/>
            </a:pPr>
            <a:endParaRPr lang="en-US" altLang="ja-JP" dirty="0"/>
          </a:p>
        </p:txBody>
      </p:sp>
    </p:spTree>
    <p:extLst>
      <p:ext uri="{BB962C8B-B14F-4D97-AF65-F5344CB8AC3E}">
        <p14:creationId xmlns:p14="http://schemas.microsoft.com/office/powerpoint/2010/main" val="2175438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スライド番号プレースホルダー 2"/>
          <p:cNvSpPr>
            <a:spLocks noGrp="1"/>
          </p:cNvSpPr>
          <p:nvPr>
            <p:ph type="sldNum" sz="quarter" idx="10"/>
          </p:nvPr>
        </p:nvSpPr>
        <p:spPr/>
        <p:txBody>
          <a:bodyPr/>
          <a:lstStyle/>
          <a:p>
            <a:pPr>
              <a:defRPr/>
            </a:pPr>
            <a:fld id="{53F4B962-E652-4883-83A8-38199935C685}" type="slidenum">
              <a:rPr lang="en-US" altLang="ja-JP" smtClean="0"/>
              <a:pPr>
                <a:defRPr/>
              </a:pPr>
              <a:t>15</a:t>
            </a:fld>
            <a:endParaRPr lang="en-US" altLang="ja-JP" dirty="0"/>
          </a:p>
        </p:txBody>
      </p:sp>
      <p:sp>
        <p:nvSpPr>
          <p:cNvPr id="4" name="テキスト プレースホルダー 3"/>
          <p:cNvSpPr>
            <a:spLocks noGrp="1"/>
          </p:cNvSpPr>
          <p:nvPr>
            <p:ph type="body" sz="quarter" idx="11"/>
          </p:nvPr>
        </p:nvSpPr>
        <p:spPr>
          <a:xfrm>
            <a:off x="1289541" y="1149833"/>
            <a:ext cx="7153275" cy="4717566"/>
          </a:xfrm>
        </p:spPr>
        <p:txBody>
          <a:bodyPr/>
          <a:lstStyle/>
          <a:p>
            <a:pPr marL="457200" indent="-457200">
              <a:buFont typeface="+mj-lt"/>
              <a:buAutoNum type="arabicPeriod"/>
            </a:pPr>
            <a:r>
              <a:rPr lang="ja-JP" altLang="en-US" dirty="0">
                <a:solidFill>
                  <a:schemeClr val="bg1">
                    <a:lumMod val="75000"/>
                  </a:schemeClr>
                </a:solidFill>
              </a:rPr>
              <a:t>はじめに</a:t>
            </a:r>
            <a:endParaRPr lang="en-US" altLang="ja-JP" dirty="0">
              <a:solidFill>
                <a:schemeClr val="bg1">
                  <a:lumMod val="75000"/>
                </a:schemeClr>
              </a:solidFill>
            </a:endParaRPr>
          </a:p>
          <a:p>
            <a:pPr marL="457200" indent="-457200">
              <a:buFont typeface="+mj-lt"/>
              <a:buAutoNum type="arabicPeriod"/>
            </a:pPr>
            <a:r>
              <a:rPr kumimoji="1" lang="ja-JP" altLang="en-US" dirty="0">
                <a:solidFill>
                  <a:schemeClr val="bg1">
                    <a:lumMod val="75000"/>
                  </a:schemeClr>
                </a:solidFill>
              </a:rPr>
              <a:t>書籍紹介</a:t>
            </a:r>
            <a:endParaRPr kumimoji="1" lang="en-US" altLang="ja-JP" dirty="0">
              <a:solidFill>
                <a:schemeClr val="bg1">
                  <a:lumMod val="75000"/>
                </a:schemeClr>
              </a:solidFill>
            </a:endParaRPr>
          </a:p>
          <a:p>
            <a:pPr marL="457200" indent="-457200">
              <a:buFont typeface="+mj-lt"/>
              <a:buAutoNum type="arabicPeriod"/>
            </a:pPr>
            <a:r>
              <a:rPr lang="ja-JP" altLang="en-US" dirty="0">
                <a:solidFill>
                  <a:schemeClr val="bg1">
                    <a:lumMod val="75000"/>
                  </a:schemeClr>
                </a:solidFill>
              </a:rPr>
              <a:t>あなたの文章力</a:t>
            </a:r>
            <a:endParaRPr lang="en-US" altLang="ja-JP" dirty="0">
              <a:solidFill>
                <a:schemeClr val="bg1">
                  <a:lumMod val="75000"/>
                </a:schemeClr>
              </a:solidFill>
            </a:endParaRPr>
          </a:p>
          <a:p>
            <a:pPr marL="457200" indent="-457200">
              <a:buFont typeface="+mj-lt"/>
              <a:buAutoNum type="arabicPeriod"/>
            </a:pPr>
            <a:r>
              <a:rPr kumimoji="1" lang="ja-JP" altLang="en-US" dirty="0"/>
              <a:t>ソフトウェア文章の目的</a:t>
            </a:r>
            <a:endParaRPr kumimoji="1" lang="en-US" altLang="ja-JP" dirty="0"/>
          </a:p>
          <a:p>
            <a:pPr marL="457200" indent="-457200">
              <a:buFont typeface="+mj-lt"/>
              <a:buAutoNum type="arabicPeriod"/>
            </a:pPr>
            <a:r>
              <a:rPr lang="ja-JP" altLang="en-US" dirty="0">
                <a:solidFill>
                  <a:schemeClr val="bg1">
                    <a:lumMod val="75000"/>
                  </a:schemeClr>
                </a:solidFill>
              </a:rPr>
              <a:t>日本語の特徴</a:t>
            </a:r>
            <a:endParaRPr lang="en-US" altLang="ja-JP" dirty="0">
              <a:solidFill>
                <a:schemeClr val="bg1">
                  <a:lumMod val="75000"/>
                </a:schemeClr>
              </a:solidFill>
            </a:endParaRPr>
          </a:p>
          <a:p>
            <a:pPr marL="457200" indent="-457200">
              <a:buFont typeface="+mj-lt"/>
              <a:buAutoNum type="arabicPeriod"/>
            </a:pPr>
            <a:r>
              <a:rPr kumimoji="1" lang="ja-JP" altLang="en-US" dirty="0">
                <a:solidFill>
                  <a:schemeClr val="bg1">
                    <a:lumMod val="75000"/>
                  </a:schemeClr>
                </a:solidFill>
              </a:rPr>
              <a:t>文章の正確さとは</a:t>
            </a:r>
            <a:endParaRPr kumimoji="1" lang="en-US" altLang="ja-JP" dirty="0">
              <a:solidFill>
                <a:schemeClr val="bg1">
                  <a:lumMod val="75000"/>
                </a:schemeClr>
              </a:solidFill>
            </a:endParaRPr>
          </a:p>
          <a:p>
            <a:pPr marL="457200" indent="-457200">
              <a:buFont typeface="+mj-lt"/>
              <a:buAutoNum type="arabicPeriod"/>
            </a:pPr>
            <a:r>
              <a:rPr lang="ja-JP" altLang="en-US" dirty="0">
                <a:solidFill>
                  <a:schemeClr val="bg1">
                    <a:lumMod val="75000"/>
                  </a:schemeClr>
                </a:solidFill>
              </a:rPr>
              <a:t>文章の分かりやすさとは</a:t>
            </a:r>
            <a:endParaRPr kumimoji="1" lang="en-US" altLang="ja-JP" dirty="0">
              <a:solidFill>
                <a:schemeClr val="bg1">
                  <a:lumMod val="75000"/>
                </a:schemeClr>
              </a:solidFill>
            </a:endParaRPr>
          </a:p>
          <a:p>
            <a:pPr marL="457200" indent="-457200">
              <a:buFont typeface="+mj-lt"/>
              <a:buAutoNum type="arabicPeriod"/>
            </a:pPr>
            <a:r>
              <a:rPr lang="ja-JP" altLang="en-US" dirty="0">
                <a:solidFill>
                  <a:schemeClr val="bg1">
                    <a:lumMod val="75000"/>
                  </a:schemeClr>
                </a:solidFill>
              </a:rPr>
              <a:t>文章レビューの方法</a:t>
            </a:r>
            <a:endParaRPr lang="en-US" altLang="ja-JP" dirty="0">
              <a:solidFill>
                <a:schemeClr val="bg1">
                  <a:lumMod val="75000"/>
                </a:schemeClr>
              </a:solidFill>
            </a:endParaRPr>
          </a:p>
          <a:p>
            <a:pPr marL="457200" indent="-457200">
              <a:buFont typeface="+mj-lt"/>
              <a:buAutoNum type="arabicPeriod"/>
            </a:pPr>
            <a:r>
              <a:rPr kumimoji="1" lang="ja-JP" altLang="en-US" dirty="0">
                <a:solidFill>
                  <a:schemeClr val="bg1">
                    <a:lumMod val="75000"/>
                  </a:schemeClr>
                </a:solidFill>
              </a:rPr>
              <a:t>見積要求仕様書の書き方</a:t>
            </a:r>
            <a:endParaRPr kumimoji="1" lang="en-US" altLang="ja-JP" dirty="0">
              <a:solidFill>
                <a:schemeClr val="bg1">
                  <a:lumMod val="75000"/>
                </a:schemeClr>
              </a:solidFill>
            </a:endParaRPr>
          </a:p>
        </p:txBody>
      </p:sp>
    </p:spTree>
    <p:extLst>
      <p:ext uri="{BB962C8B-B14F-4D97-AF65-F5344CB8AC3E}">
        <p14:creationId xmlns:p14="http://schemas.microsoft.com/office/powerpoint/2010/main" val="3988637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■ソフトウェア文章の目的</a:t>
            </a:r>
            <a:br>
              <a:rPr lang="en-US" altLang="ja-JP" dirty="0"/>
            </a:br>
            <a:endParaRPr kumimoji="1" lang="ja-JP" altLang="en-US"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r>
              <a:rPr lang="ja-JP" altLang="en-US" dirty="0"/>
              <a:t>文章化の目的と基本的な考え方</a:t>
            </a:r>
            <a:endParaRPr lang="en-US" altLang="ja-JP" dirty="0"/>
          </a:p>
          <a:p>
            <a:pPr lvl="1"/>
            <a:endParaRPr lang="en-US" altLang="ja-JP" dirty="0"/>
          </a:p>
          <a:p>
            <a:pPr lvl="1"/>
            <a:r>
              <a:rPr lang="ja-JP" altLang="en-US" dirty="0"/>
              <a:t>ソフトウェアの文章は、誰が見るのか、いつ使うのか、その目的は何かによって内容や特徴が異なります。ソフトウェアの文書化には次のような目的があります。</a:t>
            </a:r>
            <a:endParaRPr lang="en-US" altLang="ja-JP" dirty="0"/>
          </a:p>
          <a:p>
            <a:pPr lvl="1"/>
            <a:endParaRPr lang="en-US" altLang="ja-JP" dirty="0"/>
          </a:p>
          <a:p>
            <a:pPr lvl="2">
              <a:lnSpc>
                <a:spcPct val="150000"/>
              </a:lnSpc>
            </a:pPr>
            <a:r>
              <a:rPr lang="ja-JP" altLang="en-US" sz="1800" dirty="0"/>
              <a:t>取得者（企画する人）と供給者（開発する人）の間で情報の流通を円滑にする</a:t>
            </a:r>
            <a:endParaRPr lang="en-US" altLang="ja-JP" sz="1800" dirty="0"/>
          </a:p>
          <a:p>
            <a:pPr lvl="2">
              <a:lnSpc>
                <a:spcPct val="150000"/>
              </a:lnSpc>
            </a:pPr>
            <a:r>
              <a:rPr lang="ja-JP" altLang="en-US" sz="1800" dirty="0"/>
              <a:t>開発を担当する企業間の情報を円滑にする</a:t>
            </a:r>
            <a:endParaRPr lang="en-US" altLang="ja-JP" sz="1800" dirty="0"/>
          </a:p>
          <a:p>
            <a:pPr lvl="2">
              <a:lnSpc>
                <a:spcPct val="150000"/>
              </a:lnSpc>
            </a:pPr>
            <a:r>
              <a:rPr lang="ja-JP" altLang="en-US" sz="1800" dirty="0"/>
              <a:t>全開発プロセスを通じてソフトウェアに関する情報を記述し、記録する</a:t>
            </a:r>
            <a:endParaRPr lang="en-US" altLang="ja-JP" sz="1800" dirty="0"/>
          </a:p>
          <a:p>
            <a:pPr lvl="2">
              <a:lnSpc>
                <a:spcPct val="150000"/>
              </a:lnSpc>
            </a:pPr>
            <a:r>
              <a:rPr lang="ja-JP" altLang="en-US" sz="1800" dirty="0"/>
              <a:t>ソフトウェアを使いやすくし、保守しやすくする</a:t>
            </a:r>
            <a:endParaRPr lang="en-US" altLang="ja-JP" sz="1800" dirty="0"/>
          </a:p>
          <a:p>
            <a:pPr lvl="2">
              <a:lnSpc>
                <a:spcPct val="150000"/>
              </a:lnSpc>
            </a:pPr>
            <a:r>
              <a:rPr lang="ja-JP" altLang="en-US" sz="1800" dirty="0"/>
              <a:t>開発プロセスをコントロールしやすくする</a:t>
            </a:r>
            <a:endParaRPr lang="en-US" altLang="ja-JP" sz="1800" dirty="0"/>
          </a:p>
          <a:p>
            <a:pPr lvl="2">
              <a:lnSpc>
                <a:spcPct val="150000"/>
              </a:lnSpc>
            </a:pPr>
            <a:r>
              <a:rPr lang="ja-JP" altLang="en-US" sz="1800" dirty="0"/>
              <a:t>ソフトウェアに関する情報を供給する</a:t>
            </a:r>
            <a:endParaRPr lang="en-US" altLang="ja-JP" sz="1800" dirty="0"/>
          </a:p>
          <a:p>
            <a:pPr lvl="1">
              <a:lnSpc>
                <a:spcPct val="150000"/>
              </a:lnSpc>
            </a:pPr>
            <a:endParaRPr lang="en-US" altLang="ja-JP" dirty="0"/>
          </a:p>
          <a:p>
            <a:pPr lvl="1">
              <a:lnSpc>
                <a:spcPct val="150000"/>
              </a:lnSpc>
            </a:pPr>
            <a:r>
              <a:rPr lang="ja-JP" altLang="en-US" dirty="0"/>
              <a:t>ソフトウェア文章の目的を達成するには、文章化のための共通基盤を持つことが必要になります。文書化する情報項目を体系付け、それを標準化することで、書き手と読み手が共通の物差しを共有できます。</a:t>
            </a:r>
            <a:endParaRPr lang="en-US" altLang="ja-JP" dirty="0"/>
          </a:p>
          <a:p>
            <a:pPr marL="346075" lvl="1" indent="0">
              <a:buNone/>
            </a:pPr>
            <a:endParaRPr lang="en-US" altLang="ja-JP" dirty="0"/>
          </a:p>
          <a:p>
            <a:pPr marL="0" indent="0">
              <a:buNone/>
            </a:pPr>
            <a:endParaRPr lang="en-US" altLang="ja-JP" dirty="0"/>
          </a:p>
          <a:p>
            <a:pPr marL="0" indent="0">
              <a:buNone/>
            </a:pPr>
            <a:endParaRPr lang="en-US" altLang="ja-JP" dirty="0"/>
          </a:p>
          <a:p>
            <a:pPr marL="346075" lvl="1" indent="0">
              <a:buNone/>
            </a:pPr>
            <a:endParaRPr lang="en-US" altLang="ja-JP" dirty="0"/>
          </a:p>
          <a:p>
            <a:pPr marL="346075" lvl="1" indent="0">
              <a:buNone/>
            </a:pPr>
            <a:endParaRPr lang="en-US" altLang="ja-JP" dirty="0"/>
          </a:p>
          <a:p>
            <a:pPr marL="346075" lvl="1" indent="0">
              <a:buNone/>
            </a:pPr>
            <a:endParaRPr lang="en-US" altLang="ja-JP" dirty="0"/>
          </a:p>
          <a:p>
            <a:endParaRPr lang="en-US" altLang="ja-JP" dirty="0"/>
          </a:p>
        </p:txBody>
      </p:sp>
    </p:spTree>
    <p:extLst>
      <p:ext uri="{BB962C8B-B14F-4D97-AF65-F5344CB8AC3E}">
        <p14:creationId xmlns:p14="http://schemas.microsoft.com/office/powerpoint/2010/main" val="12061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■ソフトウェア文章の目的</a:t>
            </a:r>
            <a:br>
              <a:rPr lang="en-US" altLang="ja-JP" dirty="0"/>
            </a:br>
            <a:endParaRPr kumimoji="1" lang="ja-JP" altLang="en-US"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r>
              <a:rPr lang="ja-JP" altLang="en-US" dirty="0"/>
              <a:t>文章化の目的と基本的な考え方（続き）</a:t>
            </a:r>
            <a:endParaRPr lang="en-US" altLang="ja-JP" dirty="0"/>
          </a:p>
          <a:p>
            <a:pPr lvl="1"/>
            <a:endParaRPr lang="en-US" altLang="ja-JP" dirty="0"/>
          </a:p>
          <a:p>
            <a:pPr lvl="1"/>
            <a:r>
              <a:rPr lang="ja-JP" altLang="en-US" dirty="0"/>
              <a:t>誰が必要としている文章か</a:t>
            </a:r>
            <a:endParaRPr lang="en-US" altLang="ja-JP" dirty="0"/>
          </a:p>
          <a:p>
            <a:pPr marL="682625" lvl="2" indent="0">
              <a:buNone/>
            </a:pPr>
            <a:r>
              <a:rPr lang="ja-JP" altLang="en-US" sz="1800" dirty="0"/>
              <a:t>作成する文章は誰が必要としているのか、読み手は誰かを意識して書くことが重要です。読み手の期待や理解力、知識や技術力を念頭においた記述が必要です。</a:t>
            </a:r>
            <a:endParaRPr lang="en-US" altLang="ja-JP" sz="1800" dirty="0"/>
          </a:p>
          <a:p>
            <a:pPr lvl="1"/>
            <a:endParaRPr lang="en-US" altLang="ja-JP" dirty="0"/>
          </a:p>
          <a:p>
            <a:pPr lvl="1"/>
            <a:r>
              <a:rPr lang="ja-JP" altLang="en-US" dirty="0"/>
              <a:t>文章の目的は何か</a:t>
            </a:r>
            <a:endParaRPr lang="en-US" altLang="ja-JP" dirty="0"/>
          </a:p>
          <a:p>
            <a:pPr marL="682625" lvl="2" indent="0">
              <a:buNone/>
            </a:pPr>
            <a:r>
              <a:rPr lang="ja-JP" altLang="en-US" sz="1800" dirty="0"/>
              <a:t>文章は何のために作成するのか、その目的を明確にする必要があります。</a:t>
            </a:r>
            <a:endParaRPr lang="en-US" altLang="ja-JP" sz="1800" dirty="0"/>
          </a:p>
          <a:p>
            <a:pPr lvl="1"/>
            <a:endParaRPr lang="en-US" altLang="ja-JP" dirty="0"/>
          </a:p>
          <a:p>
            <a:pPr lvl="1"/>
            <a:r>
              <a:rPr lang="ja-JP" altLang="en-US" dirty="0"/>
              <a:t>いつ必要な文章か</a:t>
            </a:r>
            <a:endParaRPr lang="en-US" altLang="ja-JP" dirty="0"/>
          </a:p>
          <a:p>
            <a:pPr marL="682625" lvl="2" indent="0">
              <a:buNone/>
            </a:pPr>
            <a:r>
              <a:rPr lang="ja-JP" altLang="en-US" sz="1800" dirty="0"/>
              <a:t>文章の作成時期は重要です。開発プロセス全体を明確に把握し、どのような文章をどの時点で、どのぐらいの詳しさで書くかを判断する必要があります。</a:t>
            </a:r>
            <a:endParaRPr lang="en-US" altLang="ja-JP" sz="1800" dirty="0"/>
          </a:p>
          <a:p>
            <a:pPr lvl="1"/>
            <a:endParaRPr lang="en-US" altLang="ja-JP" dirty="0"/>
          </a:p>
          <a:p>
            <a:pPr marL="0" indent="0">
              <a:buNone/>
            </a:pPr>
            <a:endParaRPr lang="en-US" altLang="ja-JP" dirty="0"/>
          </a:p>
          <a:p>
            <a:pPr marL="0" indent="0">
              <a:buNone/>
            </a:pPr>
            <a:endParaRPr lang="en-US" altLang="ja-JP" dirty="0"/>
          </a:p>
          <a:p>
            <a:pPr marL="346075" lvl="1" indent="0">
              <a:buNone/>
            </a:pPr>
            <a:endParaRPr lang="en-US" altLang="ja-JP" dirty="0"/>
          </a:p>
          <a:p>
            <a:pPr marL="346075" lvl="1" indent="0">
              <a:buNone/>
            </a:pPr>
            <a:endParaRPr lang="en-US" altLang="ja-JP" dirty="0"/>
          </a:p>
          <a:p>
            <a:pPr marL="346075" lvl="1" indent="0">
              <a:buNone/>
            </a:pPr>
            <a:endParaRPr lang="en-US" altLang="ja-JP" dirty="0"/>
          </a:p>
          <a:p>
            <a:endParaRPr lang="en-US" altLang="ja-JP" dirty="0"/>
          </a:p>
        </p:txBody>
      </p:sp>
    </p:spTree>
    <p:extLst>
      <p:ext uri="{BB962C8B-B14F-4D97-AF65-F5344CB8AC3E}">
        <p14:creationId xmlns:p14="http://schemas.microsoft.com/office/powerpoint/2010/main" val="2708192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■ソフトウェア文章の目的</a:t>
            </a:r>
            <a:endParaRPr kumimoji="1" lang="ja-JP" altLang="en-US" dirty="0"/>
          </a:p>
        </p:txBody>
      </p:sp>
      <p:sp>
        <p:nvSpPr>
          <p:cNvPr id="3" name="スライド番号プレースホルダー 2">
            <a:extLst>
              <a:ext uri="{FF2B5EF4-FFF2-40B4-BE49-F238E27FC236}">
                <a16:creationId xmlns:a16="http://schemas.microsoft.com/office/drawing/2014/main" id="{39BD6C4F-C22A-4B53-8636-3E57E10DD3C0}"/>
              </a:ext>
            </a:extLst>
          </p:cNvPr>
          <p:cNvSpPr>
            <a:spLocks noGrp="1"/>
          </p:cNvSpPr>
          <p:nvPr>
            <p:ph type="sldNum" sz="quarter" idx="10"/>
          </p:nvPr>
        </p:nvSpPr>
        <p:spPr/>
        <p:txBody>
          <a:bodyPr/>
          <a:lstStyle/>
          <a:p>
            <a:pPr>
              <a:defRPr/>
            </a:pPr>
            <a:fld id="{53F4B962-E652-4883-83A8-38199935C685}" type="slidenum">
              <a:rPr lang="en-US" altLang="ja-JP" smtClean="0"/>
              <a:pPr>
                <a:defRPr/>
              </a:pPr>
              <a:t>18</a:t>
            </a:fld>
            <a:endParaRPr lang="en-US" altLang="ja-JP"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r>
              <a:rPr lang="ja-JP" altLang="en-US" dirty="0"/>
              <a:t>ソフトウェア文章の問題</a:t>
            </a:r>
            <a:endParaRPr lang="en-US" altLang="ja-JP" dirty="0"/>
          </a:p>
          <a:p>
            <a:pPr marL="0" indent="0">
              <a:buNone/>
            </a:pPr>
            <a:r>
              <a:rPr lang="ja-JP" altLang="en-US" dirty="0"/>
              <a:t>１．文書作成を分業で行う場合</a:t>
            </a:r>
            <a:endParaRPr lang="en-US" altLang="ja-JP" dirty="0"/>
          </a:p>
          <a:p>
            <a:pPr marL="346075" lvl="1" indent="0">
              <a:buNone/>
            </a:pPr>
            <a:r>
              <a:rPr lang="ja-JP" altLang="en-US" dirty="0"/>
              <a:t>　大規模システムのソフトウェア文章は、複数の人が分担して作成することになります。文書作成を分業するには、使う用語や用法を統一する必要があります。分割して作成した文書を統合して、全体に重複や矛盾がないか確認する作業が発生します。</a:t>
            </a:r>
            <a:endParaRPr lang="en-US" altLang="ja-JP" dirty="0"/>
          </a:p>
          <a:p>
            <a:pPr lvl="1"/>
            <a:endParaRPr lang="en-US" altLang="ja-JP" dirty="0"/>
          </a:p>
          <a:p>
            <a:pPr marL="0" indent="0">
              <a:buNone/>
            </a:pPr>
            <a:r>
              <a:rPr lang="ja-JP" altLang="en-US" dirty="0"/>
              <a:t>２．大規模システムを開発する場合</a:t>
            </a:r>
            <a:endParaRPr lang="en-US" altLang="ja-JP" dirty="0"/>
          </a:p>
          <a:p>
            <a:pPr marL="346075" lvl="1" indent="0">
              <a:buNone/>
            </a:pPr>
            <a:r>
              <a:rPr lang="ja-JP" altLang="en-US" dirty="0"/>
              <a:t>　途中からプロジェクトに参加したプログラマやテスト・エンジニアは、既に作成された文書の特定のサブシステムの範囲だけを見せられて、その内容を理解しようとします。その時に、そのソフトウェア文章が分かりやすいものでなければなりません。</a:t>
            </a:r>
            <a:endParaRPr lang="en-US" altLang="ja-JP" dirty="0"/>
          </a:p>
          <a:p>
            <a:pPr marL="346075" lvl="1" indent="0">
              <a:buNone/>
            </a:pPr>
            <a:r>
              <a:rPr lang="ja-JP" altLang="en-US" dirty="0"/>
              <a:t>誤解や理解不足が不具合の起因になる恐れがあります。</a:t>
            </a:r>
            <a:endParaRPr lang="en-US" altLang="ja-JP" dirty="0"/>
          </a:p>
          <a:p>
            <a:pPr lvl="1"/>
            <a:endParaRPr lang="en-US" altLang="ja-JP" dirty="0"/>
          </a:p>
          <a:p>
            <a:pPr marL="346075" lvl="1" indent="0">
              <a:buNone/>
            </a:pPr>
            <a:endParaRPr lang="en-US" altLang="ja-JP" dirty="0"/>
          </a:p>
          <a:p>
            <a:pPr marL="682625" lvl="2" indent="0">
              <a:buNone/>
            </a:pPr>
            <a:endParaRPr lang="en-US" altLang="ja-JP" dirty="0"/>
          </a:p>
          <a:p>
            <a:pPr marL="682625" lvl="2" indent="0">
              <a:buNone/>
            </a:pPr>
            <a:endParaRPr lang="en-US" altLang="ja-JP" dirty="0"/>
          </a:p>
          <a:p>
            <a:pPr lvl="1"/>
            <a:endParaRPr lang="en-US" altLang="ja-JP" dirty="0"/>
          </a:p>
          <a:p>
            <a:pPr lvl="1"/>
            <a:endParaRPr lang="en-US" altLang="ja-JP" dirty="0"/>
          </a:p>
          <a:p>
            <a:pPr marL="346075" lvl="1" indent="0">
              <a:buNone/>
            </a:pPr>
            <a:endParaRPr lang="en-US" altLang="ja-JP" dirty="0"/>
          </a:p>
        </p:txBody>
      </p:sp>
    </p:spTree>
    <p:extLst>
      <p:ext uri="{BB962C8B-B14F-4D97-AF65-F5344CB8AC3E}">
        <p14:creationId xmlns:p14="http://schemas.microsoft.com/office/powerpoint/2010/main" val="2786464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■ソフトウェア文章の目的</a:t>
            </a:r>
            <a:endParaRPr kumimoji="1" lang="ja-JP" altLang="en-US" dirty="0"/>
          </a:p>
        </p:txBody>
      </p:sp>
      <p:sp>
        <p:nvSpPr>
          <p:cNvPr id="3" name="スライド番号プレースホルダー 2">
            <a:extLst>
              <a:ext uri="{FF2B5EF4-FFF2-40B4-BE49-F238E27FC236}">
                <a16:creationId xmlns:a16="http://schemas.microsoft.com/office/drawing/2014/main" id="{39BD6C4F-C22A-4B53-8636-3E57E10DD3C0}"/>
              </a:ext>
            </a:extLst>
          </p:cNvPr>
          <p:cNvSpPr>
            <a:spLocks noGrp="1"/>
          </p:cNvSpPr>
          <p:nvPr>
            <p:ph type="sldNum" sz="quarter" idx="10"/>
          </p:nvPr>
        </p:nvSpPr>
        <p:spPr/>
        <p:txBody>
          <a:bodyPr/>
          <a:lstStyle/>
          <a:p>
            <a:pPr>
              <a:defRPr/>
            </a:pPr>
            <a:fld id="{53F4B962-E652-4883-83A8-38199935C685}" type="slidenum">
              <a:rPr lang="en-US" altLang="ja-JP" smtClean="0"/>
              <a:pPr>
                <a:defRPr/>
              </a:pPr>
              <a:t>19</a:t>
            </a:fld>
            <a:endParaRPr lang="en-US" altLang="ja-JP"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r>
              <a:rPr lang="ja-JP" altLang="en-US" dirty="0"/>
              <a:t>ソフトウェア文章の問題</a:t>
            </a:r>
            <a:endParaRPr lang="en-US" altLang="ja-JP" dirty="0"/>
          </a:p>
          <a:p>
            <a:pPr marL="0" indent="0">
              <a:buNone/>
            </a:pPr>
            <a:r>
              <a:rPr lang="ja-JP" altLang="en-US" dirty="0"/>
              <a:t>３．大規模システムのソフトウェア文章を修正する場合</a:t>
            </a:r>
            <a:endParaRPr lang="en-US" altLang="ja-JP" dirty="0"/>
          </a:p>
          <a:p>
            <a:pPr marL="346075" lvl="1" indent="0">
              <a:buNone/>
            </a:pPr>
            <a:r>
              <a:rPr lang="ja-JP" altLang="en-US" dirty="0"/>
              <a:t>　影響範囲を全て洗い出して、確実に修正しなければなりません。修正時、開発に携わったエンジニアが居ない可能性があります。</a:t>
            </a:r>
            <a:endParaRPr lang="en-US" altLang="ja-JP" dirty="0"/>
          </a:p>
          <a:p>
            <a:pPr marL="346075" lvl="1" indent="0">
              <a:buNone/>
            </a:pPr>
            <a:r>
              <a:rPr lang="ja-JP" altLang="en-US" dirty="0"/>
              <a:t>頼りになるのはソフトウェア文章だけですが、最新のシステム状態を正しく反映していない場合もあります。</a:t>
            </a:r>
            <a:endParaRPr lang="en-US" altLang="ja-JP" dirty="0"/>
          </a:p>
          <a:p>
            <a:pPr lvl="1"/>
            <a:endParaRPr lang="en-US" altLang="ja-JP" dirty="0"/>
          </a:p>
          <a:p>
            <a:pPr lvl="1"/>
            <a:endParaRPr lang="en-US" altLang="ja-JP" dirty="0"/>
          </a:p>
          <a:p>
            <a:pPr marL="346075" lvl="1" indent="0">
              <a:buNone/>
            </a:pPr>
            <a:endParaRPr lang="en-US" altLang="ja-JP" dirty="0"/>
          </a:p>
          <a:p>
            <a:pPr marL="682625" lvl="2" indent="0">
              <a:buNone/>
            </a:pPr>
            <a:endParaRPr lang="en-US" altLang="ja-JP" dirty="0"/>
          </a:p>
          <a:p>
            <a:pPr marL="682625" lvl="2" indent="0">
              <a:buNone/>
            </a:pPr>
            <a:endParaRPr lang="en-US" altLang="ja-JP" dirty="0"/>
          </a:p>
          <a:p>
            <a:pPr lvl="1"/>
            <a:endParaRPr lang="en-US" altLang="ja-JP" dirty="0"/>
          </a:p>
          <a:p>
            <a:pPr lvl="1"/>
            <a:endParaRPr lang="en-US" altLang="ja-JP" dirty="0"/>
          </a:p>
          <a:p>
            <a:pPr marL="346075" lvl="1" indent="0">
              <a:buNone/>
            </a:pPr>
            <a:endParaRPr lang="en-US" altLang="ja-JP" dirty="0"/>
          </a:p>
        </p:txBody>
      </p:sp>
      <p:sp>
        <p:nvSpPr>
          <p:cNvPr id="5" name="テキスト ボックス 4">
            <a:extLst>
              <a:ext uri="{FF2B5EF4-FFF2-40B4-BE49-F238E27FC236}">
                <a16:creationId xmlns:a16="http://schemas.microsoft.com/office/drawing/2014/main" id="{4E936FAA-973D-4BA0-A4EB-A03D63CEC2FC}"/>
              </a:ext>
            </a:extLst>
          </p:cNvPr>
          <p:cNvSpPr txBox="1"/>
          <p:nvPr/>
        </p:nvSpPr>
        <p:spPr>
          <a:xfrm>
            <a:off x="602619" y="3429000"/>
            <a:ext cx="8078827" cy="707886"/>
          </a:xfrm>
          <a:prstGeom prst="rect">
            <a:avLst/>
          </a:prstGeom>
          <a:noFill/>
        </p:spPr>
        <p:txBody>
          <a:bodyPr wrap="square" rtlCol="0">
            <a:spAutoFit/>
          </a:bodyPr>
          <a:lstStyle/>
          <a:p>
            <a:pPr algn="ctr"/>
            <a:r>
              <a:rPr kumimoji="1" lang="ja-JP" altLang="en-US" sz="4000" dirty="0">
                <a:solidFill>
                  <a:srgbClr val="FF0000"/>
                </a:solidFill>
              </a:rPr>
              <a:t>ソフトウェア文章は問題だらけ！！</a:t>
            </a:r>
          </a:p>
        </p:txBody>
      </p:sp>
    </p:spTree>
    <p:extLst>
      <p:ext uri="{BB962C8B-B14F-4D97-AF65-F5344CB8AC3E}">
        <p14:creationId xmlns:p14="http://schemas.microsoft.com/office/powerpoint/2010/main" val="78666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Agenda</a:t>
            </a:r>
            <a:endParaRPr kumimoji="1" lang="ja-JP" altLang="en-US" dirty="0"/>
          </a:p>
        </p:txBody>
      </p:sp>
      <p:sp>
        <p:nvSpPr>
          <p:cNvPr id="3" name="スライド番号プレースホルダー 2"/>
          <p:cNvSpPr>
            <a:spLocks noGrp="1"/>
          </p:cNvSpPr>
          <p:nvPr>
            <p:ph type="sldNum" sz="quarter" idx="10"/>
          </p:nvPr>
        </p:nvSpPr>
        <p:spPr/>
        <p:txBody>
          <a:bodyPr/>
          <a:lstStyle/>
          <a:p>
            <a:pPr>
              <a:defRPr/>
            </a:pPr>
            <a:fld id="{53F4B962-E652-4883-83A8-38199935C685}" type="slidenum">
              <a:rPr lang="en-US" altLang="ja-JP" smtClean="0"/>
              <a:pPr>
                <a:defRPr/>
              </a:pPr>
              <a:t>2</a:t>
            </a:fld>
            <a:endParaRPr lang="en-US" altLang="ja-JP" dirty="0"/>
          </a:p>
        </p:txBody>
      </p:sp>
      <p:sp>
        <p:nvSpPr>
          <p:cNvPr id="4" name="テキスト プレースホルダー 3"/>
          <p:cNvSpPr>
            <a:spLocks noGrp="1"/>
          </p:cNvSpPr>
          <p:nvPr>
            <p:ph type="body" sz="quarter" idx="11"/>
          </p:nvPr>
        </p:nvSpPr>
        <p:spPr>
          <a:xfrm>
            <a:off x="1289541" y="1149833"/>
            <a:ext cx="7153275" cy="4717566"/>
          </a:xfrm>
        </p:spPr>
        <p:txBody>
          <a:bodyPr/>
          <a:lstStyle/>
          <a:p>
            <a:pPr marL="457200" indent="-457200">
              <a:buFont typeface="+mj-lt"/>
              <a:buAutoNum type="arabicPeriod"/>
            </a:pPr>
            <a:r>
              <a:rPr lang="ja-JP" altLang="en-US" dirty="0"/>
              <a:t>はじめに</a:t>
            </a:r>
            <a:endParaRPr lang="en-US" altLang="ja-JP" dirty="0"/>
          </a:p>
          <a:p>
            <a:pPr marL="457200" indent="-457200">
              <a:buFont typeface="+mj-lt"/>
              <a:buAutoNum type="arabicPeriod"/>
            </a:pPr>
            <a:r>
              <a:rPr kumimoji="1" lang="ja-JP" altLang="en-US" dirty="0"/>
              <a:t>書籍紹介</a:t>
            </a:r>
            <a:endParaRPr kumimoji="1" lang="en-US" altLang="ja-JP" dirty="0"/>
          </a:p>
          <a:p>
            <a:pPr marL="457200" indent="-457200">
              <a:buFont typeface="+mj-lt"/>
              <a:buAutoNum type="arabicPeriod"/>
            </a:pPr>
            <a:r>
              <a:rPr lang="ja-JP" altLang="en-US" dirty="0"/>
              <a:t>あなたの文章力</a:t>
            </a:r>
            <a:endParaRPr lang="en-US" altLang="ja-JP" dirty="0"/>
          </a:p>
          <a:p>
            <a:pPr marL="457200" indent="-457200">
              <a:buFont typeface="+mj-lt"/>
              <a:buAutoNum type="arabicPeriod"/>
            </a:pPr>
            <a:r>
              <a:rPr kumimoji="1" lang="ja-JP" altLang="en-US" dirty="0"/>
              <a:t>ソフトウェア文章の目的</a:t>
            </a:r>
            <a:endParaRPr kumimoji="1" lang="en-US" altLang="ja-JP" dirty="0"/>
          </a:p>
          <a:p>
            <a:pPr marL="457200" indent="-457200">
              <a:buFont typeface="+mj-lt"/>
              <a:buAutoNum type="arabicPeriod"/>
            </a:pPr>
            <a:r>
              <a:rPr lang="ja-JP" altLang="en-US" dirty="0"/>
              <a:t>日本語の特徴</a:t>
            </a:r>
            <a:endParaRPr lang="en-US" altLang="ja-JP" dirty="0"/>
          </a:p>
          <a:p>
            <a:pPr marL="457200" indent="-457200">
              <a:buFont typeface="+mj-lt"/>
              <a:buAutoNum type="arabicPeriod"/>
            </a:pPr>
            <a:r>
              <a:rPr kumimoji="1" lang="ja-JP" altLang="en-US" dirty="0"/>
              <a:t>文章の正確さとは</a:t>
            </a:r>
            <a:endParaRPr kumimoji="1" lang="en-US" altLang="ja-JP" dirty="0"/>
          </a:p>
          <a:p>
            <a:pPr marL="457200" indent="-457200">
              <a:buFont typeface="+mj-lt"/>
              <a:buAutoNum type="arabicPeriod"/>
            </a:pPr>
            <a:r>
              <a:rPr lang="ja-JP" altLang="en-US" dirty="0"/>
              <a:t>文章の分かりやすさとは</a:t>
            </a:r>
            <a:endParaRPr kumimoji="1" lang="en-US" altLang="ja-JP" dirty="0"/>
          </a:p>
          <a:p>
            <a:pPr marL="457200" indent="-457200">
              <a:buFont typeface="+mj-lt"/>
              <a:buAutoNum type="arabicPeriod"/>
            </a:pPr>
            <a:r>
              <a:rPr lang="ja-JP" altLang="en-US" dirty="0"/>
              <a:t>文章レビューの方法</a:t>
            </a:r>
            <a:endParaRPr lang="en-US" altLang="ja-JP" dirty="0"/>
          </a:p>
          <a:p>
            <a:pPr marL="457200" indent="-457200">
              <a:buFont typeface="+mj-lt"/>
              <a:buAutoNum type="arabicPeriod"/>
            </a:pPr>
            <a:r>
              <a:rPr kumimoji="1" lang="ja-JP" altLang="en-US" dirty="0"/>
              <a:t>見積要求仕様書の書き方</a:t>
            </a:r>
            <a:endParaRPr kumimoji="1" lang="en-US" altLang="ja-JP" dirty="0"/>
          </a:p>
        </p:txBody>
      </p:sp>
    </p:spTree>
    <p:extLst>
      <p:ext uri="{BB962C8B-B14F-4D97-AF65-F5344CB8AC3E}">
        <p14:creationId xmlns:p14="http://schemas.microsoft.com/office/powerpoint/2010/main" val="946578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■ソフトウェア文章の目的</a:t>
            </a:r>
            <a:endParaRPr kumimoji="1" lang="ja-JP" altLang="en-US" dirty="0"/>
          </a:p>
        </p:txBody>
      </p:sp>
      <p:sp>
        <p:nvSpPr>
          <p:cNvPr id="3" name="スライド番号プレースホルダー 2">
            <a:extLst>
              <a:ext uri="{FF2B5EF4-FFF2-40B4-BE49-F238E27FC236}">
                <a16:creationId xmlns:a16="http://schemas.microsoft.com/office/drawing/2014/main" id="{39BD6C4F-C22A-4B53-8636-3E57E10DD3C0}"/>
              </a:ext>
            </a:extLst>
          </p:cNvPr>
          <p:cNvSpPr>
            <a:spLocks noGrp="1"/>
          </p:cNvSpPr>
          <p:nvPr>
            <p:ph type="sldNum" sz="quarter" idx="10"/>
          </p:nvPr>
        </p:nvSpPr>
        <p:spPr/>
        <p:txBody>
          <a:bodyPr/>
          <a:lstStyle/>
          <a:p>
            <a:pPr>
              <a:defRPr/>
            </a:pPr>
            <a:fld id="{53F4B962-E652-4883-83A8-38199935C685}" type="slidenum">
              <a:rPr lang="en-US" altLang="ja-JP" smtClean="0"/>
              <a:pPr>
                <a:defRPr/>
              </a:pPr>
              <a:t>20</a:t>
            </a:fld>
            <a:endParaRPr lang="en-US" altLang="ja-JP"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r>
              <a:rPr lang="ja-JP" altLang="en-US" dirty="0"/>
              <a:t>ソフトウェア技術者の文章力</a:t>
            </a:r>
            <a:endParaRPr lang="en-US" altLang="ja-JP" dirty="0"/>
          </a:p>
          <a:p>
            <a:pPr marL="0" indent="0">
              <a:buNone/>
            </a:pPr>
            <a:r>
              <a:rPr lang="ja-JP" altLang="en-US" dirty="0"/>
              <a:t>　　ソフトウェア技術者は文章力が弱いと言われている。その理由は、</a:t>
            </a:r>
            <a:endParaRPr lang="en-US" altLang="ja-JP" dirty="0"/>
          </a:p>
          <a:p>
            <a:pPr marL="346075" lvl="1" indent="0">
              <a:buNone/>
            </a:pPr>
            <a:r>
              <a:rPr lang="ja-JP" altLang="en-US" dirty="0"/>
              <a:t>・　一般の文章と異なり、ソフトウェア文章は特殊である</a:t>
            </a:r>
            <a:endParaRPr lang="en-US" altLang="ja-JP" dirty="0"/>
          </a:p>
          <a:p>
            <a:pPr marL="346075" lvl="1" indent="0">
              <a:buNone/>
            </a:pPr>
            <a:r>
              <a:rPr lang="ja-JP" altLang="en-US" dirty="0"/>
              <a:t>・　技術が激しく動き、用語の定義が十分になされていない</a:t>
            </a:r>
            <a:endParaRPr lang="en-US" altLang="ja-JP" dirty="0"/>
          </a:p>
          <a:p>
            <a:pPr marL="346075" lvl="1" indent="0">
              <a:buNone/>
            </a:pPr>
            <a:r>
              <a:rPr lang="ja-JP" altLang="en-US" dirty="0"/>
              <a:t>・　ソフトウェアは欧米から持ち込まれる技術が多く、カタカナ語が多い</a:t>
            </a:r>
            <a:endParaRPr lang="en-US" altLang="ja-JP" dirty="0"/>
          </a:p>
          <a:p>
            <a:pPr marL="346075" lvl="1" indent="0">
              <a:buNone/>
            </a:pPr>
            <a:r>
              <a:rPr lang="ja-JP" altLang="en-US" dirty="0"/>
              <a:t>・　テクニカル・ライティングのような、ソフトウェア文章作法を学んでいない</a:t>
            </a:r>
            <a:endParaRPr lang="en-US" altLang="ja-JP" dirty="0"/>
          </a:p>
          <a:p>
            <a:pPr lvl="1"/>
            <a:endParaRPr lang="en-US" altLang="ja-JP" dirty="0"/>
          </a:p>
          <a:p>
            <a:pPr marL="346075" lvl="1" indent="0">
              <a:buNone/>
            </a:pPr>
            <a:endParaRPr lang="en-US" altLang="ja-JP" dirty="0"/>
          </a:p>
          <a:p>
            <a:pPr marL="682625" lvl="2" indent="0">
              <a:buNone/>
            </a:pPr>
            <a:endParaRPr lang="en-US" altLang="ja-JP" dirty="0"/>
          </a:p>
          <a:p>
            <a:pPr marL="682625" lvl="2" indent="0">
              <a:buNone/>
            </a:pPr>
            <a:endParaRPr lang="en-US" altLang="ja-JP" dirty="0"/>
          </a:p>
          <a:p>
            <a:pPr lvl="1"/>
            <a:endParaRPr lang="en-US" altLang="ja-JP" dirty="0"/>
          </a:p>
          <a:p>
            <a:pPr lvl="1"/>
            <a:endParaRPr lang="en-US" altLang="ja-JP" dirty="0"/>
          </a:p>
          <a:p>
            <a:pPr marL="346075" lvl="1" indent="0">
              <a:buNone/>
            </a:pPr>
            <a:endParaRPr lang="en-US" altLang="ja-JP" dirty="0"/>
          </a:p>
        </p:txBody>
      </p:sp>
      <p:sp>
        <p:nvSpPr>
          <p:cNvPr id="6" name="矢印: 下 5">
            <a:extLst>
              <a:ext uri="{FF2B5EF4-FFF2-40B4-BE49-F238E27FC236}">
                <a16:creationId xmlns:a16="http://schemas.microsoft.com/office/drawing/2014/main" id="{65144B90-17F5-42F6-BE04-C30266FF8C22}"/>
              </a:ext>
            </a:extLst>
          </p:cNvPr>
          <p:cNvSpPr/>
          <p:nvPr/>
        </p:nvSpPr>
        <p:spPr bwMode="auto">
          <a:xfrm>
            <a:off x="3100038" y="3017960"/>
            <a:ext cx="2364059" cy="613318"/>
          </a:xfrm>
          <a:prstGeom prst="downArrow">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anose="05000000000000000000" pitchFamily="2" charset="2"/>
              <a:buNone/>
              <a:tabLst/>
            </a:pPr>
            <a:endParaRPr kumimoji="0" lang="ja-JP"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endParaRPr>
          </a:p>
        </p:txBody>
      </p:sp>
      <p:sp>
        <p:nvSpPr>
          <p:cNvPr id="8" name="テキスト ボックス 7">
            <a:extLst>
              <a:ext uri="{FF2B5EF4-FFF2-40B4-BE49-F238E27FC236}">
                <a16:creationId xmlns:a16="http://schemas.microsoft.com/office/drawing/2014/main" id="{F6AD3667-19C2-408F-A45D-05D12DD4ED53}"/>
              </a:ext>
            </a:extLst>
          </p:cNvPr>
          <p:cNvSpPr txBox="1"/>
          <p:nvPr/>
        </p:nvSpPr>
        <p:spPr>
          <a:xfrm>
            <a:off x="161294" y="4014207"/>
            <a:ext cx="8633456" cy="1323439"/>
          </a:xfrm>
          <a:prstGeom prst="rect">
            <a:avLst/>
          </a:prstGeom>
          <a:noFill/>
        </p:spPr>
        <p:txBody>
          <a:bodyPr wrap="square" rtlCol="0">
            <a:spAutoFit/>
          </a:bodyPr>
          <a:lstStyle/>
          <a:p>
            <a:r>
              <a:rPr kumimoji="1" lang="ja-JP" altLang="en-US" sz="4000" dirty="0"/>
              <a:t>一番の理由は「ソフトウェア文章作法を学んでいない」ではないだろうか。</a:t>
            </a:r>
          </a:p>
        </p:txBody>
      </p:sp>
    </p:spTree>
    <p:extLst>
      <p:ext uri="{BB962C8B-B14F-4D97-AF65-F5344CB8AC3E}">
        <p14:creationId xmlns:p14="http://schemas.microsoft.com/office/powerpoint/2010/main" val="126347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■ソフトウェア文章の目的</a:t>
            </a:r>
            <a:endParaRPr kumimoji="1" lang="ja-JP" altLang="en-US" dirty="0"/>
          </a:p>
        </p:txBody>
      </p:sp>
      <p:sp>
        <p:nvSpPr>
          <p:cNvPr id="3" name="スライド番号プレースホルダー 2">
            <a:extLst>
              <a:ext uri="{FF2B5EF4-FFF2-40B4-BE49-F238E27FC236}">
                <a16:creationId xmlns:a16="http://schemas.microsoft.com/office/drawing/2014/main" id="{39BD6C4F-C22A-4B53-8636-3E57E10DD3C0}"/>
              </a:ext>
            </a:extLst>
          </p:cNvPr>
          <p:cNvSpPr>
            <a:spLocks noGrp="1"/>
          </p:cNvSpPr>
          <p:nvPr>
            <p:ph type="sldNum" sz="quarter" idx="10"/>
          </p:nvPr>
        </p:nvSpPr>
        <p:spPr/>
        <p:txBody>
          <a:bodyPr/>
          <a:lstStyle/>
          <a:p>
            <a:pPr>
              <a:defRPr/>
            </a:pPr>
            <a:fld id="{53F4B962-E652-4883-83A8-38199935C685}" type="slidenum">
              <a:rPr lang="en-US" altLang="ja-JP" smtClean="0"/>
              <a:pPr>
                <a:defRPr/>
              </a:pPr>
              <a:t>21</a:t>
            </a:fld>
            <a:endParaRPr lang="en-US" altLang="ja-JP"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96900"/>
          </a:xfrm>
        </p:spPr>
        <p:txBody>
          <a:bodyPr/>
          <a:lstStyle/>
          <a:p>
            <a:r>
              <a:rPr lang="ja-JP" altLang="en-US" dirty="0"/>
              <a:t>キャリアパスと文章力</a:t>
            </a:r>
            <a:endParaRPr lang="en-US" altLang="ja-JP" dirty="0"/>
          </a:p>
        </p:txBody>
      </p:sp>
      <p:sp>
        <p:nvSpPr>
          <p:cNvPr id="6" name="テキスト ボックス 5">
            <a:extLst>
              <a:ext uri="{FF2B5EF4-FFF2-40B4-BE49-F238E27FC236}">
                <a16:creationId xmlns:a16="http://schemas.microsoft.com/office/drawing/2014/main" id="{173116AB-0D2E-4999-9C5C-F743BA3937A2}"/>
              </a:ext>
            </a:extLst>
          </p:cNvPr>
          <p:cNvSpPr txBox="1"/>
          <p:nvPr/>
        </p:nvSpPr>
        <p:spPr>
          <a:xfrm>
            <a:off x="602619" y="1402019"/>
            <a:ext cx="1886400" cy="400110"/>
          </a:xfrm>
          <a:prstGeom prst="rect">
            <a:avLst/>
          </a:prstGeom>
          <a:noFill/>
          <a:ln>
            <a:solidFill>
              <a:schemeClr val="tx1"/>
            </a:solidFill>
          </a:ln>
        </p:spPr>
        <p:txBody>
          <a:bodyPr wrap="square" rtlCol="0">
            <a:spAutoFit/>
          </a:bodyPr>
          <a:lstStyle/>
          <a:p>
            <a:pPr algn="ctr"/>
            <a:r>
              <a:rPr kumimoji="1" lang="ja-JP" altLang="en-US" sz="2000" dirty="0"/>
              <a:t>入社</a:t>
            </a:r>
          </a:p>
        </p:txBody>
      </p:sp>
      <p:sp>
        <p:nvSpPr>
          <p:cNvPr id="7" name="テキスト ボックス 6">
            <a:extLst>
              <a:ext uri="{FF2B5EF4-FFF2-40B4-BE49-F238E27FC236}">
                <a16:creationId xmlns:a16="http://schemas.microsoft.com/office/drawing/2014/main" id="{CEA048D8-DBDC-4D73-9D5C-95E622572057}"/>
              </a:ext>
            </a:extLst>
          </p:cNvPr>
          <p:cNvSpPr txBox="1"/>
          <p:nvPr/>
        </p:nvSpPr>
        <p:spPr>
          <a:xfrm>
            <a:off x="602617" y="2234219"/>
            <a:ext cx="1886400" cy="400110"/>
          </a:xfrm>
          <a:prstGeom prst="rect">
            <a:avLst/>
          </a:prstGeom>
          <a:noFill/>
          <a:ln>
            <a:solidFill>
              <a:schemeClr val="tx1"/>
            </a:solidFill>
          </a:ln>
        </p:spPr>
        <p:txBody>
          <a:bodyPr wrap="square" rtlCol="0">
            <a:spAutoFit/>
          </a:bodyPr>
          <a:lstStyle/>
          <a:p>
            <a:pPr algn="ctr"/>
            <a:r>
              <a:rPr kumimoji="1" lang="ja-JP" altLang="en-US" sz="2000" dirty="0"/>
              <a:t>基礎研修</a:t>
            </a:r>
          </a:p>
        </p:txBody>
      </p:sp>
      <p:sp>
        <p:nvSpPr>
          <p:cNvPr id="8" name="テキスト ボックス 7">
            <a:extLst>
              <a:ext uri="{FF2B5EF4-FFF2-40B4-BE49-F238E27FC236}">
                <a16:creationId xmlns:a16="http://schemas.microsoft.com/office/drawing/2014/main" id="{30EF5A10-644A-4DAE-9FD1-66D5B96649DA}"/>
              </a:ext>
            </a:extLst>
          </p:cNvPr>
          <p:cNvSpPr txBox="1"/>
          <p:nvPr/>
        </p:nvSpPr>
        <p:spPr>
          <a:xfrm>
            <a:off x="602618" y="3066419"/>
            <a:ext cx="1887819" cy="400110"/>
          </a:xfrm>
          <a:prstGeom prst="rect">
            <a:avLst/>
          </a:prstGeom>
          <a:noFill/>
          <a:ln>
            <a:solidFill>
              <a:schemeClr val="tx1"/>
            </a:solidFill>
          </a:ln>
        </p:spPr>
        <p:txBody>
          <a:bodyPr wrap="square" rtlCol="0">
            <a:spAutoFit/>
          </a:bodyPr>
          <a:lstStyle/>
          <a:p>
            <a:pPr algn="ctr"/>
            <a:r>
              <a:rPr kumimoji="1" lang="ja-JP" altLang="en-US" sz="2000" dirty="0"/>
              <a:t>プログラム開発</a:t>
            </a:r>
          </a:p>
        </p:txBody>
      </p:sp>
      <p:sp>
        <p:nvSpPr>
          <p:cNvPr id="9" name="テキスト ボックス 8">
            <a:extLst>
              <a:ext uri="{FF2B5EF4-FFF2-40B4-BE49-F238E27FC236}">
                <a16:creationId xmlns:a16="http://schemas.microsoft.com/office/drawing/2014/main" id="{A30B7A9C-A098-45CB-AFFE-1BDF797C4071}"/>
              </a:ext>
            </a:extLst>
          </p:cNvPr>
          <p:cNvSpPr txBox="1"/>
          <p:nvPr/>
        </p:nvSpPr>
        <p:spPr>
          <a:xfrm>
            <a:off x="602618" y="3898619"/>
            <a:ext cx="1887819" cy="400110"/>
          </a:xfrm>
          <a:prstGeom prst="rect">
            <a:avLst/>
          </a:prstGeom>
          <a:noFill/>
          <a:ln>
            <a:solidFill>
              <a:schemeClr val="tx1"/>
            </a:solidFill>
          </a:ln>
        </p:spPr>
        <p:txBody>
          <a:bodyPr wrap="square" rtlCol="0">
            <a:spAutoFit/>
          </a:bodyPr>
          <a:lstStyle/>
          <a:p>
            <a:pPr algn="ctr"/>
            <a:r>
              <a:rPr kumimoji="1" lang="ja-JP" altLang="en-US" sz="2000" dirty="0"/>
              <a:t>システム設計</a:t>
            </a:r>
          </a:p>
        </p:txBody>
      </p:sp>
      <p:sp>
        <p:nvSpPr>
          <p:cNvPr id="10" name="テキスト ボックス 9">
            <a:extLst>
              <a:ext uri="{FF2B5EF4-FFF2-40B4-BE49-F238E27FC236}">
                <a16:creationId xmlns:a16="http://schemas.microsoft.com/office/drawing/2014/main" id="{AFF1AF0F-C54B-45FA-97D3-0597DFCC95DF}"/>
              </a:ext>
            </a:extLst>
          </p:cNvPr>
          <p:cNvSpPr txBox="1"/>
          <p:nvPr/>
        </p:nvSpPr>
        <p:spPr>
          <a:xfrm>
            <a:off x="602618" y="5455981"/>
            <a:ext cx="1887819" cy="400110"/>
          </a:xfrm>
          <a:prstGeom prst="rect">
            <a:avLst/>
          </a:prstGeom>
          <a:noFill/>
          <a:ln>
            <a:solidFill>
              <a:schemeClr val="tx1"/>
            </a:solidFill>
          </a:ln>
        </p:spPr>
        <p:txBody>
          <a:bodyPr wrap="square" rtlCol="0">
            <a:spAutoFit/>
          </a:bodyPr>
          <a:lstStyle/>
          <a:p>
            <a:pPr algn="ctr"/>
            <a:r>
              <a:rPr kumimoji="1" lang="ja-JP" altLang="en-US" sz="2000" dirty="0"/>
              <a:t>管理者</a:t>
            </a:r>
          </a:p>
        </p:txBody>
      </p:sp>
      <p:sp>
        <p:nvSpPr>
          <p:cNvPr id="11" name="テキスト ボックス 10">
            <a:extLst>
              <a:ext uri="{FF2B5EF4-FFF2-40B4-BE49-F238E27FC236}">
                <a16:creationId xmlns:a16="http://schemas.microsoft.com/office/drawing/2014/main" id="{433B2553-AFF4-4AEB-A5CD-5DB515E4C51F}"/>
              </a:ext>
            </a:extLst>
          </p:cNvPr>
          <p:cNvSpPr txBox="1"/>
          <p:nvPr/>
        </p:nvSpPr>
        <p:spPr>
          <a:xfrm>
            <a:off x="2803128" y="5455981"/>
            <a:ext cx="1887819" cy="400110"/>
          </a:xfrm>
          <a:prstGeom prst="rect">
            <a:avLst/>
          </a:prstGeom>
          <a:noFill/>
          <a:ln>
            <a:solidFill>
              <a:schemeClr val="tx1"/>
            </a:solidFill>
          </a:ln>
        </p:spPr>
        <p:txBody>
          <a:bodyPr wrap="square" rtlCol="0">
            <a:spAutoFit/>
          </a:bodyPr>
          <a:lstStyle/>
          <a:p>
            <a:pPr algn="ctr"/>
            <a:r>
              <a:rPr kumimoji="1" lang="en-US" altLang="ja-JP" sz="2000" dirty="0"/>
              <a:t>PM</a:t>
            </a:r>
            <a:endParaRPr kumimoji="1" lang="ja-JP" altLang="en-US" sz="2000" dirty="0"/>
          </a:p>
        </p:txBody>
      </p:sp>
      <p:sp>
        <p:nvSpPr>
          <p:cNvPr id="12" name="テキスト ボックス 11">
            <a:extLst>
              <a:ext uri="{FF2B5EF4-FFF2-40B4-BE49-F238E27FC236}">
                <a16:creationId xmlns:a16="http://schemas.microsoft.com/office/drawing/2014/main" id="{72BE70A8-948C-4B63-87F7-9FD2DDBECC6F}"/>
              </a:ext>
            </a:extLst>
          </p:cNvPr>
          <p:cNvSpPr txBox="1"/>
          <p:nvPr/>
        </p:nvSpPr>
        <p:spPr>
          <a:xfrm>
            <a:off x="5003638" y="5455981"/>
            <a:ext cx="1887819" cy="400110"/>
          </a:xfrm>
          <a:prstGeom prst="rect">
            <a:avLst/>
          </a:prstGeom>
          <a:noFill/>
          <a:ln>
            <a:solidFill>
              <a:schemeClr val="tx1"/>
            </a:solidFill>
          </a:ln>
        </p:spPr>
        <p:txBody>
          <a:bodyPr wrap="square" rtlCol="0">
            <a:spAutoFit/>
          </a:bodyPr>
          <a:lstStyle/>
          <a:p>
            <a:pPr algn="ctr"/>
            <a:r>
              <a:rPr kumimoji="1" lang="ja-JP" altLang="en-US" sz="2000" dirty="0"/>
              <a:t>スペシャリスト</a:t>
            </a:r>
          </a:p>
        </p:txBody>
      </p:sp>
      <p:cxnSp>
        <p:nvCxnSpPr>
          <p:cNvPr id="14" name="直線矢印コネクタ 13">
            <a:extLst>
              <a:ext uri="{FF2B5EF4-FFF2-40B4-BE49-F238E27FC236}">
                <a16:creationId xmlns:a16="http://schemas.microsoft.com/office/drawing/2014/main" id="{816FFDC8-9B84-488B-B00E-5051DA934987}"/>
              </a:ext>
            </a:extLst>
          </p:cNvPr>
          <p:cNvCxnSpPr>
            <a:stCxn id="6" idx="2"/>
            <a:endCxn id="7" idx="0"/>
          </p:cNvCxnSpPr>
          <p:nvPr/>
        </p:nvCxnSpPr>
        <p:spPr bwMode="auto">
          <a:xfrm flipH="1">
            <a:off x="1545817" y="1802129"/>
            <a:ext cx="2" cy="432090"/>
          </a:xfrm>
          <a:prstGeom prst="straightConnector1">
            <a:avLst/>
          </a:prstGeom>
          <a:noFill/>
          <a:ln w="127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線矢印コネクタ 15">
            <a:extLst>
              <a:ext uri="{FF2B5EF4-FFF2-40B4-BE49-F238E27FC236}">
                <a16:creationId xmlns:a16="http://schemas.microsoft.com/office/drawing/2014/main" id="{2E03A0BD-54F1-45AC-A572-1F1D32DD8F04}"/>
              </a:ext>
            </a:extLst>
          </p:cNvPr>
          <p:cNvCxnSpPr>
            <a:stCxn id="7" idx="2"/>
            <a:endCxn id="8" idx="0"/>
          </p:cNvCxnSpPr>
          <p:nvPr/>
        </p:nvCxnSpPr>
        <p:spPr bwMode="auto">
          <a:xfrm>
            <a:off x="1545817" y="2634329"/>
            <a:ext cx="711" cy="432090"/>
          </a:xfrm>
          <a:prstGeom prst="straightConnector1">
            <a:avLst/>
          </a:prstGeom>
          <a:noFill/>
          <a:ln w="127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線矢印コネクタ 16">
            <a:extLst>
              <a:ext uri="{FF2B5EF4-FFF2-40B4-BE49-F238E27FC236}">
                <a16:creationId xmlns:a16="http://schemas.microsoft.com/office/drawing/2014/main" id="{47E56F39-583F-4AD5-BB43-C24579948524}"/>
              </a:ext>
            </a:extLst>
          </p:cNvPr>
          <p:cNvCxnSpPr/>
          <p:nvPr/>
        </p:nvCxnSpPr>
        <p:spPr bwMode="auto">
          <a:xfrm>
            <a:off x="1545817" y="3466529"/>
            <a:ext cx="711" cy="432090"/>
          </a:xfrm>
          <a:prstGeom prst="straightConnector1">
            <a:avLst/>
          </a:prstGeom>
          <a:noFill/>
          <a:ln w="127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線矢印コネクタ 17">
            <a:extLst>
              <a:ext uri="{FF2B5EF4-FFF2-40B4-BE49-F238E27FC236}">
                <a16:creationId xmlns:a16="http://schemas.microsoft.com/office/drawing/2014/main" id="{7A38696A-3193-4CB2-B2F3-DA15DB61EB4D}"/>
              </a:ext>
            </a:extLst>
          </p:cNvPr>
          <p:cNvCxnSpPr>
            <a:cxnSpLocks/>
            <a:stCxn id="9" idx="2"/>
            <a:endCxn id="10" idx="0"/>
          </p:cNvCxnSpPr>
          <p:nvPr/>
        </p:nvCxnSpPr>
        <p:spPr bwMode="auto">
          <a:xfrm>
            <a:off x="1546528" y="4298729"/>
            <a:ext cx="0" cy="1157252"/>
          </a:xfrm>
          <a:prstGeom prst="straightConnector1">
            <a:avLst/>
          </a:prstGeom>
          <a:noFill/>
          <a:ln w="127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線矢印コネクタ 20">
            <a:extLst>
              <a:ext uri="{FF2B5EF4-FFF2-40B4-BE49-F238E27FC236}">
                <a16:creationId xmlns:a16="http://schemas.microsoft.com/office/drawing/2014/main" id="{9BC1F698-4A1A-4352-B54E-79C56D66BDB0}"/>
              </a:ext>
            </a:extLst>
          </p:cNvPr>
          <p:cNvCxnSpPr>
            <a:cxnSpLocks/>
            <a:stCxn id="9" idx="2"/>
            <a:endCxn id="11" idx="0"/>
          </p:cNvCxnSpPr>
          <p:nvPr/>
        </p:nvCxnSpPr>
        <p:spPr bwMode="auto">
          <a:xfrm>
            <a:off x="1546528" y="4298729"/>
            <a:ext cx="2200510" cy="1157252"/>
          </a:xfrm>
          <a:prstGeom prst="straightConnector1">
            <a:avLst/>
          </a:prstGeom>
          <a:noFill/>
          <a:ln w="127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線矢印コネクタ 23">
            <a:extLst>
              <a:ext uri="{FF2B5EF4-FFF2-40B4-BE49-F238E27FC236}">
                <a16:creationId xmlns:a16="http://schemas.microsoft.com/office/drawing/2014/main" id="{A389707C-3293-4E80-AE72-422C18D247CB}"/>
              </a:ext>
            </a:extLst>
          </p:cNvPr>
          <p:cNvCxnSpPr>
            <a:cxnSpLocks/>
            <a:stCxn id="9" idx="2"/>
            <a:endCxn id="12" idx="0"/>
          </p:cNvCxnSpPr>
          <p:nvPr/>
        </p:nvCxnSpPr>
        <p:spPr bwMode="auto">
          <a:xfrm>
            <a:off x="1546528" y="4298729"/>
            <a:ext cx="4401020" cy="1157252"/>
          </a:xfrm>
          <a:prstGeom prst="straightConnector1">
            <a:avLst/>
          </a:prstGeom>
          <a:noFill/>
          <a:ln w="127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吹き出し: 角を丸めた四角形 26">
            <a:extLst>
              <a:ext uri="{FF2B5EF4-FFF2-40B4-BE49-F238E27FC236}">
                <a16:creationId xmlns:a16="http://schemas.microsoft.com/office/drawing/2014/main" id="{448D1696-54FF-4581-AAD8-7DE90B9AF8EF}"/>
              </a:ext>
            </a:extLst>
          </p:cNvPr>
          <p:cNvSpPr/>
          <p:nvPr/>
        </p:nvSpPr>
        <p:spPr bwMode="auto">
          <a:xfrm>
            <a:off x="2803127" y="1088873"/>
            <a:ext cx="6173963" cy="3059381"/>
          </a:xfrm>
          <a:prstGeom prst="wedgeRoundRectCallout">
            <a:avLst>
              <a:gd name="adj1" fmla="val -55151"/>
              <a:gd name="adj2" fmla="val 45040"/>
              <a:gd name="adj3" fmla="val 16667"/>
            </a:avLst>
          </a:prstGeom>
          <a:solidFill>
            <a:srgbClr val="FFCCFF"/>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50000"/>
              </a:spcBef>
              <a:spcAft>
                <a:spcPct val="0"/>
              </a:spcAft>
              <a:buClr>
                <a:schemeClr val="accent2"/>
              </a:buClr>
              <a:buSzTx/>
              <a:buFont typeface="Wingdings" panose="05000000000000000000" pitchFamily="2" charset="2"/>
              <a:buNone/>
              <a:tabLst/>
            </a:pPr>
            <a:r>
              <a:rPr kumimoji="0" lang="ja-JP"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　システム設計では、ほとんどの作業が文章作成になります。技術者はこの時点までに、ソフトウェア文章の書き方を学んでいなければなりません。しかし、ほとんどの企業は、この教育を行っていません。「書くことにも技術力が必要であること」が認識されていなかったことが原因です。</a:t>
            </a:r>
            <a:endParaRPr kumimoji="0" lang="en-US" altLang="ja-JP"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3563704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スライド番号プレースホルダー 2"/>
          <p:cNvSpPr>
            <a:spLocks noGrp="1"/>
          </p:cNvSpPr>
          <p:nvPr>
            <p:ph type="sldNum" sz="quarter" idx="10"/>
          </p:nvPr>
        </p:nvSpPr>
        <p:spPr/>
        <p:txBody>
          <a:bodyPr/>
          <a:lstStyle/>
          <a:p>
            <a:pPr>
              <a:defRPr/>
            </a:pPr>
            <a:fld id="{53F4B962-E652-4883-83A8-38199935C685}" type="slidenum">
              <a:rPr lang="en-US" altLang="ja-JP" smtClean="0"/>
              <a:pPr>
                <a:defRPr/>
              </a:pPr>
              <a:t>22</a:t>
            </a:fld>
            <a:endParaRPr lang="en-US" altLang="ja-JP" dirty="0"/>
          </a:p>
        </p:txBody>
      </p:sp>
      <p:sp>
        <p:nvSpPr>
          <p:cNvPr id="4" name="テキスト プレースホルダー 3"/>
          <p:cNvSpPr>
            <a:spLocks noGrp="1"/>
          </p:cNvSpPr>
          <p:nvPr>
            <p:ph type="body" sz="quarter" idx="11"/>
          </p:nvPr>
        </p:nvSpPr>
        <p:spPr>
          <a:xfrm>
            <a:off x="1289541" y="1149833"/>
            <a:ext cx="7153275" cy="4717566"/>
          </a:xfrm>
        </p:spPr>
        <p:txBody>
          <a:bodyPr/>
          <a:lstStyle/>
          <a:p>
            <a:pPr marL="457200" indent="-457200">
              <a:buFont typeface="+mj-lt"/>
              <a:buAutoNum type="arabicPeriod"/>
            </a:pPr>
            <a:r>
              <a:rPr lang="ja-JP" altLang="en-US" dirty="0">
                <a:solidFill>
                  <a:schemeClr val="bg1">
                    <a:lumMod val="75000"/>
                  </a:schemeClr>
                </a:solidFill>
              </a:rPr>
              <a:t>はじめに</a:t>
            </a:r>
            <a:endParaRPr lang="en-US" altLang="ja-JP" dirty="0">
              <a:solidFill>
                <a:schemeClr val="bg1">
                  <a:lumMod val="75000"/>
                </a:schemeClr>
              </a:solidFill>
            </a:endParaRPr>
          </a:p>
          <a:p>
            <a:pPr marL="457200" indent="-457200">
              <a:buFont typeface="+mj-lt"/>
              <a:buAutoNum type="arabicPeriod"/>
            </a:pPr>
            <a:r>
              <a:rPr kumimoji="1" lang="ja-JP" altLang="en-US" dirty="0">
                <a:solidFill>
                  <a:schemeClr val="bg1">
                    <a:lumMod val="75000"/>
                  </a:schemeClr>
                </a:solidFill>
              </a:rPr>
              <a:t>書籍紹介</a:t>
            </a:r>
            <a:endParaRPr kumimoji="1" lang="en-US" altLang="ja-JP" dirty="0">
              <a:solidFill>
                <a:schemeClr val="bg1">
                  <a:lumMod val="75000"/>
                </a:schemeClr>
              </a:solidFill>
            </a:endParaRPr>
          </a:p>
          <a:p>
            <a:pPr marL="457200" indent="-457200">
              <a:buFont typeface="+mj-lt"/>
              <a:buAutoNum type="arabicPeriod"/>
            </a:pPr>
            <a:r>
              <a:rPr lang="ja-JP" altLang="en-US" dirty="0">
                <a:solidFill>
                  <a:schemeClr val="bg1">
                    <a:lumMod val="75000"/>
                  </a:schemeClr>
                </a:solidFill>
              </a:rPr>
              <a:t>あなたの文章力</a:t>
            </a:r>
            <a:endParaRPr lang="en-US" altLang="ja-JP" dirty="0">
              <a:solidFill>
                <a:schemeClr val="bg1">
                  <a:lumMod val="75000"/>
                </a:schemeClr>
              </a:solidFill>
            </a:endParaRPr>
          </a:p>
          <a:p>
            <a:pPr marL="457200" indent="-457200">
              <a:buFont typeface="+mj-lt"/>
              <a:buAutoNum type="arabicPeriod"/>
            </a:pPr>
            <a:r>
              <a:rPr kumimoji="1" lang="ja-JP" altLang="en-US" dirty="0">
                <a:solidFill>
                  <a:schemeClr val="bg1">
                    <a:lumMod val="75000"/>
                  </a:schemeClr>
                </a:solidFill>
              </a:rPr>
              <a:t>ソフトウェア文章の目的</a:t>
            </a:r>
            <a:endParaRPr kumimoji="1" lang="en-US" altLang="ja-JP" dirty="0">
              <a:solidFill>
                <a:schemeClr val="bg1">
                  <a:lumMod val="75000"/>
                </a:schemeClr>
              </a:solidFill>
            </a:endParaRPr>
          </a:p>
          <a:p>
            <a:pPr marL="457200" indent="-457200">
              <a:buFont typeface="+mj-lt"/>
              <a:buAutoNum type="arabicPeriod"/>
            </a:pPr>
            <a:r>
              <a:rPr lang="ja-JP" altLang="en-US" dirty="0"/>
              <a:t>日本語の特徴</a:t>
            </a:r>
            <a:endParaRPr lang="en-US" altLang="ja-JP" dirty="0"/>
          </a:p>
          <a:p>
            <a:pPr marL="457200" indent="-457200">
              <a:buFont typeface="+mj-lt"/>
              <a:buAutoNum type="arabicPeriod"/>
            </a:pPr>
            <a:r>
              <a:rPr kumimoji="1" lang="ja-JP" altLang="en-US" dirty="0">
                <a:solidFill>
                  <a:schemeClr val="bg1">
                    <a:lumMod val="75000"/>
                  </a:schemeClr>
                </a:solidFill>
              </a:rPr>
              <a:t>文章の正確さとは</a:t>
            </a:r>
            <a:endParaRPr kumimoji="1" lang="en-US" altLang="ja-JP" dirty="0">
              <a:solidFill>
                <a:schemeClr val="bg1">
                  <a:lumMod val="75000"/>
                </a:schemeClr>
              </a:solidFill>
            </a:endParaRPr>
          </a:p>
          <a:p>
            <a:pPr marL="457200" indent="-457200">
              <a:buFont typeface="+mj-lt"/>
              <a:buAutoNum type="arabicPeriod"/>
            </a:pPr>
            <a:r>
              <a:rPr lang="ja-JP" altLang="en-US" dirty="0">
                <a:solidFill>
                  <a:schemeClr val="bg1">
                    <a:lumMod val="75000"/>
                  </a:schemeClr>
                </a:solidFill>
              </a:rPr>
              <a:t>文章の分かりやすさとは</a:t>
            </a:r>
            <a:endParaRPr kumimoji="1" lang="en-US" altLang="ja-JP" dirty="0">
              <a:solidFill>
                <a:schemeClr val="bg1">
                  <a:lumMod val="75000"/>
                </a:schemeClr>
              </a:solidFill>
            </a:endParaRPr>
          </a:p>
          <a:p>
            <a:pPr marL="457200" indent="-457200">
              <a:buFont typeface="+mj-lt"/>
              <a:buAutoNum type="arabicPeriod"/>
            </a:pPr>
            <a:r>
              <a:rPr lang="ja-JP" altLang="en-US" dirty="0">
                <a:solidFill>
                  <a:schemeClr val="bg1">
                    <a:lumMod val="75000"/>
                  </a:schemeClr>
                </a:solidFill>
              </a:rPr>
              <a:t>文章レビューの方法</a:t>
            </a:r>
            <a:endParaRPr lang="en-US" altLang="ja-JP" dirty="0">
              <a:solidFill>
                <a:schemeClr val="bg1">
                  <a:lumMod val="75000"/>
                </a:schemeClr>
              </a:solidFill>
            </a:endParaRPr>
          </a:p>
          <a:p>
            <a:pPr marL="457200" indent="-457200">
              <a:buFont typeface="+mj-lt"/>
              <a:buAutoNum type="arabicPeriod"/>
            </a:pPr>
            <a:r>
              <a:rPr kumimoji="1" lang="ja-JP" altLang="en-US" dirty="0">
                <a:solidFill>
                  <a:schemeClr val="bg1">
                    <a:lumMod val="75000"/>
                  </a:schemeClr>
                </a:solidFill>
              </a:rPr>
              <a:t>見積要求仕様書の書き方</a:t>
            </a:r>
            <a:endParaRPr kumimoji="1" lang="en-US" altLang="ja-JP" dirty="0">
              <a:solidFill>
                <a:schemeClr val="bg1">
                  <a:lumMod val="75000"/>
                </a:schemeClr>
              </a:solidFill>
            </a:endParaRPr>
          </a:p>
        </p:txBody>
      </p:sp>
    </p:spTree>
    <p:extLst>
      <p:ext uri="{BB962C8B-B14F-4D97-AF65-F5344CB8AC3E}">
        <p14:creationId xmlns:p14="http://schemas.microsoft.com/office/powerpoint/2010/main" val="2776095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■日本語の特徴</a:t>
            </a:r>
            <a:endParaRPr kumimoji="1" lang="ja-JP" altLang="en-US" dirty="0"/>
          </a:p>
        </p:txBody>
      </p:sp>
      <p:sp>
        <p:nvSpPr>
          <p:cNvPr id="3" name="スライド番号プレースホルダー 2">
            <a:extLst>
              <a:ext uri="{FF2B5EF4-FFF2-40B4-BE49-F238E27FC236}">
                <a16:creationId xmlns:a16="http://schemas.microsoft.com/office/drawing/2014/main" id="{39BD6C4F-C22A-4B53-8636-3E57E10DD3C0}"/>
              </a:ext>
            </a:extLst>
          </p:cNvPr>
          <p:cNvSpPr>
            <a:spLocks noGrp="1"/>
          </p:cNvSpPr>
          <p:nvPr>
            <p:ph type="sldNum" sz="quarter" idx="10"/>
          </p:nvPr>
        </p:nvSpPr>
        <p:spPr/>
        <p:txBody>
          <a:bodyPr/>
          <a:lstStyle/>
          <a:p>
            <a:pPr>
              <a:defRPr/>
            </a:pPr>
            <a:fld id="{53F4B962-E652-4883-83A8-38199935C685}" type="slidenum">
              <a:rPr lang="en-US" altLang="ja-JP" smtClean="0"/>
              <a:pPr>
                <a:defRPr/>
              </a:pPr>
              <a:t>23</a:t>
            </a:fld>
            <a:endParaRPr lang="en-US" altLang="ja-JP"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r>
              <a:rPr lang="ja-JP" altLang="en-US" dirty="0"/>
              <a:t>日本語の特徴を知る</a:t>
            </a:r>
            <a:endParaRPr lang="en-US" altLang="ja-JP" dirty="0"/>
          </a:p>
          <a:p>
            <a:pPr lvl="1"/>
            <a:endParaRPr lang="en-US" altLang="ja-JP" dirty="0"/>
          </a:p>
          <a:p>
            <a:pPr marL="346075" lvl="1" indent="0">
              <a:buNone/>
            </a:pPr>
            <a:r>
              <a:rPr lang="ja-JP" altLang="en-US" dirty="0"/>
              <a:t>　日本語は、最後まで聞かないと理解できない膠着語（こうちゃくご）です。例えば文末に「ない」がくっつくと、前文での意味が逆転してしまいます。</a:t>
            </a:r>
            <a:endParaRPr lang="en-US" altLang="ja-JP" dirty="0"/>
          </a:p>
          <a:p>
            <a:pPr marL="346075" lvl="1" indent="0">
              <a:buNone/>
            </a:pPr>
            <a:r>
              <a:rPr lang="ja-JP" altLang="en-US" dirty="0"/>
              <a:t>屈折語（くっせつご）の英語などと比べ、言いたいことをぼかすのに便利です。</a:t>
            </a:r>
            <a:endParaRPr lang="en-US" altLang="ja-JP" dirty="0"/>
          </a:p>
          <a:p>
            <a:pPr lvl="1"/>
            <a:endParaRPr lang="en-US" altLang="ja-JP" dirty="0"/>
          </a:p>
          <a:p>
            <a:pPr marL="346075" lvl="1" indent="0">
              <a:buNone/>
            </a:pPr>
            <a:r>
              <a:rPr lang="ja-JP" altLang="en-US" dirty="0"/>
              <a:t>「今日は残業をしよう」</a:t>
            </a:r>
            <a:endParaRPr lang="en-US" altLang="ja-JP" dirty="0"/>
          </a:p>
          <a:p>
            <a:pPr marL="346075" lvl="1" indent="0">
              <a:buNone/>
            </a:pPr>
            <a:r>
              <a:rPr lang="ja-JP" altLang="en-US" dirty="0"/>
              <a:t>「今日は残業をしようと思った」</a:t>
            </a:r>
            <a:endParaRPr lang="en-US" altLang="ja-JP" dirty="0"/>
          </a:p>
          <a:p>
            <a:pPr marL="346075" lvl="1" indent="0">
              <a:buNone/>
            </a:pPr>
            <a:r>
              <a:rPr lang="ja-JP" altLang="en-US" dirty="0"/>
              <a:t>「今日は残業をしようと思ったが、飲みに誘われたのでやめた」</a:t>
            </a:r>
            <a:endParaRPr lang="en-US" altLang="ja-JP" dirty="0"/>
          </a:p>
          <a:p>
            <a:pPr marL="346075" lvl="1" indent="0">
              <a:buNone/>
            </a:pPr>
            <a:r>
              <a:rPr lang="ja-JP" altLang="en-US" dirty="0"/>
              <a:t>「今日は残業をしようと思ったが、飲みに誘われたのでやめようと思った」</a:t>
            </a:r>
            <a:endParaRPr lang="en-US" altLang="ja-JP" dirty="0"/>
          </a:p>
          <a:p>
            <a:pPr marL="346075" lvl="1" indent="0">
              <a:buNone/>
            </a:pPr>
            <a:r>
              <a:rPr lang="ja-JP" altLang="en-US" dirty="0"/>
              <a:t>「今日は残業をしようと思ったが、飲みに誘われたのでやめようと思ったが、これでいいのか」</a:t>
            </a:r>
            <a:endParaRPr lang="en-US" altLang="ja-JP" dirty="0"/>
          </a:p>
          <a:p>
            <a:pPr marL="346075" lvl="1" indent="0">
              <a:buNone/>
            </a:pPr>
            <a:endParaRPr lang="en-US" altLang="ja-JP" dirty="0"/>
          </a:p>
          <a:p>
            <a:pPr marL="346075" lvl="1" indent="0">
              <a:buNone/>
            </a:pPr>
            <a:r>
              <a:rPr lang="ja-JP" altLang="en-US" dirty="0"/>
              <a:t>　結論が最後でいいので、話し手や書き手には便利です。しかし、受け取る側（聞き手、読み手）には最後まで聞かないと、読まないと結論が分からない。</a:t>
            </a:r>
            <a:endParaRPr lang="en-US" altLang="ja-JP" dirty="0"/>
          </a:p>
          <a:p>
            <a:pPr marL="346075" lvl="1" indent="0">
              <a:buNone/>
            </a:pPr>
            <a:r>
              <a:rPr lang="ja-JP" altLang="en-US" dirty="0"/>
              <a:t>以上のような日本語の特徴を意識して、読み手が理解しやすい文章を心がける必要があります。　</a:t>
            </a:r>
            <a:endParaRPr lang="en-US" altLang="ja-JP" dirty="0"/>
          </a:p>
          <a:p>
            <a:pPr marL="346075" lvl="1" indent="0">
              <a:buNone/>
            </a:pPr>
            <a:endParaRPr lang="en-US" altLang="ja-JP" dirty="0"/>
          </a:p>
          <a:p>
            <a:pPr marL="346075" lvl="1" indent="0">
              <a:buNone/>
            </a:pPr>
            <a:endParaRPr lang="en-US" altLang="ja-JP" dirty="0"/>
          </a:p>
        </p:txBody>
      </p:sp>
    </p:spTree>
    <p:extLst>
      <p:ext uri="{BB962C8B-B14F-4D97-AF65-F5344CB8AC3E}">
        <p14:creationId xmlns:p14="http://schemas.microsoft.com/office/powerpoint/2010/main" val="3495987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■日本語の特徴</a:t>
            </a:r>
            <a:endParaRPr kumimoji="1" lang="ja-JP" altLang="en-US" dirty="0"/>
          </a:p>
        </p:txBody>
      </p:sp>
      <p:sp>
        <p:nvSpPr>
          <p:cNvPr id="3" name="スライド番号プレースホルダー 2">
            <a:extLst>
              <a:ext uri="{FF2B5EF4-FFF2-40B4-BE49-F238E27FC236}">
                <a16:creationId xmlns:a16="http://schemas.microsoft.com/office/drawing/2014/main" id="{39BD6C4F-C22A-4B53-8636-3E57E10DD3C0}"/>
              </a:ext>
            </a:extLst>
          </p:cNvPr>
          <p:cNvSpPr>
            <a:spLocks noGrp="1"/>
          </p:cNvSpPr>
          <p:nvPr>
            <p:ph type="sldNum" sz="quarter" idx="10"/>
          </p:nvPr>
        </p:nvSpPr>
        <p:spPr/>
        <p:txBody>
          <a:bodyPr/>
          <a:lstStyle/>
          <a:p>
            <a:pPr>
              <a:defRPr/>
            </a:pPr>
            <a:fld id="{53F4B962-E652-4883-83A8-38199935C685}" type="slidenum">
              <a:rPr lang="en-US" altLang="ja-JP" smtClean="0"/>
              <a:pPr>
                <a:defRPr/>
              </a:pPr>
              <a:t>24</a:t>
            </a:fld>
            <a:endParaRPr lang="en-US" altLang="ja-JP"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r>
              <a:rPr lang="ja-JP" altLang="en-US" dirty="0"/>
              <a:t>品詞の並べ方</a:t>
            </a:r>
            <a:endParaRPr lang="en-US" altLang="ja-JP" dirty="0"/>
          </a:p>
          <a:p>
            <a:pPr lvl="1"/>
            <a:endParaRPr lang="en-US" altLang="ja-JP" dirty="0"/>
          </a:p>
          <a:p>
            <a:pPr marL="346075" lvl="1" indent="0">
              <a:buNone/>
            </a:pPr>
            <a:r>
              <a:rPr lang="ja-JP" altLang="en-US" dirty="0"/>
              <a:t>　日本語は、品詞を任意に並べて文を構成できます。並べ方は自由だが、工夫しなければ誤解を生む文章になります。</a:t>
            </a:r>
            <a:endParaRPr lang="en-US" altLang="ja-JP" dirty="0"/>
          </a:p>
          <a:p>
            <a:pPr lvl="1"/>
            <a:endParaRPr lang="en-US" altLang="ja-JP" dirty="0"/>
          </a:p>
          <a:p>
            <a:pPr lvl="1"/>
            <a:endParaRPr lang="en-US" altLang="ja-JP" dirty="0"/>
          </a:p>
          <a:p>
            <a:pPr marL="346075" lvl="1" indent="0">
              <a:buNone/>
            </a:pPr>
            <a:r>
              <a:rPr lang="ja-JP" altLang="en-US" sz="2400" dirty="0"/>
              <a:t>「黒い目のかわいい少女」</a:t>
            </a:r>
            <a:endParaRPr lang="en-US" altLang="ja-JP" sz="2400" dirty="0"/>
          </a:p>
          <a:p>
            <a:endParaRPr lang="en-US" altLang="ja-JP" dirty="0"/>
          </a:p>
          <a:p>
            <a:pPr marL="346075" lvl="1" indent="0">
              <a:buNone/>
            </a:pPr>
            <a:r>
              <a:rPr lang="ja-JP" altLang="en-US" sz="2400" dirty="0"/>
              <a:t>解釈①</a:t>
            </a:r>
            <a:endParaRPr lang="en-US" altLang="ja-JP" sz="2400" dirty="0"/>
          </a:p>
          <a:p>
            <a:pPr marL="346075" lvl="1" indent="0">
              <a:buNone/>
            </a:pPr>
            <a:endParaRPr lang="en-US" altLang="ja-JP" sz="2400" dirty="0"/>
          </a:p>
          <a:p>
            <a:pPr marL="346075" lvl="1" indent="0">
              <a:buNone/>
            </a:pPr>
            <a:r>
              <a:rPr lang="ja-JP" altLang="en-US" sz="2400" dirty="0"/>
              <a:t>解釈②</a:t>
            </a:r>
            <a:endParaRPr lang="en-US" altLang="ja-JP" sz="2400" dirty="0"/>
          </a:p>
          <a:p>
            <a:pPr marL="346075" lvl="1" indent="0">
              <a:buNone/>
            </a:pPr>
            <a:endParaRPr lang="en-US" altLang="ja-JP" sz="2400" dirty="0"/>
          </a:p>
          <a:p>
            <a:pPr marL="346075" lvl="1" indent="0">
              <a:buNone/>
            </a:pPr>
            <a:r>
              <a:rPr lang="ja-JP" altLang="en-US" sz="2400" dirty="0"/>
              <a:t>解釈③</a:t>
            </a:r>
            <a:endParaRPr lang="en-US" altLang="ja-JP" dirty="0"/>
          </a:p>
          <a:p>
            <a:pPr marL="346075" lvl="1" indent="0">
              <a:buNone/>
            </a:pPr>
            <a:endParaRPr lang="en-US" altLang="ja-JP" dirty="0"/>
          </a:p>
        </p:txBody>
      </p:sp>
      <p:sp>
        <p:nvSpPr>
          <p:cNvPr id="5" name="テキスト ボックス 4">
            <a:extLst>
              <a:ext uri="{FF2B5EF4-FFF2-40B4-BE49-F238E27FC236}">
                <a16:creationId xmlns:a16="http://schemas.microsoft.com/office/drawing/2014/main" id="{83339202-D630-489E-BA91-876F358339A3}"/>
              </a:ext>
            </a:extLst>
          </p:cNvPr>
          <p:cNvSpPr txBox="1"/>
          <p:nvPr/>
        </p:nvSpPr>
        <p:spPr>
          <a:xfrm>
            <a:off x="1672683" y="3287835"/>
            <a:ext cx="4404732" cy="461665"/>
          </a:xfrm>
          <a:prstGeom prst="rect">
            <a:avLst/>
          </a:prstGeom>
          <a:noFill/>
        </p:spPr>
        <p:txBody>
          <a:bodyPr wrap="square" rtlCol="0">
            <a:spAutoFit/>
          </a:bodyPr>
          <a:lstStyle/>
          <a:p>
            <a:r>
              <a:rPr kumimoji="1" lang="ja-JP" altLang="en-US" dirty="0"/>
              <a:t>目がかわいい黒い少女</a:t>
            </a:r>
          </a:p>
        </p:txBody>
      </p:sp>
      <p:sp>
        <p:nvSpPr>
          <p:cNvPr id="6" name="テキスト ボックス 5">
            <a:extLst>
              <a:ext uri="{FF2B5EF4-FFF2-40B4-BE49-F238E27FC236}">
                <a16:creationId xmlns:a16="http://schemas.microsoft.com/office/drawing/2014/main" id="{563CF729-EB19-4059-8901-C00C0C719F34}"/>
              </a:ext>
            </a:extLst>
          </p:cNvPr>
          <p:cNvSpPr txBox="1"/>
          <p:nvPr/>
        </p:nvSpPr>
        <p:spPr>
          <a:xfrm>
            <a:off x="1672683" y="3986645"/>
            <a:ext cx="4404732" cy="461665"/>
          </a:xfrm>
          <a:prstGeom prst="rect">
            <a:avLst/>
          </a:prstGeom>
          <a:noFill/>
        </p:spPr>
        <p:txBody>
          <a:bodyPr wrap="square" rtlCol="0">
            <a:spAutoFit/>
          </a:bodyPr>
          <a:lstStyle/>
          <a:p>
            <a:r>
              <a:rPr kumimoji="1" lang="ja-JP" altLang="en-US" dirty="0"/>
              <a:t>黒目がかわいい少女</a:t>
            </a:r>
          </a:p>
        </p:txBody>
      </p:sp>
      <p:sp>
        <p:nvSpPr>
          <p:cNvPr id="7" name="テキスト ボックス 6">
            <a:extLst>
              <a:ext uri="{FF2B5EF4-FFF2-40B4-BE49-F238E27FC236}">
                <a16:creationId xmlns:a16="http://schemas.microsoft.com/office/drawing/2014/main" id="{39FCFDB1-7DC6-476B-8230-01C34B4BF252}"/>
              </a:ext>
            </a:extLst>
          </p:cNvPr>
          <p:cNvSpPr txBox="1"/>
          <p:nvPr/>
        </p:nvSpPr>
        <p:spPr>
          <a:xfrm>
            <a:off x="1672683" y="4722025"/>
            <a:ext cx="4404732" cy="461665"/>
          </a:xfrm>
          <a:prstGeom prst="rect">
            <a:avLst/>
          </a:prstGeom>
          <a:noFill/>
        </p:spPr>
        <p:txBody>
          <a:bodyPr wrap="square" rtlCol="0">
            <a:spAutoFit/>
          </a:bodyPr>
          <a:lstStyle/>
          <a:p>
            <a:r>
              <a:rPr kumimoji="1" lang="ja-JP" altLang="en-US" dirty="0"/>
              <a:t>黒い目をしたかわいい少女</a:t>
            </a:r>
          </a:p>
        </p:txBody>
      </p:sp>
      <p:sp>
        <p:nvSpPr>
          <p:cNvPr id="8" name="テキスト ボックス 7">
            <a:extLst>
              <a:ext uri="{FF2B5EF4-FFF2-40B4-BE49-F238E27FC236}">
                <a16:creationId xmlns:a16="http://schemas.microsoft.com/office/drawing/2014/main" id="{C9206388-5435-4471-93CF-9C723ED2815D}"/>
              </a:ext>
            </a:extLst>
          </p:cNvPr>
          <p:cNvSpPr txBox="1"/>
          <p:nvPr/>
        </p:nvSpPr>
        <p:spPr>
          <a:xfrm>
            <a:off x="161294" y="5621634"/>
            <a:ext cx="8820781" cy="584775"/>
          </a:xfrm>
          <a:prstGeom prst="rect">
            <a:avLst/>
          </a:prstGeom>
          <a:noFill/>
        </p:spPr>
        <p:txBody>
          <a:bodyPr wrap="square" rtlCol="0">
            <a:spAutoFit/>
          </a:bodyPr>
          <a:lstStyle/>
          <a:p>
            <a:r>
              <a:rPr kumimoji="1" lang="ja-JP" altLang="en-US" sz="3200" dirty="0">
                <a:solidFill>
                  <a:srgbClr val="FF0000"/>
                </a:solidFill>
              </a:rPr>
              <a:t>正確に伝えるには、品詞の並べ方にも配慮が必要</a:t>
            </a:r>
          </a:p>
        </p:txBody>
      </p:sp>
    </p:spTree>
    <p:extLst>
      <p:ext uri="{BB962C8B-B14F-4D97-AF65-F5344CB8AC3E}">
        <p14:creationId xmlns:p14="http://schemas.microsoft.com/office/powerpoint/2010/main" val="157121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■日本語の特徴</a:t>
            </a:r>
            <a:endParaRPr kumimoji="1" lang="ja-JP" altLang="en-US" dirty="0"/>
          </a:p>
        </p:txBody>
      </p:sp>
      <p:sp>
        <p:nvSpPr>
          <p:cNvPr id="3" name="スライド番号プレースホルダー 2">
            <a:extLst>
              <a:ext uri="{FF2B5EF4-FFF2-40B4-BE49-F238E27FC236}">
                <a16:creationId xmlns:a16="http://schemas.microsoft.com/office/drawing/2014/main" id="{39BD6C4F-C22A-4B53-8636-3E57E10DD3C0}"/>
              </a:ext>
            </a:extLst>
          </p:cNvPr>
          <p:cNvSpPr>
            <a:spLocks noGrp="1"/>
          </p:cNvSpPr>
          <p:nvPr>
            <p:ph type="sldNum" sz="quarter" idx="10"/>
          </p:nvPr>
        </p:nvSpPr>
        <p:spPr/>
        <p:txBody>
          <a:bodyPr/>
          <a:lstStyle/>
          <a:p>
            <a:pPr>
              <a:defRPr/>
            </a:pPr>
            <a:fld id="{53F4B962-E652-4883-83A8-38199935C685}" type="slidenum">
              <a:rPr lang="en-US" altLang="ja-JP" smtClean="0"/>
              <a:pPr>
                <a:defRPr/>
              </a:pPr>
              <a:t>25</a:t>
            </a:fld>
            <a:endParaRPr lang="en-US" altLang="ja-JP"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r>
              <a:rPr lang="ja-JP" altLang="en-US" dirty="0"/>
              <a:t>助詞「は」の使い方</a:t>
            </a:r>
            <a:endParaRPr lang="en-US" altLang="ja-JP" dirty="0"/>
          </a:p>
          <a:p>
            <a:pPr marL="346075" lvl="1" indent="0">
              <a:buNone/>
            </a:pPr>
            <a:r>
              <a:rPr lang="ja-JP" altLang="en-US" dirty="0"/>
              <a:t>「は」を用いた文章はいろいろな意味で解釈され、誤解される可能性があります。</a:t>
            </a:r>
            <a:endParaRPr lang="en-US" altLang="ja-JP" dirty="0"/>
          </a:p>
          <a:p>
            <a:pPr marL="346075" lvl="1" indent="0">
              <a:buNone/>
            </a:pPr>
            <a:r>
              <a:rPr lang="ja-JP" altLang="en-US" dirty="0"/>
              <a:t>「は」を別の助詞で置き換えて表現できないか、常に考える必要があります。</a:t>
            </a:r>
            <a:endParaRPr lang="en-US" altLang="ja-JP" dirty="0"/>
          </a:p>
          <a:p>
            <a:pPr marL="346075" lvl="1" indent="0">
              <a:buNone/>
            </a:pPr>
            <a:endParaRPr lang="en-US" altLang="ja-JP" dirty="0"/>
          </a:p>
          <a:p>
            <a:r>
              <a:rPr lang="ja-JP" altLang="en-US" dirty="0"/>
              <a:t>助詞「は」の機能：述部の制限</a:t>
            </a:r>
            <a:endParaRPr lang="en-US" altLang="ja-JP" dirty="0"/>
          </a:p>
          <a:p>
            <a:pPr marL="346075" lvl="1" indent="0">
              <a:buNone/>
            </a:pPr>
            <a:endParaRPr lang="en-US" altLang="ja-JP" dirty="0"/>
          </a:p>
          <a:p>
            <a:pPr marL="346075" lvl="1" indent="0">
              <a:buNone/>
            </a:pPr>
            <a:r>
              <a:rPr lang="ja-JP" altLang="en-US" dirty="0"/>
              <a:t>問題：次の文章が指す矢印はどちらでしょうか。</a:t>
            </a:r>
            <a:endParaRPr lang="en-US" altLang="ja-JP" dirty="0"/>
          </a:p>
          <a:p>
            <a:pPr marL="346075" lvl="1" indent="0">
              <a:buNone/>
            </a:pPr>
            <a:endParaRPr lang="en-US" altLang="ja-JP" dirty="0"/>
          </a:p>
          <a:p>
            <a:pPr marL="346075" lvl="1" indent="0">
              <a:buNone/>
            </a:pPr>
            <a:r>
              <a:rPr lang="ja-JP" altLang="en-US" dirty="0"/>
              <a:t>（１）ログ・ローテーションを午前４時に行うよう設定する</a:t>
            </a:r>
            <a:endParaRPr lang="en-US" altLang="ja-JP" dirty="0"/>
          </a:p>
          <a:p>
            <a:pPr marL="346075" lvl="1" indent="0">
              <a:buNone/>
            </a:pPr>
            <a:r>
              <a:rPr lang="ja-JP" altLang="en-US" dirty="0"/>
              <a:t>（２）ログ・ローテーションを午前４時には行うよう設定する</a:t>
            </a:r>
            <a:endParaRPr lang="en-US" altLang="ja-JP" dirty="0"/>
          </a:p>
          <a:p>
            <a:pPr marL="346075" lvl="1" indent="0">
              <a:buNone/>
            </a:pPr>
            <a:endParaRPr lang="en-US" altLang="ja-JP" dirty="0"/>
          </a:p>
          <a:p>
            <a:pPr marL="346075" lvl="1" indent="0">
              <a:buNone/>
            </a:pPr>
            <a:r>
              <a:rPr lang="ja-JP" altLang="en-US" dirty="0"/>
              <a:t>　</a:t>
            </a:r>
            <a:endParaRPr lang="en-US" altLang="ja-JP" dirty="0"/>
          </a:p>
        </p:txBody>
      </p:sp>
      <p:graphicFrame>
        <p:nvGraphicFramePr>
          <p:cNvPr id="5" name="表 4">
            <a:extLst>
              <a:ext uri="{FF2B5EF4-FFF2-40B4-BE49-F238E27FC236}">
                <a16:creationId xmlns:a16="http://schemas.microsoft.com/office/drawing/2014/main" id="{DD51EC03-9F48-4EB6-876D-EF70906BFE45}"/>
              </a:ext>
            </a:extLst>
          </p:cNvPr>
          <p:cNvGraphicFramePr>
            <a:graphicFrameLocks noGrp="1"/>
          </p:cNvGraphicFramePr>
          <p:nvPr>
            <p:extLst>
              <p:ext uri="{D42A27DB-BD31-4B8C-83A1-F6EECF244321}">
                <p14:modId xmlns:p14="http://schemas.microsoft.com/office/powerpoint/2010/main" val="1658415009"/>
              </p:ext>
            </p:extLst>
          </p:nvPr>
        </p:nvGraphicFramePr>
        <p:xfrm>
          <a:off x="1103971" y="5712460"/>
          <a:ext cx="6395380" cy="579120"/>
        </p:xfrm>
        <a:graphic>
          <a:graphicData uri="http://schemas.openxmlformats.org/drawingml/2006/table">
            <a:tbl>
              <a:tblPr firstRow="1" bandRow="1">
                <a:tableStyleId>{5C22544A-7EE6-4342-B048-85BDC9FD1C3A}</a:tableStyleId>
              </a:tblPr>
              <a:tblGrid>
                <a:gridCol w="639538">
                  <a:extLst>
                    <a:ext uri="{9D8B030D-6E8A-4147-A177-3AD203B41FA5}">
                      <a16:colId xmlns:a16="http://schemas.microsoft.com/office/drawing/2014/main" val="3256231937"/>
                    </a:ext>
                  </a:extLst>
                </a:gridCol>
                <a:gridCol w="639538">
                  <a:extLst>
                    <a:ext uri="{9D8B030D-6E8A-4147-A177-3AD203B41FA5}">
                      <a16:colId xmlns:a16="http://schemas.microsoft.com/office/drawing/2014/main" val="1063651272"/>
                    </a:ext>
                  </a:extLst>
                </a:gridCol>
                <a:gridCol w="639538">
                  <a:extLst>
                    <a:ext uri="{9D8B030D-6E8A-4147-A177-3AD203B41FA5}">
                      <a16:colId xmlns:a16="http://schemas.microsoft.com/office/drawing/2014/main" val="3132523411"/>
                    </a:ext>
                  </a:extLst>
                </a:gridCol>
                <a:gridCol w="639538">
                  <a:extLst>
                    <a:ext uri="{9D8B030D-6E8A-4147-A177-3AD203B41FA5}">
                      <a16:colId xmlns:a16="http://schemas.microsoft.com/office/drawing/2014/main" val="1819685231"/>
                    </a:ext>
                  </a:extLst>
                </a:gridCol>
                <a:gridCol w="639538">
                  <a:extLst>
                    <a:ext uri="{9D8B030D-6E8A-4147-A177-3AD203B41FA5}">
                      <a16:colId xmlns:a16="http://schemas.microsoft.com/office/drawing/2014/main" val="1856324780"/>
                    </a:ext>
                  </a:extLst>
                </a:gridCol>
                <a:gridCol w="639538">
                  <a:extLst>
                    <a:ext uri="{9D8B030D-6E8A-4147-A177-3AD203B41FA5}">
                      <a16:colId xmlns:a16="http://schemas.microsoft.com/office/drawing/2014/main" val="75605643"/>
                    </a:ext>
                  </a:extLst>
                </a:gridCol>
                <a:gridCol w="639538">
                  <a:extLst>
                    <a:ext uri="{9D8B030D-6E8A-4147-A177-3AD203B41FA5}">
                      <a16:colId xmlns:a16="http://schemas.microsoft.com/office/drawing/2014/main" val="2676373975"/>
                    </a:ext>
                  </a:extLst>
                </a:gridCol>
                <a:gridCol w="639538">
                  <a:extLst>
                    <a:ext uri="{9D8B030D-6E8A-4147-A177-3AD203B41FA5}">
                      <a16:colId xmlns:a16="http://schemas.microsoft.com/office/drawing/2014/main" val="2527618414"/>
                    </a:ext>
                  </a:extLst>
                </a:gridCol>
                <a:gridCol w="639538">
                  <a:extLst>
                    <a:ext uri="{9D8B030D-6E8A-4147-A177-3AD203B41FA5}">
                      <a16:colId xmlns:a16="http://schemas.microsoft.com/office/drawing/2014/main" val="1243121872"/>
                    </a:ext>
                  </a:extLst>
                </a:gridCol>
                <a:gridCol w="639538">
                  <a:extLst>
                    <a:ext uri="{9D8B030D-6E8A-4147-A177-3AD203B41FA5}">
                      <a16:colId xmlns:a16="http://schemas.microsoft.com/office/drawing/2014/main" val="797752087"/>
                    </a:ext>
                  </a:extLst>
                </a:gridCol>
              </a:tblGrid>
              <a:tr h="370840">
                <a:tc>
                  <a:txBody>
                    <a:bodyPr/>
                    <a:lstStyle/>
                    <a:p>
                      <a:pPr algn="ctr"/>
                      <a:r>
                        <a:rPr kumimoji="1" lang="en-US" altLang="ja-JP" sz="1600" dirty="0"/>
                        <a:t>11</a:t>
                      </a:r>
                      <a:r>
                        <a:rPr kumimoji="1" lang="ja-JP" altLang="en-US" sz="1600" dirty="0"/>
                        <a:t>時以前</a:t>
                      </a:r>
                      <a:endParaRPr kumimoji="1" lang="en-US" altLang="ja-JP" sz="1600" dirty="0"/>
                    </a:p>
                  </a:txBody>
                  <a:tcPr/>
                </a:tc>
                <a:tc>
                  <a:txBody>
                    <a:bodyPr/>
                    <a:lstStyle/>
                    <a:p>
                      <a:pPr algn="ctr"/>
                      <a:r>
                        <a:rPr kumimoji="1" lang="en-US" altLang="ja-JP" sz="1600" dirty="0"/>
                        <a:t>12</a:t>
                      </a:r>
                      <a:r>
                        <a:rPr kumimoji="1" lang="ja-JP" altLang="en-US" sz="1600" dirty="0"/>
                        <a:t>時</a:t>
                      </a:r>
                    </a:p>
                  </a:txBody>
                  <a:tcPr/>
                </a:tc>
                <a:tc>
                  <a:txBody>
                    <a:bodyPr/>
                    <a:lstStyle/>
                    <a:p>
                      <a:pPr algn="ctr"/>
                      <a:r>
                        <a:rPr kumimoji="1" lang="en-US" altLang="ja-JP" sz="1600" dirty="0"/>
                        <a:t>0</a:t>
                      </a:r>
                      <a:r>
                        <a:rPr kumimoji="1" lang="ja-JP" altLang="en-US" sz="1600" dirty="0"/>
                        <a:t>時</a:t>
                      </a:r>
                    </a:p>
                  </a:txBody>
                  <a:tcPr/>
                </a:tc>
                <a:tc>
                  <a:txBody>
                    <a:bodyPr/>
                    <a:lstStyle/>
                    <a:p>
                      <a:pPr algn="ctr"/>
                      <a:r>
                        <a:rPr kumimoji="1" lang="en-US" altLang="ja-JP" sz="1600" dirty="0"/>
                        <a:t>1</a:t>
                      </a:r>
                      <a:r>
                        <a:rPr kumimoji="1" lang="ja-JP" altLang="en-US" sz="1600" dirty="0"/>
                        <a:t>時</a:t>
                      </a:r>
                    </a:p>
                  </a:txBody>
                  <a:tcPr/>
                </a:tc>
                <a:tc>
                  <a:txBody>
                    <a:bodyPr/>
                    <a:lstStyle/>
                    <a:p>
                      <a:pPr algn="ctr"/>
                      <a:r>
                        <a:rPr kumimoji="1" lang="en-US" altLang="ja-JP" sz="1600" dirty="0"/>
                        <a:t>2</a:t>
                      </a:r>
                      <a:r>
                        <a:rPr kumimoji="1" lang="ja-JP" altLang="en-US" sz="1600" dirty="0"/>
                        <a:t>時</a:t>
                      </a:r>
                    </a:p>
                  </a:txBody>
                  <a:tcPr/>
                </a:tc>
                <a:tc>
                  <a:txBody>
                    <a:bodyPr/>
                    <a:lstStyle/>
                    <a:p>
                      <a:pPr algn="ctr"/>
                      <a:r>
                        <a:rPr kumimoji="1" lang="en-US" altLang="ja-JP" sz="1600" dirty="0"/>
                        <a:t>3</a:t>
                      </a:r>
                      <a:r>
                        <a:rPr kumimoji="1" lang="ja-JP" altLang="en-US" sz="1600" dirty="0"/>
                        <a:t>時</a:t>
                      </a:r>
                    </a:p>
                  </a:txBody>
                  <a:tcPr/>
                </a:tc>
                <a:tc>
                  <a:txBody>
                    <a:bodyPr/>
                    <a:lstStyle/>
                    <a:p>
                      <a:pPr algn="ctr"/>
                      <a:r>
                        <a:rPr kumimoji="1" lang="en-US" altLang="ja-JP" sz="1600" dirty="0"/>
                        <a:t>4</a:t>
                      </a:r>
                      <a:r>
                        <a:rPr kumimoji="1" lang="ja-JP" altLang="en-US" sz="1600" dirty="0"/>
                        <a:t>時</a:t>
                      </a:r>
                    </a:p>
                  </a:txBody>
                  <a:tcPr/>
                </a:tc>
                <a:tc>
                  <a:txBody>
                    <a:bodyPr/>
                    <a:lstStyle/>
                    <a:p>
                      <a:pPr algn="ctr"/>
                      <a:r>
                        <a:rPr kumimoji="1" lang="en-US" altLang="ja-JP" sz="1600" dirty="0"/>
                        <a:t>5</a:t>
                      </a:r>
                      <a:r>
                        <a:rPr kumimoji="1" lang="ja-JP" altLang="en-US" sz="1600" dirty="0"/>
                        <a:t>時</a:t>
                      </a:r>
                    </a:p>
                  </a:txBody>
                  <a:tcPr/>
                </a:tc>
                <a:tc>
                  <a:txBody>
                    <a:bodyPr/>
                    <a:lstStyle/>
                    <a:p>
                      <a:pPr algn="ctr"/>
                      <a:r>
                        <a:rPr kumimoji="1" lang="en-US" altLang="ja-JP" sz="1600" dirty="0"/>
                        <a:t>6</a:t>
                      </a:r>
                      <a:r>
                        <a:rPr kumimoji="1" lang="ja-JP" altLang="en-US" sz="1600" dirty="0"/>
                        <a:t>時</a:t>
                      </a:r>
                    </a:p>
                  </a:txBody>
                  <a:tcPr/>
                </a:tc>
                <a:tc>
                  <a:txBody>
                    <a:bodyPr/>
                    <a:lstStyle/>
                    <a:p>
                      <a:pPr algn="ctr"/>
                      <a:r>
                        <a:rPr kumimoji="1" lang="en-US" altLang="ja-JP" sz="1600" dirty="0"/>
                        <a:t>7</a:t>
                      </a:r>
                      <a:r>
                        <a:rPr kumimoji="1" lang="ja-JP" altLang="en-US" sz="1600" dirty="0"/>
                        <a:t>時</a:t>
                      </a:r>
                    </a:p>
                  </a:txBody>
                  <a:tcPr/>
                </a:tc>
                <a:extLst>
                  <a:ext uri="{0D108BD9-81ED-4DB2-BD59-A6C34878D82A}">
                    <a16:rowId xmlns:a16="http://schemas.microsoft.com/office/drawing/2014/main" val="3450034931"/>
                  </a:ext>
                </a:extLst>
              </a:tr>
            </a:tbl>
          </a:graphicData>
        </a:graphic>
      </p:graphicFrame>
      <p:sp>
        <p:nvSpPr>
          <p:cNvPr id="6" name="矢印: 下 5">
            <a:extLst>
              <a:ext uri="{FF2B5EF4-FFF2-40B4-BE49-F238E27FC236}">
                <a16:creationId xmlns:a16="http://schemas.microsoft.com/office/drawing/2014/main" id="{61D26710-4064-49D8-AFDB-EF35F18E0D52}"/>
              </a:ext>
            </a:extLst>
          </p:cNvPr>
          <p:cNvSpPr/>
          <p:nvPr/>
        </p:nvSpPr>
        <p:spPr bwMode="auto">
          <a:xfrm>
            <a:off x="4772722" y="5250053"/>
            <a:ext cx="312234" cy="159153"/>
          </a:xfrm>
          <a:prstGeom prst="downArrow">
            <a:avLst/>
          </a:prstGeom>
          <a:solidFill>
            <a:schemeClr val="tx1"/>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anose="05000000000000000000" pitchFamily="2" charset="2"/>
              <a:buNone/>
              <a:tabLst/>
            </a:pPr>
            <a:endParaRPr kumimoji="0" lang="ja-JP"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endParaRPr>
          </a:p>
        </p:txBody>
      </p:sp>
      <p:sp>
        <p:nvSpPr>
          <p:cNvPr id="7" name="矢印: 右 6">
            <a:extLst>
              <a:ext uri="{FF2B5EF4-FFF2-40B4-BE49-F238E27FC236}">
                <a16:creationId xmlns:a16="http://schemas.microsoft.com/office/drawing/2014/main" id="{4F761EE5-2A71-43B9-B73F-710941962832}"/>
              </a:ext>
            </a:extLst>
          </p:cNvPr>
          <p:cNvSpPr/>
          <p:nvPr/>
        </p:nvSpPr>
        <p:spPr bwMode="auto">
          <a:xfrm>
            <a:off x="1103971" y="5393245"/>
            <a:ext cx="3824868" cy="237211"/>
          </a:xfrm>
          <a:prstGeom prst="rightArrow">
            <a:avLst/>
          </a:prstGeom>
          <a:solidFill>
            <a:schemeClr val="tx1"/>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anose="05000000000000000000" pitchFamily="2" charset="2"/>
              <a:buNone/>
              <a:tabLst/>
            </a:pPr>
            <a:endParaRPr kumimoji="0" lang="ja-JP"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endParaRPr>
          </a:p>
        </p:txBody>
      </p:sp>
      <p:sp>
        <p:nvSpPr>
          <p:cNvPr id="8" name="テキスト ボックス 7">
            <a:extLst>
              <a:ext uri="{FF2B5EF4-FFF2-40B4-BE49-F238E27FC236}">
                <a16:creationId xmlns:a16="http://schemas.microsoft.com/office/drawing/2014/main" id="{97D78958-A887-40DC-B03A-9A50C6A7BD8C}"/>
              </a:ext>
            </a:extLst>
          </p:cNvPr>
          <p:cNvSpPr txBox="1"/>
          <p:nvPr/>
        </p:nvSpPr>
        <p:spPr>
          <a:xfrm>
            <a:off x="4928839" y="5039874"/>
            <a:ext cx="568713" cy="369332"/>
          </a:xfrm>
          <a:prstGeom prst="rect">
            <a:avLst/>
          </a:prstGeom>
          <a:noFill/>
        </p:spPr>
        <p:txBody>
          <a:bodyPr wrap="square" rtlCol="0">
            <a:spAutoFit/>
          </a:bodyPr>
          <a:lstStyle/>
          <a:p>
            <a:r>
              <a:rPr kumimoji="1" lang="ja-JP" altLang="en-US" sz="1800" dirty="0"/>
              <a:t>（１）</a:t>
            </a:r>
          </a:p>
        </p:txBody>
      </p:sp>
      <p:sp>
        <p:nvSpPr>
          <p:cNvPr id="9" name="テキスト ボックス 8">
            <a:extLst>
              <a:ext uri="{FF2B5EF4-FFF2-40B4-BE49-F238E27FC236}">
                <a16:creationId xmlns:a16="http://schemas.microsoft.com/office/drawing/2014/main" id="{7C352DC4-33D0-491D-B5B1-FEFB12965EBC}"/>
              </a:ext>
            </a:extLst>
          </p:cNvPr>
          <p:cNvSpPr txBox="1"/>
          <p:nvPr/>
        </p:nvSpPr>
        <p:spPr>
          <a:xfrm>
            <a:off x="535258" y="5343128"/>
            <a:ext cx="568713" cy="369332"/>
          </a:xfrm>
          <a:prstGeom prst="rect">
            <a:avLst/>
          </a:prstGeom>
          <a:noFill/>
        </p:spPr>
        <p:txBody>
          <a:bodyPr wrap="square" rtlCol="0">
            <a:spAutoFit/>
          </a:bodyPr>
          <a:lstStyle/>
          <a:p>
            <a:r>
              <a:rPr kumimoji="1" lang="ja-JP" altLang="en-US" sz="1800" dirty="0"/>
              <a:t>（</a:t>
            </a:r>
            <a:r>
              <a:rPr kumimoji="1" lang="en-US" altLang="ja-JP" sz="1800" dirty="0"/>
              <a:t>2</a:t>
            </a:r>
            <a:r>
              <a:rPr kumimoji="1" lang="ja-JP" altLang="en-US" sz="1800" dirty="0"/>
              <a:t>）</a:t>
            </a:r>
          </a:p>
        </p:txBody>
      </p:sp>
      <p:sp>
        <p:nvSpPr>
          <p:cNvPr id="10" name="テキスト ボックス 9">
            <a:extLst>
              <a:ext uri="{FF2B5EF4-FFF2-40B4-BE49-F238E27FC236}">
                <a16:creationId xmlns:a16="http://schemas.microsoft.com/office/drawing/2014/main" id="{09DC79D5-55D6-47A1-883E-11C65552AB32}"/>
              </a:ext>
            </a:extLst>
          </p:cNvPr>
          <p:cNvSpPr txBox="1"/>
          <p:nvPr/>
        </p:nvSpPr>
        <p:spPr>
          <a:xfrm>
            <a:off x="546863" y="4044203"/>
            <a:ext cx="8050727" cy="646331"/>
          </a:xfrm>
          <a:prstGeom prst="rect">
            <a:avLst/>
          </a:prstGeom>
          <a:noFill/>
        </p:spPr>
        <p:txBody>
          <a:bodyPr wrap="square" rtlCol="0">
            <a:spAutoFit/>
          </a:bodyPr>
          <a:lstStyle/>
          <a:p>
            <a:r>
              <a:rPr lang="ja-JP" altLang="en-US" sz="1800" dirty="0"/>
              <a:t>（１）は午後４時きっかりという意味になり、その前後の時間帯は指しません。</a:t>
            </a:r>
            <a:endParaRPr lang="en-US" altLang="ja-JP" sz="1800" dirty="0"/>
          </a:p>
          <a:p>
            <a:r>
              <a:rPr lang="ja-JP" altLang="en-US" sz="1800" dirty="0"/>
              <a:t>一方、（２）は「午前４時になるまでの間に」という意味になります。</a:t>
            </a:r>
            <a:endParaRPr lang="en-US" altLang="ja-JP" sz="1800" dirty="0"/>
          </a:p>
        </p:txBody>
      </p:sp>
    </p:spTree>
    <p:extLst>
      <p:ext uri="{BB962C8B-B14F-4D97-AF65-F5344CB8AC3E}">
        <p14:creationId xmlns:p14="http://schemas.microsoft.com/office/powerpoint/2010/main" val="268619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■日本語の特徴</a:t>
            </a:r>
            <a:endParaRPr kumimoji="1" lang="ja-JP" altLang="en-US" dirty="0"/>
          </a:p>
        </p:txBody>
      </p:sp>
      <p:sp>
        <p:nvSpPr>
          <p:cNvPr id="3" name="スライド番号プレースホルダー 2">
            <a:extLst>
              <a:ext uri="{FF2B5EF4-FFF2-40B4-BE49-F238E27FC236}">
                <a16:creationId xmlns:a16="http://schemas.microsoft.com/office/drawing/2014/main" id="{39BD6C4F-C22A-4B53-8636-3E57E10DD3C0}"/>
              </a:ext>
            </a:extLst>
          </p:cNvPr>
          <p:cNvSpPr>
            <a:spLocks noGrp="1"/>
          </p:cNvSpPr>
          <p:nvPr>
            <p:ph type="sldNum" sz="quarter" idx="10"/>
          </p:nvPr>
        </p:nvSpPr>
        <p:spPr/>
        <p:txBody>
          <a:bodyPr/>
          <a:lstStyle/>
          <a:p>
            <a:pPr>
              <a:defRPr/>
            </a:pPr>
            <a:fld id="{53F4B962-E652-4883-83A8-38199935C685}" type="slidenum">
              <a:rPr lang="en-US" altLang="ja-JP" smtClean="0"/>
              <a:pPr>
                <a:defRPr/>
              </a:pPr>
              <a:t>26</a:t>
            </a:fld>
            <a:endParaRPr lang="en-US" altLang="ja-JP"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r>
              <a:rPr lang="ja-JP" altLang="en-US" dirty="0"/>
              <a:t>助詞「は」の機能：「は」の入れ子</a:t>
            </a:r>
            <a:endParaRPr lang="en-US" altLang="ja-JP" dirty="0"/>
          </a:p>
          <a:p>
            <a:pPr lvl="1"/>
            <a:endParaRPr lang="en-US" altLang="ja-JP" dirty="0"/>
          </a:p>
          <a:p>
            <a:pPr marL="346075" lvl="1" indent="0">
              <a:buNone/>
            </a:pPr>
            <a:r>
              <a:rPr lang="ja-JP" altLang="en-US" dirty="0"/>
              <a:t>問題：次の文章で用いられている「は」の述部を示してください。</a:t>
            </a:r>
            <a:endParaRPr lang="en-US" altLang="ja-JP" dirty="0"/>
          </a:p>
          <a:p>
            <a:pPr marL="346075" lvl="1" indent="0">
              <a:buNone/>
            </a:pPr>
            <a:endParaRPr lang="en-US" altLang="ja-JP" dirty="0"/>
          </a:p>
          <a:p>
            <a:pPr marL="346075" lvl="1" indent="0">
              <a:buNone/>
            </a:pPr>
            <a:r>
              <a:rPr lang="ja-JP" altLang="en-US" dirty="0"/>
              <a:t>「システムが経営に役立っているかどうかはっきりしないのは（</a:t>
            </a:r>
            <a:r>
              <a:rPr lang="en-US" altLang="ja-JP" dirty="0"/>
              <a:t>※</a:t>
            </a:r>
            <a:r>
              <a:rPr lang="ja-JP" altLang="en-US" dirty="0"/>
              <a:t>１）、システムは（</a:t>
            </a:r>
            <a:r>
              <a:rPr lang="en-US" altLang="ja-JP" dirty="0"/>
              <a:t>※</a:t>
            </a:r>
            <a:r>
              <a:rPr lang="ja-JP" altLang="en-US" dirty="0"/>
              <a:t>２）経営に直結するものではない、と決め込んでいるからである。」</a:t>
            </a:r>
            <a:endParaRPr lang="en-US" altLang="ja-JP" dirty="0"/>
          </a:p>
          <a:p>
            <a:pPr marL="346075" lvl="1" indent="0">
              <a:buNone/>
            </a:pPr>
            <a:endParaRPr lang="en-US" altLang="ja-JP" dirty="0"/>
          </a:p>
          <a:p>
            <a:pPr marL="346075" lvl="1" indent="0">
              <a:buNone/>
            </a:pPr>
            <a:r>
              <a:rPr lang="ja-JP" altLang="en-US" dirty="0"/>
              <a:t>「は（</a:t>
            </a:r>
            <a:r>
              <a:rPr lang="en-US" altLang="ja-JP" dirty="0"/>
              <a:t>※</a:t>
            </a:r>
            <a:r>
              <a:rPr lang="ja-JP" altLang="en-US" dirty="0"/>
              <a:t>１）」　⇒</a:t>
            </a:r>
            <a:endParaRPr lang="en-US" altLang="ja-JP" dirty="0"/>
          </a:p>
          <a:p>
            <a:pPr marL="346075" lvl="1" indent="0">
              <a:buNone/>
            </a:pPr>
            <a:r>
              <a:rPr lang="ja-JP" altLang="en-US" dirty="0"/>
              <a:t>「は（</a:t>
            </a:r>
            <a:r>
              <a:rPr lang="en-US" altLang="ja-JP" dirty="0"/>
              <a:t>※</a:t>
            </a:r>
            <a:r>
              <a:rPr lang="ja-JP" altLang="en-US" dirty="0"/>
              <a:t>２）」　⇒</a:t>
            </a:r>
            <a:endParaRPr lang="en-US" altLang="ja-JP" dirty="0"/>
          </a:p>
          <a:p>
            <a:pPr marL="346075" lvl="1" indent="0">
              <a:buNone/>
            </a:pPr>
            <a:endParaRPr lang="en-US" altLang="ja-JP" dirty="0"/>
          </a:p>
          <a:p>
            <a:pPr marL="346075" lvl="1" indent="0">
              <a:buNone/>
            </a:pPr>
            <a:endParaRPr lang="en-US" altLang="ja-JP" dirty="0"/>
          </a:p>
          <a:p>
            <a:endParaRPr lang="en-US" altLang="ja-JP" dirty="0"/>
          </a:p>
          <a:p>
            <a:pPr marL="346075" lvl="1" indent="0">
              <a:buNone/>
            </a:pPr>
            <a:endParaRPr lang="en-US" altLang="ja-JP" dirty="0"/>
          </a:p>
        </p:txBody>
      </p:sp>
      <p:sp>
        <p:nvSpPr>
          <p:cNvPr id="10" name="テキスト ボックス 9">
            <a:extLst>
              <a:ext uri="{FF2B5EF4-FFF2-40B4-BE49-F238E27FC236}">
                <a16:creationId xmlns:a16="http://schemas.microsoft.com/office/drawing/2014/main" id="{C24FCE6A-0277-433C-A6FF-78D439B66DB1}"/>
              </a:ext>
            </a:extLst>
          </p:cNvPr>
          <p:cNvSpPr txBox="1"/>
          <p:nvPr/>
        </p:nvSpPr>
        <p:spPr>
          <a:xfrm>
            <a:off x="2085279" y="2715763"/>
            <a:ext cx="2999678" cy="646331"/>
          </a:xfrm>
          <a:prstGeom prst="rect">
            <a:avLst/>
          </a:prstGeom>
          <a:noFill/>
        </p:spPr>
        <p:txBody>
          <a:bodyPr wrap="square" rtlCol="0">
            <a:spAutoFit/>
          </a:bodyPr>
          <a:lstStyle/>
          <a:p>
            <a:r>
              <a:rPr kumimoji="1" lang="ja-JP" altLang="en-US" sz="1800" dirty="0"/>
              <a:t>決め込んでいるからである</a:t>
            </a:r>
            <a:endParaRPr kumimoji="1" lang="en-US" altLang="ja-JP" sz="1800" dirty="0"/>
          </a:p>
          <a:p>
            <a:r>
              <a:rPr kumimoji="1" lang="ja-JP" altLang="en-US" sz="1800" dirty="0"/>
              <a:t>直結するものではない</a:t>
            </a:r>
          </a:p>
        </p:txBody>
      </p:sp>
      <p:sp>
        <p:nvSpPr>
          <p:cNvPr id="11" name="テキスト ボックス 10">
            <a:extLst>
              <a:ext uri="{FF2B5EF4-FFF2-40B4-BE49-F238E27FC236}">
                <a16:creationId xmlns:a16="http://schemas.microsoft.com/office/drawing/2014/main" id="{E519BD02-2D37-4E92-8C1B-D942A05E5632}"/>
              </a:ext>
            </a:extLst>
          </p:cNvPr>
          <p:cNvSpPr txBox="1"/>
          <p:nvPr/>
        </p:nvSpPr>
        <p:spPr>
          <a:xfrm>
            <a:off x="602618" y="3659900"/>
            <a:ext cx="8192131" cy="646331"/>
          </a:xfrm>
          <a:prstGeom prst="rect">
            <a:avLst/>
          </a:prstGeom>
          <a:noFill/>
        </p:spPr>
        <p:txBody>
          <a:bodyPr wrap="square" rtlCol="0">
            <a:spAutoFit/>
          </a:bodyPr>
          <a:lstStyle/>
          <a:p>
            <a:r>
              <a:rPr kumimoji="1" lang="ja-JP" altLang="en-US" sz="1800" dirty="0"/>
              <a:t>入れ子構造を持った文章は、ソフトウェア文章ではできるだけ避けるべきです。題目に対する述部が離れてしまい、意味をぼやかしてしまいます。</a:t>
            </a:r>
            <a:endParaRPr kumimoji="1" lang="en-US" altLang="ja-JP" sz="1800" dirty="0"/>
          </a:p>
        </p:txBody>
      </p:sp>
      <p:grpSp>
        <p:nvGrpSpPr>
          <p:cNvPr id="26" name="グループ化 25">
            <a:extLst>
              <a:ext uri="{FF2B5EF4-FFF2-40B4-BE49-F238E27FC236}">
                <a16:creationId xmlns:a16="http://schemas.microsoft.com/office/drawing/2014/main" id="{F92BC1EF-E05F-49CF-B417-1C2D91B22296}"/>
              </a:ext>
            </a:extLst>
          </p:cNvPr>
          <p:cNvGrpSpPr/>
          <p:nvPr/>
        </p:nvGrpSpPr>
        <p:grpSpPr>
          <a:xfrm>
            <a:off x="490654" y="4597377"/>
            <a:ext cx="8344982" cy="1391655"/>
            <a:chOff x="490654" y="4597377"/>
            <a:chExt cx="8344982" cy="1391655"/>
          </a:xfrm>
        </p:grpSpPr>
        <p:sp>
          <p:nvSpPr>
            <p:cNvPr id="12" name="テキスト ボックス 11">
              <a:extLst>
                <a:ext uri="{FF2B5EF4-FFF2-40B4-BE49-F238E27FC236}">
                  <a16:creationId xmlns:a16="http://schemas.microsoft.com/office/drawing/2014/main" id="{A01DB2F6-6F60-4ABD-AF74-AE2BF40F92BF}"/>
                </a:ext>
              </a:extLst>
            </p:cNvPr>
            <p:cNvSpPr txBox="1"/>
            <p:nvPr/>
          </p:nvSpPr>
          <p:spPr>
            <a:xfrm>
              <a:off x="490654" y="4597377"/>
              <a:ext cx="2062976" cy="369332"/>
            </a:xfrm>
            <a:prstGeom prst="rect">
              <a:avLst/>
            </a:prstGeom>
            <a:solidFill>
              <a:schemeClr val="bg1">
                <a:lumMod val="95000"/>
              </a:schemeClr>
            </a:solidFill>
            <a:ln>
              <a:solidFill>
                <a:schemeClr val="tx1"/>
              </a:solidFill>
            </a:ln>
          </p:spPr>
          <p:txBody>
            <a:bodyPr wrap="square" rtlCol="0">
              <a:spAutoFit/>
            </a:bodyPr>
            <a:lstStyle/>
            <a:p>
              <a:r>
                <a:rPr kumimoji="1" lang="ja-JP" altLang="en-US" sz="1800" dirty="0"/>
                <a:t>はっきりしないのは</a:t>
              </a:r>
            </a:p>
          </p:txBody>
        </p:sp>
        <p:sp>
          <p:nvSpPr>
            <p:cNvPr id="13" name="テキスト ボックス 12">
              <a:extLst>
                <a:ext uri="{FF2B5EF4-FFF2-40B4-BE49-F238E27FC236}">
                  <a16:creationId xmlns:a16="http://schemas.microsoft.com/office/drawing/2014/main" id="{8C3E8C3D-E6A2-40C7-AC0E-F20040CFEAF2}"/>
                </a:ext>
              </a:extLst>
            </p:cNvPr>
            <p:cNvSpPr txBox="1"/>
            <p:nvPr/>
          </p:nvSpPr>
          <p:spPr>
            <a:xfrm>
              <a:off x="6534767" y="4973369"/>
              <a:ext cx="2300869" cy="369332"/>
            </a:xfrm>
            <a:prstGeom prst="rect">
              <a:avLst/>
            </a:prstGeom>
            <a:solidFill>
              <a:schemeClr val="bg1">
                <a:lumMod val="95000"/>
              </a:schemeClr>
            </a:solidFill>
            <a:ln>
              <a:solidFill>
                <a:schemeClr val="tx1"/>
              </a:solidFill>
            </a:ln>
          </p:spPr>
          <p:txBody>
            <a:bodyPr wrap="square" rtlCol="0">
              <a:spAutoFit/>
            </a:bodyPr>
            <a:lstStyle/>
            <a:p>
              <a:r>
                <a:rPr kumimoji="1" lang="ja-JP" altLang="en-US" sz="1800" dirty="0"/>
                <a:t>決め込んでいるから</a:t>
              </a:r>
            </a:p>
          </p:txBody>
        </p:sp>
        <p:sp>
          <p:nvSpPr>
            <p:cNvPr id="14" name="テキスト ボックス 13">
              <a:extLst>
                <a:ext uri="{FF2B5EF4-FFF2-40B4-BE49-F238E27FC236}">
                  <a16:creationId xmlns:a16="http://schemas.microsoft.com/office/drawing/2014/main" id="{90D172C2-B519-469E-92BE-97CFEA3918BD}"/>
                </a:ext>
              </a:extLst>
            </p:cNvPr>
            <p:cNvSpPr txBox="1"/>
            <p:nvPr/>
          </p:nvSpPr>
          <p:spPr>
            <a:xfrm>
              <a:off x="602618" y="5469406"/>
              <a:ext cx="1330712" cy="369332"/>
            </a:xfrm>
            <a:prstGeom prst="rect">
              <a:avLst/>
            </a:prstGeom>
            <a:solidFill>
              <a:schemeClr val="bg1">
                <a:lumMod val="95000"/>
              </a:schemeClr>
            </a:solidFill>
            <a:ln>
              <a:solidFill>
                <a:schemeClr val="tx1"/>
              </a:solidFill>
            </a:ln>
          </p:spPr>
          <p:txBody>
            <a:bodyPr wrap="square" rtlCol="0">
              <a:spAutoFit/>
            </a:bodyPr>
            <a:lstStyle/>
            <a:p>
              <a:r>
                <a:rPr kumimoji="1" lang="ja-JP" altLang="en-US" sz="1800" dirty="0"/>
                <a:t>システムは</a:t>
              </a:r>
            </a:p>
          </p:txBody>
        </p:sp>
        <p:sp>
          <p:nvSpPr>
            <p:cNvPr id="15" name="テキスト ボックス 14">
              <a:extLst>
                <a:ext uri="{FF2B5EF4-FFF2-40B4-BE49-F238E27FC236}">
                  <a16:creationId xmlns:a16="http://schemas.microsoft.com/office/drawing/2014/main" id="{B7CE2F10-E348-44C7-B5A8-6A0D1C91099A}"/>
                </a:ext>
              </a:extLst>
            </p:cNvPr>
            <p:cNvSpPr txBox="1"/>
            <p:nvPr/>
          </p:nvSpPr>
          <p:spPr>
            <a:xfrm>
              <a:off x="2204224" y="5469406"/>
              <a:ext cx="3048000" cy="369332"/>
            </a:xfrm>
            <a:prstGeom prst="rect">
              <a:avLst/>
            </a:prstGeom>
            <a:solidFill>
              <a:schemeClr val="bg1">
                <a:lumMod val="95000"/>
              </a:schemeClr>
            </a:solidFill>
            <a:ln>
              <a:solidFill>
                <a:schemeClr val="tx1"/>
              </a:solidFill>
            </a:ln>
          </p:spPr>
          <p:txBody>
            <a:bodyPr wrap="square" rtlCol="0">
              <a:spAutoFit/>
            </a:bodyPr>
            <a:lstStyle/>
            <a:p>
              <a:r>
                <a:rPr kumimoji="1" lang="ja-JP" altLang="en-US" sz="1800" dirty="0"/>
                <a:t>経営に直結するものではない</a:t>
              </a:r>
            </a:p>
          </p:txBody>
        </p:sp>
        <p:sp>
          <p:nvSpPr>
            <p:cNvPr id="16" name="正方形/長方形 15">
              <a:extLst>
                <a:ext uri="{FF2B5EF4-FFF2-40B4-BE49-F238E27FC236}">
                  <a16:creationId xmlns:a16="http://schemas.microsoft.com/office/drawing/2014/main" id="{D6D98E61-93A3-402B-B042-E015F078F49D}"/>
                </a:ext>
              </a:extLst>
            </p:cNvPr>
            <p:cNvSpPr/>
            <p:nvPr/>
          </p:nvSpPr>
          <p:spPr bwMode="auto">
            <a:xfrm>
              <a:off x="490654" y="5342701"/>
              <a:ext cx="4895385" cy="646331"/>
            </a:xfrm>
            <a:prstGeom prst="rect">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anose="05000000000000000000" pitchFamily="2" charset="2"/>
                <a:buNone/>
                <a:tabLst/>
              </a:pPr>
              <a:endParaRPr kumimoji="0" lang="ja-JP"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endParaRPr>
            </a:p>
          </p:txBody>
        </p:sp>
        <p:sp>
          <p:nvSpPr>
            <p:cNvPr id="17" name="テキスト ボックス 16">
              <a:extLst>
                <a:ext uri="{FF2B5EF4-FFF2-40B4-BE49-F238E27FC236}">
                  <a16:creationId xmlns:a16="http://schemas.microsoft.com/office/drawing/2014/main" id="{B343700E-6D20-4EF5-93CC-277C2A2CFFA7}"/>
                </a:ext>
              </a:extLst>
            </p:cNvPr>
            <p:cNvSpPr txBox="1"/>
            <p:nvPr/>
          </p:nvSpPr>
          <p:spPr>
            <a:xfrm>
              <a:off x="5714768" y="5469406"/>
              <a:ext cx="390444" cy="369332"/>
            </a:xfrm>
            <a:prstGeom prst="rect">
              <a:avLst/>
            </a:prstGeom>
            <a:solidFill>
              <a:schemeClr val="bg1">
                <a:lumMod val="95000"/>
              </a:schemeClr>
            </a:solidFill>
            <a:ln>
              <a:solidFill>
                <a:schemeClr val="tx1"/>
              </a:solidFill>
            </a:ln>
          </p:spPr>
          <p:txBody>
            <a:bodyPr wrap="square" rtlCol="0">
              <a:spAutoFit/>
            </a:bodyPr>
            <a:lstStyle/>
            <a:p>
              <a:r>
                <a:rPr kumimoji="1" lang="ja-JP" altLang="en-US" sz="1800" dirty="0"/>
                <a:t>と</a:t>
              </a:r>
            </a:p>
          </p:txBody>
        </p:sp>
        <p:cxnSp>
          <p:nvCxnSpPr>
            <p:cNvPr id="19" name="直線矢印コネクタ 18">
              <a:extLst>
                <a:ext uri="{FF2B5EF4-FFF2-40B4-BE49-F238E27FC236}">
                  <a16:creationId xmlns:a16="http://schemas.microsoft.com/office/drawing/2014/main" id="{65953BCD-A575-4F69-88F5-A2369CE8EBA5}"/>
                </a:ext>
              </a:extLst>
            </p:cNvPr>
            <p:cNvCxnSpPr>
              <a:stCxn id="12" idx="3"/>
              <a:endCxn id="13" idx="1"/>
            </p:cNvCxnSpPr>
            <p:nvPr/>
          </p:nvCxnSpPr>
          <p:spPr bwMode="auto">
            <a:xfrm>
              <a:off x="2553630" y="4782043"/>
              <a:ext cx="3981137" cy="375992"/>
            </a:xfrm>
            <a:prstGeom prst="straightConnector1">
              <a:avLst/>
            </a:prstGeom>
            <a:noFill/>
            <a:ln w="127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線矢印コネクタ 20">
              <a:extLst>
                <a:ext uri="{FF2B5EF4-FFF2-40B4-BE49-F238E27FC236}">
                  <a16:creationId xmlns:a16="http://schemas.microsoft.com/office/drawing/2014/main" id="{7C69751E-2D1A-4BEE-AF94-C99EB04AB78F}"/>
                </a:ext>
              </a:extLst>
            </p:cNvPr>
            <p:cNvCxnSpPr>
              <a:stCxn id="17" idx="3"/>
              <a:endCxn id="13" idx="1"/>
            </p:cNvCxnSpPr>
            <p:nvPr/>
          </p:nvCxnSpPr>
          <p:spPr bwMode="auto">
            <a:xfrm flipV="1">
              <a:off x="6105212" y="5158035"/>
              <a:ext cx="429555" cy="496037"/>
            </a:xfrm>
            <a:prstGeom prst="straightConnector1">
              <a:avLst/>
            </a:prstGeom>
            <a:noFill/>
            <a:ln w="127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線コネクタ 22">
              <a:extLst>
                <a:ext uri="{FF2B5EF4-FFF2-40B4-BE49-F238E27FC236}">
                  <a16:creationId xmlns:a16="http://schemas.microsoft.com/office/drawing/2014/main" id="{2183F26A-CB01-4ABD-8EC7-1472F3AD2183}"/>
                </a:ext>
              </a:extLst>
            </p:cNvPr>
            <p:cNvCxnSpPr>
              <a:stCxn id="16" idx="3"/>
              <a:endCxn id="17" idx="1"/>
            </p:cNvCxnSpPr>
            <p:nvPr/>
          </p:nvCxnSpPr>
          <p:spPr bwMode="auto">
            <a:xfrm flipV="1">
              <a:off x="5386039" y="5654072"/>
              <a:ext cx="328729" cy="11795"/>
            </a:xfrm>
            <a:prstGeom prst="line">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線矢印コネクタ 24">
              <a:extLst>
                <a:ext uri="{FF2B5EF4-FFF2-40B4-BE49-F238E27FC236}">
                  <a16:creationId xmlns:a16="http://schemas.microsoft.com/office/drawing/2014/main" id="{289D9161-B267-4A45-9065-CA37B3BD333D}"/>
                </a:ext>
              </a:extLst>
            </p:cNvPr>
            <p:cNvCxnSpPr>
              <a:stCxn id="14" idx="3"/>
              <a:endCxn id="15" idx="1"/>
            </p:cNvCxnSpPr>
            <p:nvPr/>
          </p:nvCxnSpPr>
          <p:spPr bwMode="auto">
            <a:xfrm>
              <a:off x="1933330" y="5654072"/>
              <a:ext cx="270894" cy="0"/>
            </a:xfrm>
            <a:prstGeom prst="straightConnector1">
              <a:avLst/>
            </a:prstGeom>
            <a:noFill/>
            <a:ln w="127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042979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■日本語の特徴</a:t>
            </a:r>
            <a:endParaRPr kumimoji="1" lang="ja-JP" altLang="en-US" dirty="0"/>
          </a:p>
        </p:txBody>
      </p:sp>
      <p:sp>
        <p:nvSpPr>
          <p:cNvPr id="3" name="スライド番号プレースホルダー 2">
            <a:extLst>
              <a:ext uri="{FF2B5EF4-FFF2-40B4-BE49-F238E27FC236}">
                <a16:creationId xmlns:a16="http://schemas.microsoft.com/office/drawing/2014/main" id="{39BD6C4F-C22A-4B53-8636-3E57E10DD3C0}"/>
              </a:ext>
            </a:extLst>
          </p:cNvPr>
          <p:cNvSpPr>
            <a:spLocks noGrp="1"/>
          </p:cNvSpPr>
          <p:nvPr>
            <p:ph type="sldNum" sz="quarter" idx="10"/>
          </p:nvPr>
        </p:nvSpPr>
        <p:spPr/>
        <p:txBody>
          <a:bodyPr/>
          <a:lstStyle/>
          <a:p>
            <a:pPr>
              <a:defRPr/>
            </a:pPr>
            <a:fld id="{53F4B962-E652-4883-83A8-38199935C685}" type="slidenum">
              <a:rPr lang="en-US" altLang="ja-JP" smtClean="0"/>
              <a:pPr>
                <a:defRPr/>
              </a:pPr>
              <a:t>27</a:t>
            </a:fld>
            <a:endParaRPr lang="en-US" altLang="ja-JP"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r>
              <a:rPr lang="ja-JP" altLang="en-US" dirty="0"/>
              <a:t>助詞「が」の使い方</a:t>
            </a:r>
            <a:endParaRPr lang="en-US" altLang="ja-JP" dirty="0"/>
          </a:p>
          <a:p>
            <a:pPr lvl="1"/>
            <a:endParaRPr lang="en-US" altLang="ja-JP" dirty="0"/>
          </a:p>
          <a:p>
            <a:pPr marL="346075" lvl="1" indent="0">
              <a:buNone/>
            </a:pPr>
            <a:r>
              <a:rPr lang="ja-JP" altLang="en-US" dirty="0"/>
              <a:t>「は」を別の助詞で置き換えて表現する場合、真っ先に思い浮かぶのが「が」でしょう。</a:t>
            </a:r>
            <a:endParaRPr lang="en-US" altLang="ja-JP" dirty="0"/>
          </a:p>
          <a:p>
            <a:pPr marL="346075" lvl="1" indent="0">
              <a:buNone/>
            </a:pPr>
            <a:r>
              <a:rPr lang="ja-JP" altLang="en-US" dirty="0"/>
              <a:t>では、「は」と「が」はどのように違い、どう使い分けるべきか検討します。</a:t>
            </a:r>
            <a:endParaRPr lang="en-US" altLang="ja-JP" dirty="0"/>
          </a:p>
          <a:p>
            <a:pPr marL="346075" lvl="1" indent="0">
              <a:buNone/>
            </a:pPr>
            <a:endParaRPr lang="en-US" altLang="ja-JP" dirty="0"/>
          </a:p>
          <a:p>
            <a:pPr marL="346075" lvl="1" indent="0">
              <a:buNone/>
            </a:pPr>
            <a:r>
              <a:rPr lang="ja-JP" altLang="en-US" dirty="0"/>
              <a:t>問題：次の文について、どのように意味が異なるでしょうか。</a:t>
            </a:r>
            <a:endParaRPr lang="en-US" altLang="ja-JP" dirty="0"/>
          </a:p>
          <a:p>
            <a:pPr marL="346075" lvl="1" indent="0">
              <a:buNone/>
            </a:pPr>
            <a:endParaRPr lang="en-US" altLang="ja-JP" dirty="0"/>
          </a:p>
          <a:p>
            <a:pPr marL="346075" lvl="1" indent="0">
              <a:buNone/>
            </a:pPr>
            <a:r>
              <a:rPr lang="ja-JP" altLang="en-US" dirty="0"/>
              <a:t>（１）新システムは無事に始動した</a:t>
            </a:r>
            <a:endParaRPr lang="en-US" altLang="ja-JP" dirty="0"/>
          </a:p>
          <a:p>
            <a:pPr marL="346075" lvl="1" indent="0">
              <a:buNone/>
            </a:pPr>
            <a:r>
              <a:rPr lang="ja-JP" altLang="en-US" dirty="0"/>
              <a:t>（２）新システムが無事に始動した</a:t>
            </a:r>
            <a:endParaRPr lang="en-US" altLang="ja-JP" dirty="0"/>
          </a:p>
          <a:p>
            <a:pPr marL="346075" lvl="1" indent="0">
              <a:buNone/>
            </a:pPr>
            <a:endParaRPr lang="en-US" altLang="ja-JP" dirty="0"/>
          </a:p>
          <a:p>
            <a:pPr marL="346075" lvl="1" indent="0">
              <a:buNone/>
            </a:pPr>
            <a:endParaRPr lang="en-US" altLang="ja-JP" dirty="0"/>
          </a:p>
          <a:p>
            <a:pPr marL="346075" lvl="1" indent="0">
              <a:buNone/>
            </a:pPr>
            <a:endParaRPr lang="en-US" altLang="ja-JP" dirty="0"/>
          </a:p>
          <a:p>
            <a:pPr marL="346075" lvl="1" indent="0">
              <a:buNone/>
            </a:pPr>
            <a:endParaRPr lang="en-US" altLang="ja-JP" dirty="0"/>
          </a:p>
          <a:p>
            <a:endParaRPr lang="en-US" altLang="ja-JP" dirty="0"/>
          </a:p>
          <a:p>
            <a:pPr marL="346075" lvl="1" indent="0">
              <a:buNone/>
            </a:pPr>
            <a:endParaRPr lang="en-US" altLang="ja-JP" dirty="0"/>
          </a:p>
        </p:txBody>
      </p:sp>
      <p:sp>
        <p:nvSpPr>
          <p:cNvPr id="18" name="テキスト ボックス 17">
            <a:extLst>
              <a:ext uri="{FF2B5EF4-FFF2-40B4-BE49-F238E27FC236}">
                <a16:creationId xmlns:a16="http://schemas.microsoft.com/office/drawing/2014/main" id="{8C77722C-1189-4933-962A-6FB250AF1996}"/>
              </a:ext>
            </a:extLst>
          </p:cNvPr>
          <p:cNvSpPr txBox="1"/>
          <p:nvPr/>
        </p:nvSpPr>
        <p:spPr>
          <a:xfrm>
            <a:off x="602618" y="3652466"/>
            <a:ext cx="8192131" cy="1477328"/>
          </a:xfrm>
          <a:prstGeom prst="rect">
            <a:avLst/>
          </a:prstGeom>
          <a:noFill/>
        </p:spPr>
        <p:txBody>
          <a:bodyPr wrap="square" rtlCol="0">
            <a:spAutoFit/>
          </a:bodyPr>
          <a:lstStyle/>
          <a:p>
            <a:r>
              <a:rPr kumimoji="1" lang="ja-JP" altLang="en-US" sz="1800" dirty="0"/>
              <a:t>　この文章は「は」と「が」では、伝えようとする内容が異なっています。しかし、どのように異なっているかを説明するのは厄介です。この「異なっている」という感じを明確に説明でき、使い分けられるようになることが、重要です。</a:t>
            </a:r>
            <a:endParaRPr kumimoji="1" lang="en-US" altLang="ja-JP" sz="1800" dirty="0"/>
          </a:p>
          <a:p>
            <a:endParaRPr kumimoji="1" lang="en-US" altLang="ja-JP" sz="1800" dirty="0"/>
          </a:p>
          <a:p>
            <a:r>
              <a:rPr kumimoji="1" lang="ja-JP" altLang="en-US" sz="1800" dirty="0"/>
              <a:t>　（１）の場合、「新システム」が「無事に始動した」ことだけを意味しません。</a:t>
            </a:r>
            <a:endParaRPr kumimoji="1" lang="en-US" altLang="ja-JP" sz="1800" dirty="0"/>
          </a:p>
        </p:txBody>
      </p:sp>
    </p:spTree>
    <p:extLst>
      <p:ext uri="{BB962C8B-B14F-4D97-AF65-F5344CB8AC3E}">
        <p14:creationId xmlns:p14="http://schemas.microsoft.com/office/powerpoint/2010/main" val="27349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■日本語の特徴</a:t>
            </a:r>
            <a:endParaRPr kumimoji="1" lang="ja-JP" altLang="en-US" dirty="0"/>
          </a:p>
        </p:txBody>
      </p:sp>
      <p:sp>
        <p:nvSpPr>
          <p:cNvPr id="3" name="スライド番号プレースホルダー 2">
            <a:extLst>
              <a:ext uri="{FF2B5EF4-FFF2-40B4-BE49-F238E27FC236}">
                <a16:creationId xmlns:a16="http://schemas.microsoft.com/office/drawing/2014/main" id="{39BD6C4F-C22A-4B53-8636-3E57E10DD3C0}"/>
              </a:ext>
            </a:extLst>
          </p:cNvPr>
          <p:cNvSpPr>
            <a:spLocks noGrp="1"/>
          </p:cNvSpPr>
          <p:nvPr>
            <p:ph type="sldNum" sz="quarter" idx="10"/>
          </p:nvPr>
        </p:nvSpPr>
        <p:spPr/>
        <p:txBody>
          <a:bodyPr/>
          <a:lstStyle/>
          <a:p>
            <a:pPr>
              <a:defRPr/>
            </a:pPr>
            <a:fld id="{53F4B962-E652-4883-83A8-38199935C685}" type="slidenum">
              <a:rPr lang="en-US" altLang="ja-JP" smtClean="0"/>
              <a:pPr>
                <a:defRPr/>
              </a:pPr>
              <a:t>28</a:t>
            </a:fld>
            <a:endParaRPr lang="en-US" altLang="ja-JP"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r>
              <a:rPr lang="ja-JP" altLang="en-US" dirty="0"/>
              <a:t>助詞「が」の使い方（続き）</a:t>
            </a:r>
            <a:endParaRPr lang="en-US" altLang="ja-JP" dirty="0"/>
          </a:p>
          <a:p>
            <a:pPr marL="0" indent="0">
              <a:buNone/>
            </a:pPr>
            <a:r>
              <a:rPr lang="ja-JP" altLang="en-US" dirty="0"/>
              <a:t>「新システムは無事に始動した」</a:t>
            </a:r>
            <a:endParaRPr lang="en-US" altLang="ja-JP" dirty="0"/>
          </a:p>
          <a:p>
            <a:pPr marL="346075" lvl="1" indent="0">
              <a:buNone/>
            </a:pPr>
            <a:r>
              <a:rPr lang="ja-JP" altLang="en-US" dirty="0"/>
              <a:t>主題を「は」で受けると、「新システム」に関する様々な付帯状況が予測されます。</a:t>
            </a:r>
            <a:endParaRPr lang="en-US" altLang="ja-JP" dirty="0"/>
          </a:p>
          <a:p>
            <a:endParaRPr lang="en-US" altLang="ja-JP" dirty="0"/>
          </a:p>
          <a:p>
            <a:endParaRPr lang="en-US" altLang="ja-JP" dirty="0"/>
          </a:p>
          <a:p>
            <a:endParaRPr lang="en-US" altLang="ja-JP" dirty="0"/>
          </a:p>
          <a:p>
            <a:endParaRPr lang="en-US" altLang="ja-JP" dirty="0"/>
          </a:p>
          <a:p>
            <a:pPr marL="0" indent="0">
              <a:buNone/>
            </a:pPr>
            <a:r>
              <a:rPr lang="ja-JP" altLang="en-US" dirty="0"/>
              <a:t>「新システムが無事に始動した」</a:t>
            </a:r>
            <a:endParaRPr lang="en-US" altLang="ja-JP" dirty="0"/>
          </a:p>
          <a:p>
            <a:pPr marL="346075" lvl="1" indent="0">
              <a:buNone/>
            </a:pPr>
            <a:r>
              <a:rPr lang="ja-JP" altLang="en-US" dirty="0"/>
              <a:t>「が」は、「は」のように大きくかかることはなく、「新システム」について「無事に始動した」ことだけを表します。</a:t>
            </a:r>
            <a:endParaRPr lang="en-US" altLang="ja-JP" dirty="0"/>
          </a:p>
          <a:p>
            <a:pPr marL="346075" lvl="1" indent="0">
              <a:buNone/>
            </a:pPr>
            <a:endParaRPr lang="en-US" altLang="ja-JP" dirty="0"/>
          </a:p>
          <a:p>
            <a:pPr marL="346075" lvl="1" indent="0">
              <a:buNone/>
            </a:pPr>
            <a:endParaRPr lang="en-US" altLang="ja-JP" dirty="0"/>
          </a:p>
          <a:p>
            <a:pPr marL="346075" lvl="1" indent="0">
              <a:buNone/>
            </a:pPr>
            <a:endParaRPr lang="en-US" altLang="ja-JP" dirty="0"/>
          </a:p>
          <a:p>
            <a:endParaRPr lang="en-US" altLang="ja-JP" dirty="0"/>
          </a:p>
          <a:p>
            <a:pPr marL="346075" lvl="1" indent="0">
              <a:buNone/>
            </a:pPr>
            <a:endParaRPr lang="en-US" altLang="ja-JP" dirty="0"/>
          </a:p>
        </p:txBody>
      </p:sp>
      <p:sp>
        <p:nvSpPr>
          <p:cNvPr id="5" name="テキスト ボックス 4">
            <a:extLst>
              <a:ext uri="{FF2B5EF4-FFF2-40B4-BE49-F238E27FC236}">
                <a16:creationId xmlns:a16="http://schemas.microsoft.com/office/drawing/2014/main" id="{C2EDA58A-78C9-4350-B442-2F7EABB47A33}"/>
              </a:ext>
            </a:extLst>
          </p:cNvPr>
          <p:cNvSpPr txBox="1"/>
          <p:nvPr/>
        </p:nvSpPr>
        <p:spPr>
          <a:xfrm>
            <a:off x="381956" y="2609833"/>
            <a:ext cx="2040220" cy="338554"/>
          </a:xfrm>
          <a:prstGeom prst="rect">
            <a:avLst/>
          </a:prstGeom>
          <a:noFill/>
          <a:ln>
            <a:solidFill>
              <a:schemeClr val="tx1"/>
            </a:solidFill>
            <a:prstDash val="lgDashDotDot"/>
          </a:ln>
        </p:spPr>
        <p:txBody>
          <a:bodyPr wrap="square" rtlCol="0">
            <a:spAutoFit/>
          </a:bodyPr>
          <a:lstStyle/>
          <a:p>
            <a:r>
              <a:rPr kumimoji="1" lang="ja-JP" altLang="en-US" sz="1600" dirty="0"/>
              <a:t>これまで苦労したが、</a:t>
            </a:r>
          </a:p>
        </p:txBody>
      </p:sp>
      <p:sp>
        <p:nvSpPr>
          <p:cNvPr id="7" name="テキスト ボックス 6">
            <a:extLst>
              <a:ext uri="{FF2B5EF4-FFF2-40B4-BE49-F238E27FC236}">
                <a16:creationId xmlns:a16="http://schemas.microsoft.com/office/drawing/2014/main" id="{11A4B138-7A80-4693-AB52-92B4D7F25CB0}"/>
              </a:ext>
            </a:extLst>
          </p:cNvPr>
          <p:cNvSpPr txBox="1"/>
          <p:nvPr/>
        </p:nvSpPr>
        <p:spPr>
          <a:xfrm>
            <a:off x="2829148" y="2486722"/>
            <a:ext cx="2040220" cy="584775"/>
          </a:xfrm>
          <a:prstGeom prst="rect">
            <a:avLst/>
          </a:prstGeom>
          <a:noFill/>
          <a:ln>
            <a:solidFill>
              <a:schemeClr val="tx1"/>
            </a:solidFill>
            <a:prstDash val="solid"/>
          </a:ln>
        </p:spPr>
        <p:txBody>
          <a:bodyPr wrap="square" rtlCol="0">
            <a:spAutoFit/>
          </a:bodyPr>
          <a:lstStyle/>
          <a:p>
            <a:r>
              <a:rPr kumimoji="1" lang="ja-JP" altLang="en-US" sz="1600" dirty="0"/>
              <a:t>新システムは無事に始動した</a:t>
            </a:r>
          </a:p>
        </p:txBody>
      </p:sp>
      <p:sp>
        <p:nvSpPr>
          <p:cNvPr id="8" name="テキスト ボックス 7">
            <a:extLst>
              <a:ext uri="{FF2B5EF4-FFF2-40B4-BE49-F238E27FC236}">
                <a16:creationId xmlns:a16="http://schemas.microsoft.com/office/drawing/2014/main" id="{9D883634-A860-4F1F-9CF5-B28F300FCDA2}"/>
              </a:ext>
            </a:extLst>
          </p:cNvPr>
          <p:cNvSpPr txBox="1"/>
          <p:nvPr/>
        </p:nvSpPr>
        <p:spPr>
          <a:xfrm>
            <a:off x="5327294" y="2601583"/>
            <a:ext cx="865352" cy="338554"/>
          </a:xfrm>
          <a:prstGeom prst="rect">
            <a:avLst/>
          </a:prstGeom>
          <a:noFill/>
          <a:ln>
            <a:solidFill>
              <a:schemeClr val="tx1"/>
            </a:solidFill>
            <a:prstDash val="lgDashDotDot"/>
          </a:ln>
        </p:spPr>
        <p:txBody>
          <a:bodyPr wrap="square" rtlCol="0">
            <a:spAutoFit/>
          </a:bodyPr>
          <a:lstStyle/>
          <a:p>
            <a:r>
              <a:rPr kumimoji="1" lang="ja-JP" altLang="en-US" sz="1600" dirty="0"/>
              <a:t>しかし、</a:t>
            </a:r>
          </a:p>
        </p:txBody>
      </p:sp>
      <p:sp>
        <p:nvSpPr>
          <p:cNvPr id="9" name="テキスト ボックス 8">
            <a:extLst>
              <a:ext uri="{FF2B5EF4-FFF2-40B4-BE49-F238E27FC236}">
                <a16:creationId xmlns:a16="http://schemas.microsoft.com/office/drawing/2014/main" id="{BF1E9858-81C8-4066-B8C5-D9BEE8BC7C32}"/>
              </a:ext>
            </a:extLst>
          </p:cNvPr>
          <p:cNvSpPr txBox="1"/>
          <p:nvPr/>
        </p:nvSpPr>
        <p:spPr>
          <a:xfrm>
            <a:off x="6650573" y="2025058"/>
            <a:ext cx="2040220" cy="584775"/>
          </a:xfrm>
          <a:prstGeom prst="rect">
            <a:avLst/>
          </a:prstGeom>
          <a:noFill/>
          <a:ln>
            <a:solidFill>
              <a:schemeClr val="tx1"/>
            </a:solidFill>
            <a:prstDash val="lgDashDotDot"/>
          </a:ln>
        </p:spPr>
        <p:txBody>
          <a:bodyPr wrap="square" rtlCol="0">
            <a:spAutoFit/>
          </a:bodyPr>
          <a:lstStyle/>
          <a:p>
            <a:r>
              <a:rPr kumimoji="1" lang="ja-JP" altLang="en-US" sz="1600" dirty="0"/>
              <a:t>現行システムの障害が発生した。　</a:t>
            </a:r>
          </a:p>
        </p:txBody>
      </p:sp>
      <p:sp>
        <p:nvSpPr>
          <p:cNvPr id="10" name="テキスト ボックス 9">
            <a:extLst>
              <a:ext uri="{FF2B5EF4-FFF2-40B4-BE49-F238E27FC236}">
                <a16:creationId xmlns:a16="http://schemas.microsoft.com/office/drawing/2014/main" id="{B46F8065-100A-4840-8192-C3A81F278B6B}"/>
              </a:ext>
            </a:extLst>
          </p:cNvPr>
          <p:cNvSpPr txBox="1"/>
          <p:nvPr/>
        </p:nvSpPr>
        <p:spPr>
          <a:xfrm>
            <a:off x="6650573" y="3071497"/>
            <a:ext cx="2040220" cy="338554"/>
          </a:xfrm>
          <a:prstGeom prst="rect">
            <a:avLst/>
          </a:prstGeom>
          <a:noFill/>
          <a:ln>
            <a:solidFill>
              <a:schemeClr val="tx1"/>
            </a:solidFill>
            <a:prstDash val="lgDashDotDot"/>
          </a:ln>
        </p:spPr>
        <p:txBody>
          <a:bodyPr wrap="square" rtlCol="0">
            <a:spAutoFit/>
          </a:bodyPr>
          <a:lstStyle/>
          <a:p>
            <a:r>
              <a:rPr kumimoji="1" lang="en-US" altLang="ja-JP" sz="1600" dirty="0"/>
              <a:t>1</a:t>
            </a:r>
            <a:r>
              <a:rPr kumimoji="1" lang="ja-JP" altLang="en-US" sz="1600" dirty="0"/>
              <a:t>時間後にダウンした</a:t>
            </a:r>
          </a:p>
        </p:txBody>
      </p:sp>
      <p:cxnSp>
        <p:nvCxnSpPr>
          <p:cNvPr id="11" name="直線矢印コネクタ 10">
            <a:extLst>
              <a:ext uri="{FF2B5EF4-FFF2-40B4-BE49-F238E27FC236}">
                <a16:creationId xmlns:a16="http://schemas.microsoft.com/office/drawing/2014/main" id="{2BD3CA1E-4F72-4A16-856E-282F9C07E444}"/>
              </a:ext>
            </a:extLst>
          </p:cNvPr>
          <p:cNvCxnSpPr>
            <a:stCxn id="5" idx="3"/>
          </p:cNvCxnSpPr>
          <p:nvPr/>
        </p:nvCxnSpPr>
        <p:spPr bwMode="auto">
          <a:xfrm flipV="1">
            <a:off x="2422176" y="2779109"/>
            <a:ext cx="406972" cy="1"/>
          </a:xfrm>
          <a:prstGeom prst="straightConnector1">
            <a:avLst/>
          </a:prstGeom>
          <a:noFill/>
          <a:ln w="127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線矢印コネクタ 12">
            <a:extLst>
              <a:ext uri="{FF2B5EF4-FFF2-40B4-BE49-F238E27FC236}">
                <a16:creationId xmlns:a16="http://schemas.microsoft.com/office/drawing/2014/main" id="{8E9312F6-E6C1-4A8E-BB0B-78827E819F65}"/>
              </a:ext>
            </a:extLst>
          </p:cNvPr>
          <p:cNvCxnSpPr>
            <a:cxnSpLocks/>
            <a:endCxn id="8" idx="1"/>
          </p:cNvCxnSpPr>
          <p:nvPr/>
        </p:nvCxnSpPr>
        <p:spPr bwMode="auto">
          <a:xfrm>
            <a:off x="4872454" y="2764173"/>
            <a:ext cx="454840" cy="6687"/>
          </a:xfrm>
          <a:prstGeom prst="straightConnector1">
            <a:avLst/>
          </a:prstGeom>
          <a:noFill/>
          <a:ln w="127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線矢印コネクタ 15">
            <a:extLst>
              <a:ext uri="{FF2B5EF4-FFF2-40B4-BE49-F238E27FC236}">
                <a16:creationId xmlns:a16="http://schemas.microsoft.com/office/drawing/2014/main" id="{71DA65F1-FB88-4E89-88FD-9C9222A65C3B}"/>
              </a:ext>
            </a:extLst>
          </p:cNvPr>
          <p:cNvCxnSpPr>
            <a:cxnSpLocks/>
            <a:stCxn id="8" idx="3"/>
            <a:endCxn id="9" idx="1"/>
          </p:cNvCxnSpPr>
          <p:nvPr/>
        </p:nvCxnSpPr>
        <p:spPr bwMode="auto">
          <a:xfrm flipV="1">
            <a:off x="6192646" y="2317446"/>
            <a:ext cx="457927" cy="453414"/>
          </a:xfrm>
          <a:prstGeom prst="straightConnector1">
            <a:avLst/>
          </a:prstGeom>
          <a:noFill/>
          <a:ln w="127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線矢印コネクタ 18">
            <a:extLst>
              <a:ext uri="{FF2B5EF4-FFF2-40B4-BE49-F238E27FC236}">
                <a16:creationId xmlns:a16="http://schemas.microsoft.com/office/drawing/2014/main" id="{56352D54-A7D1-4633-8E06-7587832198ED}"/>
              </a:ext>
            </a:extLst>
          </p:cNvPr>
          <p:cNvCxnSpPr>
            <a:cxnSpLocks/>
            <a:stCxn id="8" idx="3"/>
            <a:endCxn id="10" idx="1"/>
          </p:cNvCxnSpPr>
          <p:nvPr/>
        </p:nvCxnSpPr>
        <p:spPr bwMode="auto">
          <a:xfrm>
            <a:off x="6192646" y="2770860"/>
            <a:ext cx="457927" cy="469914"/>
          </a:xfrm>
          <a:prstGeom prst="straightConnector1">
            <a:avLst/>
          </a:prstGeom>
          <a:noFill/>
          <a:ln w="127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テキスト ボックス 21">
            <a:extLst>
              <a:ext uri="{FF2B5EF4-FFF2-40B4-BE49-F238E27FC236}">
                <a16:creationId xmlns:a16="http://schemas.microsoft.com/office/drawing/2014/main" id="{05535910-424F-4FDB-9B5F-3C9F999A1501}"/>
              </a:ext>
            </a:extLst>
          </p:cNvPr>
          <p:cNvSpPr txBox="1"/>
          <p:nvPr/>
        </p:nvSpPr>
        <p:spPr>
          <a:xfrm>
            <a:off x="2115742" y="5024287"/>
            <a:ext cx="2040220" cy="584775"/>
          </a:xfrm>
          <a:prstGeom prst="rect">
            <a:avLst/>
          </a:prstGeom>
          <a:noFill/>
          <a:ln>
            <a:solidFill>
              <a:schemeClr val="tx1"/>
            </a:solidFill>
            <a:prstDash val="solid"/>
          </a:ln>
        </p:spPr>
        <p:txBody>
          <a:bodyPr wrap="square" rtlCol="0">
            <a:spAutoFit/>
          </a:bodyPr>
          <a:lstStyle/>
          <a:p>
            <a:r>
              <a:rPr kumimoji="1" lang="ja-JP" altLang="en-US" sz="1600" dirty="0"/>
              <a:t>新システムが無事に始動した</a:t>
            </a:r>
          </a:p>
        </p:txBody>
      </p:sp>
      <p:cxnSp>
        <p:nvCxnSpPr>
          <p:cNvPr id="23" name="直線矢印コネクタ 22">
            <a:extLst>
              <a:ext uri="{FF2B5EF4-FFF2-40B4-BE49-F238E27FC236}">
                <a16:creationId xmlns:a16="http://schemas.microsoft.com/office/drawing/2014/main" id="{0060BF96-B60D-48E5-BB1A-75A595431B0E}"/>
              </a:ext>
            </a:extLst>
          </p:cNvPr>
          <p:cNvCxnSpPr>
            <a:cxnSpLocks/>
          </p:cNvCxnSpPr>
          <p:nvPr/>
        </p:nvCxnSpPr>
        <p:spPr bwMode="auto">
          <a:xfrm>
            <a:off x="4155962" y="5316674"/>
            <a:ext cx="1885008" cy="0"/>
          </a:xfrm>
          <a:prstGeom prst="straightConnector1">
            <a:avLst/>
          </a:prstGeom>
          <a:noFill/>
          <a:ln w="12700" cap="flat" cmpd="sng" algn="ctr">
            <a:solidFill>
              <a:schemeClr val="tx1"/>
            </a:solidFill>
            <a:prstDash val="solid"/>
            <a:round/>
            <a:headEnd type="none" w="med" len="med"/>
            <a:tailEnd type="triangle"/>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テキスト ボックス 24">
            <a:extLst>
              <a:ext uri="{FF2B5EF4-FFF2-40B4-BE49-F238E27FC236}">
                <a16:creationId xmlns:a16="http://schemas.microsoft.com/office/drawing/2014/main" id="{B7B5B4D2-A51A-4B85-A712-5175130280C9}"/>
              </a:ext>
            </a:extLst>
          </p:cNvPr>
          <p:cNvSpPr txBox="1"/>
          <p:nvPr/>
        </p:nvSpPr>
        <p:spPr>
          <a:xfrm>
            <a:off x="4375172" y="4986370"/>
            <a:ext cx="2040220" cy="338554"/>
          </a:xfrm>
          <a:prstGeom prst="rect">
            <a:avLst/>
          </a:prstGeom>
          <a:noFill/>
          <a:ln>
            <a:noFill/>
            <a:prstDash val="lgDashDotDot"/>
          </a:ln>
        </p:spPr>
        <p:txBody>
          <a:bodyPr wrap="square" rtlCol="0">
            <a:spAutoFit/>
          </a:bodyPr>
          <a:lstStyle/>
          <a:p>
            <a:r>
              <a:rPr kumimoji="1" lang="ja-JP" altLang="en-US" sz="1600" dirty="0"/>
              <a:t>次の文章へ</a:t>
            </a:r>
          </a:p>
        </p:txBody>
      </p:sp>
    </p:spTree>
    <p:extLst>
      <p:ext uri="{BB962C8B-B14F-4D97-AF65-F5344CB8AC3E}">
        <p14:creationId xmlns:p14="http://schemas.microsoft.com/office/powerpoint/2010/main" val="2817235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■日本語の特徴</a:t>
            </a:r>
            <a:endParaRPr kumimoji="1" lang="ja-JP" altLang="en-US" dirty="0"/>
          </a:p>
        </p:txBody>
      </p:sp>
      <p:sp>
        <p:nvSpPr>
          <p:cNvPr id="3" name="スライド番号プレースホルダー 2">
            <a:extLst>
              <a:ext uri="{FF2B5EF4-FFF2-40B4-BE49-F238E27FC236}">
                <a16:creationId xmlns:a16="http://schemas.microsoft.com/office/drawing/2014/main" id="{39BD6C4F-C22A-4B53-8636-3E57E10DD3C0}"/>
              </a:ext>
            </a:extLst>
          </p:cNvPr>
          <p:cNvSpPr>
            <a:spLocks noGrp="1"/>
          </p:cNvSpPr>
          <p:nvPr>
            <p:ph type="sldNum" sz="quarter" idx="10"/>
          </p:nvPr>
        </p:nvSpPr>
        <p:spPr/>
        <p:txBody>
          <a:bodyPr/>
          <a:lstStyle/>
          <a:p>
            <a:pPr>
              <a:defRPr/>
            </a:pPr>
            <a:fld id="{53F4B962-E652-4883-83A8-38199935C685}" type="slidenum">
              <a:rPr lang="en-US" altLang="ja-JP" smtClean="0"/>
              <a:pPr>
                <a:defRPr/>
              </a:pPr>
              <a:t>29</a:t>
            </a:fld>
            <a:endParaRPr lang="en-US" altLang="ja-JP"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r>
              <a:rPr lang="ja-JP" altLang="en-US" dirty="0"/>
              <a:t>助詞「が」の使い方（続き）</a:t>
            </a:r>
            <a:endParaRPr lang="en-US" altLang="ja-JP" dirty="0"/>
          </a:p>
          <a:p>
            <a:pPr lvl="1"/>
            <a:endParaRPr lang="en-US" altLang="ja-JP" dirty="0"/>
          </a:p>
          <a:p>
            <a:pPr marL="346075" lvl="1" indent="0">
              <a:buNone/>
            </a:pPr>
            <a:r>
              <a:rPr lang="ja-JP" altLang="en-US" dirty="0"/>
              <a:t>問題：次の文について、どのように意味が異なるでしょうか。</a:t>
            </a:r>
            <a:endParaRPr lang="en-US" altLang="ja-JP" dirty="0"/>
          </a:p>
          <a:p>
            <a:pPr marL="346075" lvl="1" indent="0">
              <a:buNone/>
            </a:pPr>
            <a:endParaRPr lang="en-US" altLang="ja-JP" dirty="0"/>
          </a:p>
          <a:p>
            <a:pPr marL="346075" lvl="1" indent="0">
              <a:buNone/>
            </a:pPr>
            <a:r>
              <a:rPr lang="ja-JP" altLang="en-US" dirty="0"/>
              <a:t>（１）新システムでは、セキュリティ</a:t>
            </a:r>
            <a:r>
              <a:rPr lang="ja-JP" altLang="en-US" b="1" dirty="0">
                <a:solidFill>
                  <a:srgbClr val="FF0000"/>
                </a:solidFill>
              </a:rPr>
              <a:t>は</a:t>
            </a:r>
            <a:r>
              <a:rPr lang="ja-JP" altLang="en-US" dirty="0"/>
              <a:t>重要な位置付けにある</a:t>
            </a:r>
            <a:endParaRPr lang="en-US" altLang="ja-JP" dirty="0"/>
          </a:p>
          <a:p>
            <a:pPr marL="346075" lvl="1" indent="0">
              <a:buNone/>
            </a:pPr>
            <a:r>
              <a:rPr lang="ja-JP" altLang="en-US" dirty="0"/>
              <a:t>（２）新システムでは、セキュリティ</a:t>
            </a:r>
            <a:r>
              <a:rPr lang="ja-JP" altLang="en-US" b="1" dirty="0">
                <a:solidFill>
                  <a:srgbClr val="FF0000"/>
                </a:solidFill>
              </a:rPr>
              <a:t>が</a:t>
            </a:r>
            <a:r>
              <a:rPr lang="ja-JP" altLang="en-US" dirty="0"/>
              <a:t>重要な位置付けにある</a:t>
            </a:r>
            <a:endParaRPr lang="en-US" altLang="ja-JP" dirty="0"/>
          </a:p>
          <a:p>
            <a:pPr marL="346075" lvl="1" indent="0">
              <a:buNone/>
            </a:pPr>
            <a:endParaRPr lang="en-US" altLang="ja-JP" dirty="0"/>
          </a:p>
          <a:p>
            <a:pPr marL="346075" lvl="1" indent="0">
              <a:buNone/>
            </a:pPr>
            <a:endParaRPr lang="en-US" altLang="ja-JP" dirty="0"/>
          </a:p>
          <a:p>
            <a:pPr marL="346075" lvl="1" indent="0">
              <a:buNone/>
            </a:pPr>
            <a:endParaRPr lang="en-US" altLang="ja-JP" dirty="0"/>
          </a:p>
          <a:p>
            <a:pPr marL="346075" lvl="1" indent="0">
              <a:buNone/>
            </a:pPr>
            <a:endParaRPr lang="en-US" altLang="ja-JP" dirty="0"/>
          </a:p>
          <a:p>
            <a:endParaRPr lang="en-US" altLang="ja-JP" dirty="0"/>
          </a:p>
        </p:txBody>
      </p:sp>
      <p:sp>
        <p:nvSpPr>
          <p:cNvPr id="18" name="テキスト ボックス 17">
            <a:extLst>
              <a:ext uri="{FF2B5EF4-FFF2-40B4-BE49-F238E27FC236}">
                <a16:creationId xmlns:a16="http://schemas.microsoft.com/office/drawing/2014/main" id="{8C77722C-1189-4933-962A-6FB250AF1996}"/>
              </a:ext>
            </a:extLst>
          </p:cNvPr>
          <p:cNvSpPr txBox="1"/>
          <p:nvPr/>
        </p:nvSpPr>
        <p:spPr>
          <a:xfrm>
            <a:off x="355284" y="2667136"/>
            <a:ext cx="8192131" cy="923330"/>
          </a:xfrm>
          <a:prstGeom prst="rect">
            <a:avLst/>
          </a:prstGeom>
          <a:noFill/>
        </p:spPr>
        <p:txBody>
          <a:bodyPr wrap="square" rtlCol="0">
            <a:spAutoFit/>
          </a:bodyPr>
          <a:lstStyle/>
          <a:p>
            <a:r>
              <a:rPr kumimoji="1" lang="ja-JP" altLang="en-US" sz="1800" dirty="0"/>
              <a:t>　（１）の文では、「新システムの持ついくつかの機能のうち、特にセキュリティが重要だ」という意図が示されています。一方、（２）の文ではセキュリティだけが強調され、他の機能の存在は意識されません。</a:t>
            </a:r>
            <a:endParaRPr kumimoji="1" lang="en-US" altLang="ja-JP" sz="1800" dirty="0"/>
          </a:p>
        </p:txBody>
      </p:sp>
      <p:sp>
        <p:nvSpPr>
          <p:cNvPr id="5" name="正方形/長方形 4">
            <a:extLst>
              <a:ext uri="{FF2B5EF4-FFF2-40B4-BE49-F238E27FC236}">
                <a16:creationId xmlns:a16="http://schemas.microsoft.com/office/drawing/2014/main" id="{A5045D9A-7900-460A-BA42-FDF94C615FB7}"/>
              </a:ext>
            </a:extLst>
          </p:cNvPr>
          <p:cNvSpPr/>
          <p:nvPr/>
        </p:nvSpPr>
        <p:spPr bwMode="auto">
          <a:xfrm>
            <a:off x="596585" y="4248615"/>
            <a:ext cx="3083317" cy="1951463"/>
          </a:xfrm>
          <a:prstGeom prst="rect">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anose="05000000000000000000" pitchFamily="2" charset="2"/>
              <a:buNone/>
              <a:tabLst/>
            </a:pPr>
            <a:endParaRPr kumimoji="0" lang="ja-JP"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endParaRPr>
          </a:p>
        </p:txBody>
      </p:sp>
      <p:sp>
        <p:nvSpPr>
          <p:cNvPr id="6" name="テキスト ボックス 5">
            <a:extLst>
              <a:ext uri="{FF2B5EF4-FFF2-40B4-BE49-F238E27FC236}">
                <a16:creationId xmlns:a16="http://schemas.microsoft.com/office/drawing/2014/main" id="{BAB09AE7-9812-4273-BF2C-3C24D85B32F2}"/>
              </a:ext>
            </a:extLst>
          </p:cNvPr>
          <p:cNvSpPr txBox="1"/>
          <p:nvPr/>
        </p:nvSpPr>
        <p:spPr>
          <a:xfrm>
            <a:off x="596585" y="3838281"/>
            <a:ext cx="1638776" cy="369332"/>
          </a:xfrm>
          <a:prstGeom prst="rect">
            <a:avLst/>
          </a:prstGeom>
          <a:noFill/>
        </p:spPr>
        <p:txBody>
          <a:bodyPr wrap="square" rtlCol="0">
            <a:spAutoFit/>
          </a:bodyPr>
          <a:lstStyle/>
          <a:p>
            <a:r>
              <a:rPr kumimoji="1" lang="ja-JP" altLang="en-US" sz="1800" dirty="0"/>
              <a:t>■（１）の文章</a:t>
            </a:r>
          </a:p>
        </p:txBody>
      </p:sp>
      <p:sp>
        <p:nvSpPr>
          <p:cNvPr id="8" name="テキスト ボックス 7">
            <a:extLst>
              <a:ext uri="{FF2B5EF4-FFF2-40B4-BE49-F238E27FC236}">
                <a16:creationId xmlns:a16="http://schemas.microsoft.com/office/drawing/2014/main" id="{D224EDAC-71FE-484B-95B5-0410B0A6E1FF}"/>
              </a:ext>
            </a:extLst>
          </p:cNvPr>
          <p:cNvSpPr txBox="1"/>
          <p:nvPr/>
        </p:nvSpPr>
        <p:spPr>
          <a:xfrm>
            <a:off x="596585" y="4289617"/>
            <a:ext cx="1638776" cy="369332"/>
          </a:xfrm>
          <a:prstGeom prst="rect">
            <a:avLst/>
          </a:prstGeom>
          <a:noFill/>
        </p:spPr>
        <p:txBody>
          <a:bodyPr wrap="square" rtlCol="0">
            <a:spAutoFit/>
          </a:bodyPr>
          <a:lstStyle/>
          <a:p>
            <a:r>
              <a:rPr kumimoji="1" lang="ja-JP" altLang="en-US" sz="1800" dirty="0"/>
              <a:t>新システム</a:t>
            </a:r>
          </a:p>
        </p:txBody>
      </p:sp>
      <p:sp>
        <p:nvSpPr>
          <p:cNvPr id="7" name="楕円 6">
            <a:extLst>
              <a:ext uri="{FF2B5EF4-FFF2-40B4-BE49-F238E27FC236}">
                <a16:creationId xmlns:a16="http://schemas.microsoft.com/office/drawing/2014/main" id="{6FCB982B-B7E6-4062-9402-900396462EC2}"/>
              </a:ext>
            </a:extLst>
          </p:cNvPr>
          <p:cNvSpPr/>
          <p:nvPr/>
        </p:nvSpPr>
        <p:spPr bwMode="auto">
          <a:xfrm>
            <a:off x="1318855" y="4699951"/>
            <a:ext cx="1638776" cy="369332"/>
          </a:xfrm>
          <a:prstGeom prst="ellipse">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anose="05000000000000000000" pitchFamily="2" charset="2"/>
              <a:buNone/>
              <a:tabLst/>
            </a:pPr>
            <a:r>
              <a:rPr kumimoji="0" lang="ja-JP" altLang="en-US" sz="1600" b="1"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セキュリティ</a:t>
            </a:r>
          </a:p>
        </p:txBody>
      </p:sp>
      <p:sp>
        <p:nvSpPr>
          <p:cNvPr id="10" name="楕円 9">
            <a:extLst>
              <a:ext uri="{FF2B5EF4-FFF2-40B4-BE49-F238E27FC236}">
                <a16:creationId xmlns:a16="http://schemas.microsoft.com/office/drawing/2014/main" id="{58E84913-DBFF-4536-BA1E-A081FD36A852}"/>
              </a:ext>
            </a:extLst>
          </p:cNvPr>
          <p:cNvSpPr/>
          <p:nvPr/>
        </p:nvSpPr>
        <p:spPr bwMode="auto">
          <a:xfrm>
            <a:off x="1318855" y="5228176"/>
            <a:ext cx="1638776" cy="369332"/>
          </a:xfrm>
          <a:prstGeom prst="ellipse">
            <a:avLst/>
          </a:prstGeom>
          <a:noFill/>
          <a:ln w="12700" cap="flat" cmpd="sng" algn="ctr">
            <a:solidFill>
              <a:schemeClr val="tx1"/>
            </a:solidFill>
            <a:prstDash val="sysDot"/>
            <a:round/>
            <a:headEnd type="none" w="med" len="med"/>
            <a:tailEnd type="none" w="med" len="me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anose="05000000000000000000" pitchFamily="2" charset="2"/>
              <a:buNone/>
              <a:tabLst/>
            </a:pPr>
            <a:r>
              <a:rPr lang="ja-JP" altLang="en-US" sz="1600" dirty="0"/>
              <a:t>処理速度</a:t>
            </a:r>
            <a:endParaRPr kumimoji="0" lang="ja-JP" altLang="en-US" sz="160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endParaRPr>
          </a:p>
        </p:txBody>
      </p:sp>
      <p:sp>
        <p:nvSpPr>
          <p:cNvPr id="11" name="楕円 10">
            <a:extLst>
              <a:ext uri="{FF2B5EF4-FFF2-40B4-BE49-F238E27FC236}">
                <a16:creationId xmlns:a16="http://schemas.microsoft.com/office/drawing/2014/main" id="{C735CED2-1429-49A7-AFEC-0CB3A1080554}"/>
              </a:ext>
            </a:extLst>
          </p:cNvPr>
          <p:cNvSpPr/>
          <p:nvPr/>
        </p:nvSpPr>
        <p:spPr bwMode="auto">
          <a:xfrm>
            <a:off x="1318855" y="5725527"/>
            <a:ext cx="1638776" cy="369332"/>
          </a:xfrm>
          <a:prstGeom prst="ellipse">
            <a:avLst/>
          </a:prstGeom>
          <a:noFill/>
          <a:ln w="12700" cap="flat" cmpd="sng" algn="ctr">
            <a:solidFill>
              <a:schemeClr val="tx1"/>
            </a:solidFill>
            <a:prstDash val="sysDot"/>
            <a:round/>
            <a:headEnd type="none" w="med" len="med"/>
            <a:tailEnd type="none" w="med" len="me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anose="05000000000000000000" pitchFamily="2" charset="2"/>
              <a:buNone/>
              <a:tabLst/>
            </a:pPr>
            <a:r>
              <a:rPr kumimoji="0" lang="ja-JP" altLang="en-US" sz="160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信頼性</a:t>
            </a:r>
          </a:p>
        </p:txBody>
      </p:sp>
      <p:sp>
        <p:nvSpPr>
          <p:cNvPr id="12" name="正方形/長方形 11">
            <a:extLst>
              <a:ext uri="{FF2B5EF4-FFF2-40B4-BE49-F238E27FC236}">
                <a16:creationId xmlns:a16="http://schemas.microsoft.com/office/drawing/2014/main" id="{8931743E-506F-453B-92E5-0ED83705F3B2}"/>
              </a:ext>
            </a:extLst>
          </p:cNvPr>
          <p:cNvSpPr/>
          <p:nvPr/>
        </p:nvSpPr>
        <p:spPr bwMode="auto">
          <a:xfrm>
            <a:off x="4897239" y="4252444"/>
            <a:ext cx="3083317" cy="1951463"/>
          </a:xfrm>
          <a:prstGeom prst="rect">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anose="05000000000000000000" pitchFamily="2" charset="2"/>
              <a:buNone/>
              <a:tabLst/>
            </a:pPr>
            <a:endParaRPr kumimoji="0" lang="ja-JP"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endParaRPr>
          </a:p>
        </p:txBody>
      </p:sp>
      <p:sp>
        <p:nvSpPr>
          <p:cNvPr id="13" name="テキスト ボックス 12">
            <a:extLst>
              <a:ext uri="{FF2B5EF4-FFF2-40B4-BE49-F238E27FC236}">
                <a16:creationId xmlns:a16="http://schemas.microsoft.com/office/drawing/2014/main" id="{4B355185-6705-4731-A2DE-16D00983DB37}"/>
              </a:ext>
            </a:extLst>
          </p:cNvPr>
          <p:cNvSpPr txBox="1"/>
          <p:nvPr/>
        </p:nvSpPr>
        <p:spPr>
          <a:xfrm>
            <a:off x="4897239" y="3842110"/>
            <a:ext cx="1638776" cy="369332"/>
          </a:xfrm>
          <a:prstGeom prst="rect">
            <a:avLst/>
          </a:prstGeom>
          <a:noFill/>
        </p:spPr>
        <p:txBody>
          <a:bodyPr wrap="square" rtlCol="0">
            <a:spAutoFit/>
          </a:bodyPr>
          <a:lstStyle/>
          <a:p>
            <a:r>
              <a:rPr kumimoji="1" lang="ja-JP" altLang="en-US" sz="1800" dirty="0"/>
              <a:t>■（２）の文章</a:t>
            </a:r>
          </a:p>
        </p:txBody>
      </p:sp>
      <p:sp>
        <p:nvSpPr>
          <p:cNvPr id="14" name="テキスト ボックス 13">
            <a:extLst>
              <a:ext uri="{FF2B5EF4-FFF2-40B4-BE49-F238E27FC236}">
                <a16:creationId xmlns:a16="http://schemas.microsoft.com/office/drawing/2014/main" id="{3E79FCF6-D98D-4927-B960-AC0F43640673}"/>
              </a:ext>
            </a:extLst>
          </p:cNvPr>
          <p:cNvSpPr txBox="1"/>
          <p:nvPr/>
        </p:nvSpPr>
        <p:spPr>
          <a:xfrm>
            <a:off x="4897239" y="4293446"/>
            <a:ext cx="1638776" cy="369332"/>
          </a:xfrm>
          <a:prstGeom prst="rect">
            <a:avLst/>
          </a:prstGeom>
          <a:noFill/>
        </p:spPr>
        <p:txBody>
          <a:bodyPr wrap="square" rtlCol="0">
            <a:spAutoFit/>
          </a:bodyPr>
          <a:lstStyle/>
          <a:p>
            <a:r>
              <a:rPr kumimoji="1" lang="ja-JP" altLang="en-US" sz="1800" dirty="0"/>
              <a:t>新システム</a:t>
            </a:r>
          </a:p>
        </p:txBody>
      </p:sp>
      <p:sp>
        <p:nvSpPr>
          <p:cNvPr id="15" name="楕円 14">
            <a:extLst>
              <a:ext uri="{FF2B5EF4-FFF2-40B4-BE49-F238E27FC236}">
                <a16:creationId xmlns:a16="http://schemas.microsoft.com/office/drawing/2014/main" id="{96CCC4C6-35DE-42DA-A1AB-660631BF5BE0}"/>
              </a:ext>
            </a:extLst>
          </p:cNvPr>
          <p:cNvSpPr/>
          <p:nvPr/>
        </p:nvSpPr>
        <p:spPr bwMode="auto">
          <a:xfrm>
            <a:off x="5619509" y="5052268"/>
            <a:ext cx="1638776" cy="369332"/>
          </a:xfrm>
          <a:prstGeom prst="ellipse">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anose="05000000000000000000" pitchFamily="2" charset="2"/>
              <a:buNone/>
              <a:tabLst/>
            </a:pPr>
            <a:r>
              <a:rPr kumimoji="0" lang="ja-JP" altLang="en-US" sz="1600" b="1"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セキュリティ</a:t>
            </a:r>
          </a:p>
        </p:txBody>
      </p:sp>
      <p:sp>
        <p:nvSpPr>
          <p:cNvPr id="9" name="吹き出し: 円形 8">
            <a:extLst>
              <a:ext uri="{FF2B5EF4-FFF2-40B4-BE49-F238E27FC236}">
                <a16:creationId xmlns:a16="http://schemas.microsoft.com/office/drawing/2014/main" id="{5D192D00-F11E-4A0D-AD34-9FC43564BA09}"/>
              </a:ext>
            </a:extLst>
          </p:cNvPr>
          <p:cNvSpPr/>
          <p:nvPr/>
        </p:nvSpPr>
        <p:spPr bwMode="auto">
          <a:xfrm>
            <a:off x="2696743" y="4357904"/>
            <a:ext cx="1550019" cy="292443"/>
          </a:xfrm>
          <a:prstGeom prst="wedgeEllipseCallout">
            <a:avLst>
              <a:gd name="adj1" fmla="val -30905"/>
              <a:gd name="adj2" fmla="val 112071"/>
            </a:avLst>
          </a:prstGeom>
          <a:solidFill>
            <a:srgbClr val="FFFF00"/>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anose="05000000000000000000" pitchFamily="2" charset="2"/>
              <a:buNone/>
              <a:tabLst/>
            </a:pPr>
            <a:r>
              <a:rPr kumimoji="0" lang="ja-JP" altLang="en-US" sz="1800" b="0" i="0" u="none" strike="noStrike" cap="none" normalizeH="0" baseline="0" dirty="0">
                <a:ln>
                  <a:noFill/>
                </a:ln>
                <a:solidFill>
                  <a:srgbClr val="FF0000"/>
                </a:solidFill>
                <a:effectLst/>
                <a:latin typeface="Arial" panose="020B0604020202020204" pitchFamily="34" charset="0"/>
                <a:ea typeface="ＭＳ Ｐゴシック" panose="020B0600070205080204" pitchFamily="50" charset="-128"/>
              </a:rPr>
              <a:t>重要だ！</a:t>
            </a:r>
          </a:p>
        </p:txBody>
      </p:sp>
      <p:sp>
        <p:nvSpPr>
          <p:cNvPr id="19" name="吹き出し: 円形 18">
            <a:extLst>
              <a:ext uri="{FF2B5EF4-FFF2-40B4-BE49-F238E27FC236}">
                <a16:creationId xmlns:a16="http://schemas.microsoft.com/office/drawing/2014/main" id="{F6041AEC-50C1-495E-8740-A9EC8B3C3E31}"/>
              </a:ext>
            </a:extLst>
          </p:cNvPr>
          <p:cNvSpPr/>
          <p:nvPr/>
        </p:nvSpPr>
        <p:spPr bwMode="auto">
          <a:xfrm>
            <a:off x="6763221" y="4523226"/>
            <a:ext cx="1550019" cy="292443"/>
          </a:xfrm>
          <a:prstGeom prst="wedgeEllipseCallout">
            <a:avLst>
              <a:gd name="adj1" fmla="val -30905"/>
              <a:gd name="adj2" fmla="val 112071"/>
            </a:avLst>
          </a:prstGeom>
          <a:solidFill>
            <a:srgbClr val="FFFF00"/>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anose="05000000000000000000" pitchFamily="2" charset="2"/>
              <a:buNone/>
              <a:tabLst/>
            </a:pPr>
            <a:r>
              <a:rPr kumimoji="0" lang="ja-JP" altLang="en-US" sz="1800" b="0" i="0" u="none" strike="noStrike" cap="none" normalizeH="0" baseline="0" dirty="0">
                <a:ln>
                  <a:noFill/>
                </a:ln>
                <a:solidFill>
                  <a:srgbClr val="FF0000"/>
                </a:solidFill>
                <a:effectLst/>
                <a:latin typeface="Arial" panose="020B0604020202020204" pitchFamily="34" charset="0"/>
                <a:ea typeface="ＭＳ Ｐゴシック" panose="020B0600070205080204" pitchFamily="50" charset="-128"/>
              </a:rPr>
              <a:t>重要だ！</a:t>
            </a:r>
          </a:p>
        </p:txBody>
      </p:sp>
    </p:spTree>
    <p:extLst>
      <p:ext uri="{BB962C8B-B14F-4D97-AF65-F5344CB8AC3E}">
        <p14:creationId xmlns:p14="http://schemas.microsoft.com/office/powerpoint/2010/main" val="834712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fill="hold"/>
                                        <p:tgtEl>
                                          <p:spTgt spid="9"/>
                                        </p:tgtEl>
                                        <p:attrNameLst>
                                          <p:attrName>ppt_x</p:attrName>
                                        </p:attrNameLst>
                                      </p:cBhvr>
                                      <p:tavLst>
                                        <p:tav tm="0">
                                          <p:val>
                                            <p:strVal val="#ppt_x"/>
                                          </p:val>
                                        </p:tav>
                                        <p:tav tm="100000">
                                          <p:val>
                                            <p:strVal val="#ppt_x"/>
                                          </p:val>
                                        </p:tav>
                                      </p:tavLst>
                                    </p:anim>
                                    <p:anim calcmode="lin" valueType="num">
                                      <p:cBhvr additive="base">
                                        <p:cTn id="54" dur="500" fill="hold"/>
                                        <p:tgtEl>
                                          <p:spTgt spid="9"/>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 calcmode="lin" valueType="num">
                                      <p:cBhvr additive="base">
                                        <p:cTn id="57" dur="500" fill="hold"/>
                                        <p:tgtEl>
                                          <p:spTgt spid="19"/>
                                        </p:tgtEl>
                                        <p:attrNameLst>
                                          <p:attrName>ppt_x</p:attrName>
                                        </p:attrNameLst>
                                      </p:cBhvr>
                                      <p:tavLst>
                                        <p:tav tm="0">
                                          <p:val>
                                            <p:strVal val="#ppt_x"/>
                                          </p:val>
                                        </p:tav>
                                        <p:tav tm="100000">
                                          <p:val>
                                            <p:strVal val="#ppt_x"/>
                                          </p:val>
                                        </p:tav>
                                      </p:tavLst>
                                    </p:anim>
                                    <p:anim calcmode="lin" valueType="num">
                                      <p:cBhvr additive="base">
                                        <p:cTn id="5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5" grpId="0" animBg="1"/>
      <p:bldP spid="6" grpId="0"/>
      <p:bldP spid="8" grpId="0"/>
      <p:bldP spid="7" grpId="0" animBg="1"/>
      <p:bldP spid="10" grpId="0" animBg="1"/>
      <p:bldP spid="11" grpId="0" animBg="1"/>
      <p:bldP spid="12" grpId="0" animBg="1"/>
      <p:bldP spid="13" grpId="0"/>
      <p:bldP spid="14" grpId="0"/>
      <p:bldP spid="15" grpId="0" animBg="1"/>
      <p:bldP spid="9"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スライド番号プレースホルダー 2"/>
          <p:cNvSpPr>
            <a:spLocks noGrp="1"/>
          </p:cNvSpPr>
          <p:nvPr>
            <p:ph type="sldNum" sz="quarter" idx="10"/>
          </p:nvPr>
        </p:nvSpPr>
        <p:spPr/>
        <p:txBody>
          <a:bodyPr/>
          <a:lstStyle/>
          <a:p>
            <a:pPr>
              <a:defRPr/>
            </a:pPr>
            <a:fld id="{53F4B962-E652-4883-83A8-38199935C685}" type="slidenum">
              <a:rPr lang="en-US" altLang="ja-JP" smtClean="0"/>
              <a:pPr>
                <a:defRPr/>
              </a:pPr>
              <a:t>3</a:t>
            </a:fld>
            <a:endParaRPr lang="en-US" altLang="ja-JP" dirty="0"/>
          </a:p>
        </p:txBody>
      </p:sp>
      <p:sp>
        <p:nvSpPr>
          <p:cNvPr id="4" name="テキスト プレースホルダー 3"/>
          <p:cNvSpPr>
            <a:spLocks noGrp="1"/>
          </p:cNvSpPr>
          <p:nvPr>
            <p:ph type="body" sz="quarter" idx="11"/>
          </p:nvPr>
        </p:nvSpPr>
        <p:spPr>
          <a:xfrm>
            <a:off x="1289541" y="1149833"/>
            <a:ext cx="7153275" cy="4717566"/>
          </a:xfrm>
        </p:spPr>
        <p:txBody>
          <a:bodyPr/>
          <a:lstStyle/>
          <a:p>
            <a:pPr marL="457200" indent="-457200">
              <a:buFont typeface="+mj-lt"/>
              <a:buAutoNum type="arabicPeriod"/>
            </a:pPr>
            <a:r>
              <a:rPr lang="ja-JP" altLang="en-US" dirty="0"/>
              <a:t>はじめに</a:t>
            </a:r>
            <a:endParaRPr lang="en-US" altLang="ja-JP" dirty="0"/>
          </a:p>
          <a:p>
            <a:pPr marL="457200" indent="-457200">
              <a:buFont typeface="+mj-lt"/>
              <a:buAutoNum type="arabicPeriod"/>
            </a:pPr>
            <a:r>
              <a:rPr kumimoji="1" lang="ja-JP" altLang="en-US" dirty="0">
                <a:solidFill>
                  <a:schemeClr val="bg1">
                    <a:lumMod val="75000"/>
                  </a:schemeClr>
                </a:solidFill>
              </a:rPr>
              <a:t>書籍紹介</a:t>
            </a:r>
            <a:endParaRPr kumimoji="1" lang="en-US" altLang="ja-JP" dirty="0">
              <a:solidFill>
                <a:schemeClr val="bg1">
                  <a:lumMod val="75000"/>
                </a:schemeClr>
              </a:solidFill>
            </a:endParaRPr>
          </a:p>
          <a:p>
            <a:pPr marL="457200" indent="-457200">
              <a:buFont typeface="+mj-lt"/>
              <a:buAutoNum type="arabicPeriod"/>
            </a:pPr>
            <a:r>
              <a:rPr lang="ja-JP" altLang="en-US" dirty="0">
                <a:solidFill>
                  <a:schemeClr val="bg1">
                    <a:lumMod val="75000"/>
                  </a:schemeClr>
                </a:solidFill>
              </a:rPr>
              <a:t>あなたの文章力</a:t>
            </a:r>
            <a:endParaRPr lang="en-US" altLang="ja-JP" dirty="0">
              <a:solidFill>
                <a:schemeClr val="bg1">
                  <a:lumMod val="75000"/>
                </a:schemeClr>
              </a:solidFill>
            </a:endParaRPr>
          </a:p>
          <a:p>
            <a:pPr marL="457200" indent="-457200">
              <a:buFont typeface="+mj-lt"/>
              <a:buAutoNum type="arabicPeriod"/>
            </a:pPr>
            <a:r>
              <a:rPr kumimoji="1" lang="ja-JP" altLang="en-US" dirty="0">
                <a:solidFill>
                  <a:schemeClr val="bg1">
                    <a:lumMod val="75000"/>
                  </a:schemeClr>
                </a:solidFill>
              </a:rPr>
              <a:t>ソフトウェア文章の目的</a:t>
            </a:r>
            <a:endParaRPr kumimoji="1" lang="en-US" altLang="ja-JP" dirty="0">
              <a:solidFill>
                <a:schemeClr val="bg1">
                  <a:lumMod val="75000"/>
                </a:schemeClr>
              </a:solidFill>
            </a:endParaRPr>
          </a:p>
          <a:p>
            <a:pPr marL="457200" indent="-457200">
              <a:buFont typeface="+mj-lt"/>
              <a:buAutoNum type="arabicPeriod"/>
            </a:pPr>
            <a:r>
              <a:rPr lang="ja-JP" altLang="en-US" dirty="0">
                <a:solidFill>
                  <a:schemeClr val="bg1">
                    <a:lumMod val="75000"/>
                  </a:schemeClr>
                </a:solidFill>
              </a:rPr>
              <a:t>日本語の特徴</a:t>
            </a:r>
            <a:endParaRPr lang="en-US" altLang="ja-JP" dirty="0">
              <a:solidFill>
                <a:schemeClr val="bg1">
                  <a:lumMod val="75000"/>
                </a:schemeClr>
              </a:solidFill>
            </a:endParaRPr>
          </a:p>
          <a:p>
            <a:pPr marL="457200" indent="-457200">
              <a:buFont typeface="+mj-lt"/>
              <a:buAutoNum type="arabicPeriod"/>
            </a:pPr>
            <a:r>
              <a:rPr kumimoji="1" lang="ja-JP" altLang="en-US" dirty="0">
                <a:solidFill>
                  <a:schemeClr val="bg1">
                    <a:lumMod val="75000"/>
                  </a:schemeClr>
                </a:solidFill>
              </a:rPr>
              <a:t>文章の正確さとは</a:t>
            </a:r>
            <a:endParaRPr kumimoji="1" lang="en-US" altLang="ja-JP" dirty="0">
              <a:solidFill>
                <a:schemeClr val="bg1">
                  <a:lumMod val="75000"/>
                </a:schemeClr>
              </a:solidFill>
            </a:endParaRPr>
          </a:p>
          <a:p>
            <a:pPr marL="457200" indent="-457200">
              <a:buFont typeface="+mj-lt"/>
              <a:buAutoNum type="arabicPeriod"/>
            </a:pPr>
            <a:r>
              <a:rPr lang="ja-JP" altLang="en-US" dirty="0">
                <a:solidFill>
                  <a:schemeClr val="bg1">
                    <a:lumMod val="75000"/>
                  </a:schemeClr>
                </a:solidFill>
              </a:rPr>
              <a:t>文章の分かりやすさとは</a:t>
            </a:r>
            <a:endParaRPr lang="en-US" altLang="ja-JP" dirty="0">
              <a:solidFill>
                <a:schemeClr val="bg1">
                  <a:lumMod val="75000"/>
                </a:schemeClr>
              </a:solidFill>
            </a:endParaRPr>
          </a:p>
          <a:p>
            <a:pPr marL="457200" indent="-457200">
              <a:buFont typeface="+mj-lt"/>
              <a:buAutoNum type="arabicPeriod"/>
            </a:pPr>
            <a:r>
              <a:rPr lang="ja-JP" altLang="en-US" dirty="0">
                <a:solidFill>
                  <a:schemeClr val="bg1">
                    <a:lumMod val="75000"/>
                  </a:schemeClr>
                </a:solidFill>
              </a:rPr>
              <a:t>文章レビューの方法</a:t>
            </a:r>
            <a:endParaRPr lang="en-US" altLang="ja-JP" dirty="0">
              <a:solidFill>
                <a:schemeClr val="bg1">
                  <a:lumMod val="75000"/>
                </a:schemeClr>
              </a:solidFill>
            </a:endParaRPr>
          </a:p>
          <a:p>
            <a:pPr marL="457200" indent="-457200">
              <a:buFont typeface="+mj-lt"/>
              <a:buAutoNum type="arabicPeriod"/>
            </a:pPr>
            <a:r>
              <a:rPr kumimoji="1" lang="ja-JP" altLang="en-US" dirty="0">
                <a:solidFill>
                  <a:schemeClr val="bg1">
                    <a:lumMod val="75000"/>
                  </a:schemeClr>
                </a:solidFill>
              </a:rPr>
              <a:t>見積要求仕様書の書き方</a:t>
            </a:r>
            <a:endParaRPr kumimoji="1" lang="en-US" altLang="ja-JP" dirty="0">
              <a:solidFill>
                <a:schemeClr val="bg1">
                  <a:lumMod val="75000"/>
                </a:schemeClr>
              </a:solidFill>
            </a:endParaRPr>
          </a:p>
        </p:txBody>
      </p:sp>
    </p:spTree>
    <p:extLst>
      <p:ext uri="{BB962C8B-B14F-4D97-AF65-F5344CB8AC3E}">
        <p14:creationId xmlns:p14="http://schemas.microsoft.com/office/powerpoint/2010/main" val="1262920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■日本語の特徴</a:t>
            </a:r>
            <a:endParaRPr kumimoji="1" lang="ja-JP" altLang="en-US"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r>
              <a:rPr lang="ja-JP" altLang="en-US" dirty="0"/>
              <a:t>助詞「ので」と「から」の使い方</a:t>
            </a:r>
            <a:endParaRPr lang="en-US" altLang="ja-JP" dirty="0"/>
          </a:p>
          <a:p>
            <a:pPr lvl="1"/>
            <a:endParaRPr lang="en-US" altLang="ja-JP" dirty="0"/>
          </a:p>
          <a:p>
            <a:pPr marL="346075" lvl="1" indent="0">
              <a:buNone/>
            </a:pPr>
            <a:r>
              <a:rPr lang="ja-JP" altLang="en-US" dirty="0"/>
              <a:t>問題：次の文について、どのように意味が異なるでしょうか。</a:t>
            </a:r>
            <a:endParaRPr lang="en-US" altLang="ja-JP" dirty="0"/>
          </a:p>
          <a:p>
            <a:pPr marL="346075" lvl="1" indent="0">
              <a:buNone/>
            </a:pPr>
            <a:endParaRPr lang="en-US" altLang="ja-JP" dirty="0"/>
          </a:p>
          <a:p>
            <a:pPr marL="346075" lvl="1" indent="0">
              <a:buNone/>
            </a:pPr>
            <a:r>
              <a:rPr lang="ja-JP" altLang="en-US" dirty="0"/>
              <a:t>（１）期間が足りない</a:t>
            </a:r>
            <a:r>
              <a:rPr lang="ja-JP" altLang="en-US" b="1" dirty="0">
                <a:solidFill>
                  <a:srgbClr val="FF0000"/>
                </a:solidFill>
              </a:rPr>
              <a:t>ので</a:t>
            </a:r>
            <a:r>
              <a:rPr lang="ja-JP" altLang="en-US" dirty="0"/>
              <a:t>スケジュールが遅れます</a:t>
            </a:r>
            <a:endParaRPr lang="en-US" altLang="ja-JP" dirty="0"/>
          </a:p>
          <a:p>
            <a:pPr marL="346075" lvl="1" indent="0">
              <a:buNone/>
            </a:pPr>
            <a:r>
              <a:rPr lang="ja-JP" altLang="en-US" dirty="0"/>
              <a:t>（２）期間が足りない</a:t>
            </a:r>
            <a:r>
              <a:rPr lang="ja-JP" altLang="en-US" b="1" dirty="0">
                <a:solidFill>
                  <a:srgbClr val="FF0000"/>
                </a:solidFill>
              </a:rPr>
              <a:t>から</a:t>
            </a:r>
            <a:r>
              <a:rPr lang="ja-JP" altLang="en-US" dirty="0"/>
              <a:t>スケジュールが遅れます</a:t>
            </a:r>
            <a:endParaRPr lang="en-US" altLang="ja-JP" dirty="0"/>
          </a:p>
          <a:p>
            <a:pPr marL="346075" lvl="1" indent="0">
              <a:buNone/>
            </a:pPr>
            <a:endParaRPr lang="en-US" altLang="ja-JP" dirty="0"/>
          </a:p>
          <a:p>
            <a:pPr marL="346075" lvl="1" indent="0">
              <a:buNone/>
            </a:pPr>
            <a:endParaRPr lang="en-US" altLang="ja-JP" dirty="0"/>
          </a:p>
          <a:p>
            <a:pPr marL="346075" lvl="1" indent="0">
              <a:buNone/>
            </a:pPr>
            <a:endParaRPr lang="en-US" altLang="ja-JP" dirty="0"/>
          </a:p>
          <a:p>
            <a:pPr marL="346075" lvl="1" indent="0">
              <a:buNone/>
            </a:pPr>
            <a:endParaRPr lang="en-US" altLang="ja-JP" dirty="0"/>
          </a:p>
          <a:p>
            <a:endParaRPr lang="en-US" altLang="ja-JP" dirty="0"/>
          </a:p>
        </p:txBody>
      </p:sp>
      <p:sp>
        <p:nvSpPr>
          <p:cNvPr id="18" name="テキスト ボックス 17">
            <a:extLst>
              <a:ext uri="{FF2B5EF4-FFF2-40B4-BE49-F238E27FC236}">
                <a16:creationId xmlns:a16="http://schemas.microsoft.com/office/drawing/2014/main" id="{8C77722C-1189-4933-962A-6FB250AF1996}"/>
              </a:ext>
            </a:extLst>
          </p:cNvPr>
          <p:cNvSpPr txBox="1"/>
          <p:nvPr/>
        </p:nvSpPr>
        <p:spPr>
          <a:xfrm>
            <a:off x="475934" y="3429000"/>
            <a:ext cx="8192131" cy="2585323"/>
          </a:xfrm>
          <a:prstGeom prst="rect">
            <a:avLst/>
          </a:prstGeom>
          <a:noFill/>
        </p:spPr>
        <p:txBody>
          <a:bodyPr wrap="square" rtlCol="0">
            <a:spAutoFit/>
          </a:bodyPr>
          <a:lstStyle/>
          <a:p>
            <a:r>
              <a:rPr kumimoji="1" lang="ja-JP" altLang="en-US" sz="1800" dirty="0"/>
              <a:t>　（１）の文では、「期間が足りない」という客観的な事実認識があり、そこから「スケジュールが遅れる」という結論が導き出されています。</a:t>
            </a:r>
            <a:endParaRPr kumimoji="1" lang="en-US" altLang="ja-JP" sz="1800" dirty="0"/>
          </a:p>
          <a:p>
            <a:endParaRPr kumimoji="1" lang="en-US" altLang="ja-JP" sz="1800" dirty="0"/>
          </a:p>
          <a:p>
            <a:r>
              <a:rPr kumimoji="1" lang="ja-JP" altLang="en-US" sz="1800" dirty="0"/>
              <a:t>　これに対して、（２）の文では「スケジュールが遅れる」可能性相手に伝えることに重点があり、その理由が「期間が足りない」からだと言っています。</a:t>
            </a:r>
            <a:endParaRPr kumimoji="1" lang="en-US" altLang="ja-JP" sz="1800" dirty="0"/>
          </a:p>
          <a:p>
            <a:endParaRPr kumimoji="1" lang="en-US" altLang="ja-JP" sz="1800" dirty="0"/>
          </a:p>
          <a:p>
            <a:r>
              <a:rPr kumimoji="1" lang="ja-JP" altLang="en-US" sz="1800" dirty="0"/>
              <a:t>　比較すると、「ので」は客観的な表現であり、「から」は主観の入った意味になります。ソフトウェア文章を書く場合には客観的であるべきですから、「ので」を使うようにしてください。</a:t>
            </a:r>
            <a:endParaRPr kumimoji="1" lang="en-US" altLang="ja-JP" sz="1800" dirty="0"/>
          </a:p>
        </p:txBody>
      </p:sp>
    </p:spTree>
    <p:extLst>
      <p:ext uri="{BB962C8B-B14F-4D97-AF65-F5344CB8AC3E}">
        <p14:creationId xmlns:p14="http://schemas.microsoft.com/office/powerpoint/2010/main" val="368461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スライド番号プレースホルダー 2"/>
          <p:cNvSpPr>
            <a:spLocks noGrp="1"/>
          </p:cNvSpPr>
          <p:nvPr>
            <p:ph type="sldNum" sz="quarter" idx="10"/>
          </p:nvPr>
        </p:nvSpPr>
        <p:spPr/>
        <p:txBody>
          <a:bodyPr/>
          <a:lstStyle/>
          <a:p>
            <a:pPr>
              <a:defRPr/>
            </a:pPr>
            <a:fld id="{53F4B962-E652-4883-83A8-38199935C685}" type="slidenum">
              <a:rPr lang="en-US" altLang="ja-JP" smtClean="0"/>
              <a:pPr>
                <a:defRPr/>
              </a:pPr>
              <a:t>31</a:t>
            </a:fld>
            <a:endParaRPr lang="en-US" altLang="ja-JP" dirty="0"/>
          </a:p>
        </p:txBody>
      </p:sp>
      <p:sp>
        <p:nvSpPr>
          <p:cNvPr id="4" name="テキスト プレースホルダー 3"/>
          <p:cNvSpPr>
            <a:spLocks noGrp="1"/>
          </p:cNvSpPr>
          <p:nvPr>
            <p:ph type="body" sz="quarter" idx="11"/>
          </p:nvPr>
        </p:nvSpPr>
        <p:spPr>
          <a:xfrm>
            <a:off x="1289541" y="1149833"/>
            <a:ext cx="7153275" cy="4717566"/>
          </a:xfrm>
        </p:spPr>
        <p:txBody>
          <a:bodyPr/>
          <a:lstStyle/>
          <a:p>
            <a:pPr marL="457200" indent="-457200">
              <a:buFont typeface="+mj-lt"/>
              <a:buAutoNum type="arabicPeriod"/>
            </a:pPr>
            <a:r>
              <a:rPr lang="ja-JP" altLang="en-US" dirty="0">
                <a:solidFill>
                  <a:schemeClr val="bg1">
                    <a:lumMod val="75000"/>
                  </a:schemeClr>
                </a:solidFill>
              </a:rPr>
              <a:t>はじめに</a:t>
            </a:r>
            <a:endParaRPr lang="en-US" altLang="ja-JP" dirty="0">
              <a:solidFill>
                <a:schemeClr val="bg1">
                  <a:lumMod val="75000"/>
                </a:schemeClr>
              </a:solidFill>
            </a:endParaRPr>
          </a:p>
          <a:p>
            <a:pPr marL="457200" indent="-457200">
              <a:buFont typeface="+mj-lt"/>
              <a:buAutoNum type="arabicPeriod"/>
            </a:pPr>
            <a:r>
              <a:rPr kumimoji="1" lang="ja-JP" altLang="en-US" dirty="0">
                <a:solidFill>
                  <a:schemeClr val="bg1">
                    <a:lumMod val="75000"/>
                  </a:schemeClr>
                </a:solidFill>
              </a:rPr>
              <a:t>書籍紹介</a:t>
            </a:r>
            <a:endParaRPr kumimoji="1" lang="en-US" altLang="ja-JP" dirty="0">
              <a:solidFill>
                <a:schemeClr val="bg1">
                  <a:lumMod val="75000"/>
                </a:schemeClr>
              </a:solidFill>
            </a:endParaRPr>
          </a:p>
          <a:p>
            <a:pPr marL="457200" indent="-457200">
              <a:buFont typeface="+mj-lt"/>
              <a:buAutoNum type="arabicPeriod"/>
            </a:pPr>
            <a:r>
              <a:rPr lang="ja-JP" altLang="en-US" dirty="0">
                <a:solidFill>
                  <a:schemeClr val="bg1">
                    <a:lumMod val="75000"/>
                  </a:schemeClr>
                </a:solidFill>
              </a:rPr>
              <a:t>あなたの文章力</a:t>
            </a:r>
            <a:endParaRPr lang="en-US" altLang="ja-JP" dirty="0">
              <a:solidFill>
                <a:schemeClr val="bg1">
                  <a:lumMod val="75000"/>
                </a:schemeClr>
              </a:solidFill>
            </a:endParaRPr>
          </a:p>
          <a:p>
            <a:pPr marL="457200" indent="-457200">
              <a:buFont typeface="+mj-lt"/>
              <a:buAutoNum type="arabicPeriod"/>
            </a:pPr>
            <a:r>
              <a:rPr kumimoji="1" lang="ja-JP" altLang="en-US" dirty="0">
                <a:solidFill>
                  <a:schemeClr val="bg1">
                    <a:lumMod val="75000"/>
                  </a:schemeClr>
                </a:solidFill>
              </a:rPr>
              <a:t>ソフトウェア文章の目的</a:t>
            </a:r>
            <a:endParaRPr kumimoji="1" lang="en-US" altLang="ja-JP" dirty="0">
              <a:solidFill>
                <a:schemeClr val="bg1">
                  <a:lumMod val="75000"/>
                </a:schemeClr>
              </a:solidFill>
            </a:endParaRPr>
          </a:p>
          <a:p>
            <a:pPr marL="457200" indent="-457200">
              <a:buFont typeface="+mj-lt"/>
              <a:buAutoNum type="arabicPeriod"/>
            </a:pPr>
            <a:r>
              <a:rPr lang="ja-JP" altLang="en-US" dirty="0">
                <a:solidFill>
                  <a:schemeClr val="bg1">
                    <a:lumMod val="75000"/>
                  </a:schemeClr>
                </a:solidFill>
              </a:rPr>
              <a:t>日本語の特徴</a:t>
            </a:r>
            <a:endParaRPr lang="en-US" altLang="ja-JP" dirty="0">
              <a:solidFill>
                <a:schemeClr val="bg1">
                  <a:lumMod val="75000"/>
                </a:schemeClr>
              </a:solidFill>
            </a:endParaRPr>
          </a:p>
          <a:p>
            <a:pPr marL="457200" indent="-457200">
              <a:buFont typeface="+mj-lt"/>
              <a:buAutoNum type="arabicPeriod"/>
            </a:pPr>
            <a:r>
              <a:rPr kumimoji="1" lang="ja-JP" altLang="en-US" dirty="0"/>
              <a:t>文章の正確さとは</a:t>
            </a:r>
            <a:endParaRPr kumimoji="1" lang="en-US" altLang="ja-JP" dirty="0"/>
          </a:p>
          <a:p>
            <a:pPr marL="457200" indent="-457200">
              <a:buFont typeface="+mj-lt"/>
              <a:buAutoNum type="arabicPeriod"/>
            </a:pPr>
            <a:r>
              <a:rPr lang="ja-JP" altLang="en-US" dirty="0">
                <a:solidFill>
                  <a:schemeClr val="bg1">
                    <a:lumMod val="75000"/>
                  </a:schemeClr>
                </a:solidFill>
              </a:rPr>
              <a:t>文章の分かりやすさとは</a:t>
            </a:r>
            <a:endParaRPr kumimoji="1" lang="en-US" altLang="ja-JP" dirty="0">
              <a:solidFill>
                <a:schemeClr val="bg1">
                  <a:lumMod val="75000"/>
                </a:schemeClr>
              </a:solidFill>
            </a:endParaRPr>
          </a:p>
          <a:p>
            <a:pPr marL="457200" indent="-457200">
              <a:buFont typeface="+mj-lt"/>
              <a:buAutoNum type="arabicPeriod"/>
            </a:pPr>
            <a:r>
              <a:rPr lang="ja-JP" altLang="en-US" dirty="0">
                <a:solidFill>
                  <a:schemeClr val="bg1">
                    <a:lumMod val="75000"/>
                  </a:schemeClr>
                </a:solidFill>
              </a:rPr>
              <a:t>文章レビューの方法</a:t>
            </a:r>
            <a:endParaRPr lang="en-US" altLang="ja-JP" dirty="0">
              <a:solidFill>
                <a:schemeClr val="bg1">
                  <a:lumMod val="75000"/>
                </a:schemeClr>
              </a:solidFill>
            </a:endParaRPr>
          </a:p>
          <a:p>
            <a:pPr marL="457200" indent="-457200">
              <a:buFont typeface="+mj-lt"/>
              <a:buAutoNum type="arabicPeriod"/>
            </a:pPr>
            <a:r>
              <a:rPr kumimoji="1" lang="ja-JP" altLang="en-US" dirty="0">
                <a:solidFill>
                  <a:schemeClr val="bg1">
                    <a:lumMod val="75000"/>
                  </a:schemeClr>
                </a:solidFill>
              </a:rPr>
              <a:t>見積要求仕様書の書き方</a:t>
            </a:r>
            <a:endParaRPr kumimoji="1" lang="en-US" altLang="ja-JP" dirty="0">
              <a:solidFill>
                <a:schemeClr val="bg1">
                  <a:lumMod val="75000"/>
                </a:schemeClr>
              </a:solidFill>
            </a:endParaRPr>
          </a:p>
        </p:txBody>
      </p:sp>
    </p:spTree>
    <p:extLst>
      <p:ext uri="{BB962C8B-B14F-4D97-AF65-F5344CB8AC3E}">
        <p14:creationId xmlns:p14="http://schemas.microsoft.com/office/powerpoint/2010/main" val="3533160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■文章の正確さとは</a:t>
            </a:r>
            <a:endParaRPr kumimoji="1" lang="ja-JP" altLang="en-US"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pPr marL="0" indent="0">
              <a:buNone/>
            </a:pPr>
            <a:r>
              <a:rPr lang="ja-JP" altLang="en-US" dirty="0"/>
              <a:t>　ソフトウェア文章を書く上で最も大切なことは何でしょう。それは正確さです。たとえ文章表現が豊かであっても、内容が間違っていたら、その文章には価値がありません。</a:t>
            </a:r>
            <a:endParaRPr lang="en-US" altLang="ja-JP" dirty="0"/>
          </a:p>
          <a:p>
            <a:pPr marL="0" indent="0">
              <a:buNone/>
            </a:pPr>
            <a:r>
              <a:rPr lang="ja-JP" altLang="en-US" dirty="0"/>
              <a:t>　しかし、文章が正確であっても、その文章に価値がないことがあります。それは、文章を書く人に、自分が伝えたい内容が正確にされているかどうかにかかっています。いくら正確であっても、伝えたい内容がなければ意味を成さない点を再度認識しておいてください。</a:t>
            </a:r>
            <a:endParaRPr lang="en-US" altLang="ja-JP" dirty="0"/>
          </a:p>
          <a:p>
            <a:pPr marL="0" indent="0">
              <a:buNone/>
            </a:pPr>
            <a:r>
              <a:rPr lang="ja-JP" altLang="en-US" dirty="0"/>
              <a:t>　では、不正確とは何か。次の五つのパターンがあります。</a:t>
            </a:r>
            <a:endParaRPr lang="en-US" altLang="ja-JP" dirty="0"/>
          </a:p>
          <a:p>
            <a:pPr marL="0" indent="0">
              <a:buNone/>
            </a:pPr>
            <a:r>
              <a:rPr lang="en-US" altLang="ja-JP" dirty="0"/>
              <a:t>	</a:t>
            </a:r>
            <a:r>
              <a:rPr lang="ja-JP" altLang="en-US" dirty="0"/>
              <a:t>①事実と意見との混同による不正確さ</a:t>
            </a:r>
            <a:endParaRPr lang="en-US" altLang="ja-JP" dirty="0"/>
          </a:p>
          <a:p>
            <a:pPr marL="0" indent="0">
              <a:buNone/>
            </a:pPr>
            <a:r>
              <a:rPr lang="en-US" altLang="ja-JP" dirty="0"/>
              <a:t>	</a:t>
            </a:r>
            <a:r>
              <a:rPr lang="ja-JP" altLang="en-US" dirty="0"/>
              <a:t>②データの不正確さ</a:t>
            </a:r>
            <a:endParaRPr lang="en-US" altLang="ja-JP" dirty="0"/>
          </a:p>
          <a:p>
            <a:pPr marL="0" indent="0">
              <a:buNone/>
            </a:pPr>
            <a:r>
              <a:rPr lang="en-US" altLang="ja-JP" dirty="0"/>
              <a:t>	</a:t>
            </a:r>
            <a:r>
              <a:rPr lang="ja-JP" altLang="en-US" dirty="0"/>
              <a:t>③用字・用語の不正確さ</a:t>
            </a:r>
            <a:endParaRPr lang="en-US" altLang="ja-JP" dirty="0"/>
          </a:p>
          <a:p>
            <a:pPr marL="0" indent="0">
              <a:buNone/>
            </a:pPr>
            <a:r>
              <a:rPr lang="en-US" altLang="ja-JP" dirty="0"/>
              <a:t>	</a:t>
            </a:r>
            <a:r>
              <a:rPr lang="ja-JP" altLang="en-US" dirty="0"/>
              <a:t>④観察状況とその表現の不正確さ</a:t>
            </a:r>
            <a:endParaRPr lang="en-US" altLang="ja-JP" dirty="0"/>
          </a:p>
          <a:p>
            <a:pPr marL="0" indent="0">
              <a:buNone/>
            </a:pPr>
            <a:r>
              <a:rPr lang="en-US" altLang="ja-JP" dirty="0"/>
              <a:t>	</a:t>
            </a:r>
            <a:r>
              <a:rPr lang="ja-JP" altLang="en-US" dirty="0"/>
              <a:t>⑤文法の不正確さ</a:t>
            </a:r>
            <a:endParaRPr lang="en-US" altLang="ja-JP" dirty="0"/>
          </a:p>
          <a:p>
            <a:pPr marL="0" indent="0">
              <a:buNone/>
            </a:pPr>
            <a:endParaRPr lang="en-US" altLang="ja-JP" dirty="0"/>
          </a:p>
          <a:p>
            <a:pPr marL="346075" lvl="1" indent="0">
              <a:buNone/>
            </a:pPr>
            <a:endParaRPr lang="en-US" altLang="ja-JP" dirty="0"/>
          </a:p>
          <a:p>
            <a:pPr marL="346075" lvl="1" indent="0">
              <a:buNone/>
            </a:pPr>
            <a:endParaRPr lang="en-US" altLang="ja-JP" dirty="0"/>
          </a:p>
          <a:p>
            <a:pPr marL="346075" lvl="1" indent="0">
              <a:buNone/>
            </a:pPr>
            <a:endParaRPr lang="en-US" altLang="ja-JP" dirty="0"/>
          </a:p>
          <a:p>
            <a:endParaRPr lang="en-US" altLang="ja-JP" dirty="0"/>
          </a:p>
        </p:txBody>
      </p:sp>
    </p:spTree>
    <p:extLst>
      <p:ext uri="{BB962C8B-B14F-4D97-AF65-F5344CB8AC3E}">
        <p14:creationId xmlns:p14="http://schemas.microsoft.com/office/powerpoint/2010/main" val="243928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■文章の正確さとは</a:t>
            </a:r>
            <a:endParaRPr kumimoji="1" lang="ja-JP" altLang="en-US"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pPr marL="0" indent="0">
              <a:buNone/>
            </a:pPr>
            <a:r>
              <a:rPr lang="ja-JP" altLang="en-US" dirty="0"/>
              <a:t>① 事実と意見との混同による不正確さ</a:t>
            </a:r>
            <a:endParaRPr lang="en-US" altLang="ja-JP" dirty="0"/>
          </a:p>
          <a:p>
            <a:pPr lvl="1"/>
            <a:endParaRPr lang="en-US" altLang="ja-JP" dirty="0"/>
          </a:p>
          <a:p>
            <a:pPr marL="346075" lvl="1" indent="0">
              <a:buNone/>
            </a:pPr>
            <a:r>
              <a:rPr lang="ja-JP" altLang="en-US" dirty="0"/>
              <a:t>問題：次の文章で事実を指しているのはどちらでしょう。</a:t>
            </a:r>
            <a:endParaRPr lang="en-US" altLang="ja-JP" dirty="0"/>
          </a:p>
          <a:p>
            <a:pPr marL="346075" lvl="1" indent="0">
              <a:buNone/>
            </a:pPr>
            <a:endParaRPr lang="en-US" altLang="ja-JP" dirty="0"/>
          </a:p>
          <a:p>
            <a:pPr marL="346075" lvl="1" indent="0">
              <a:buNone/>
            </a:pPr>
            <a:r>
              <a:rPr lang="ja-JP" altLang="en-US" dirty="0"/>
              <a:t>（１）このプログラムのロジックは、５００行の命令で書かれている</a:t>
            </a:r>
            <a:endParaRPr lang="en-US" altLang="ja-JP" dirty="0"/>
          </a:p>
          <a:p>
            <a:pPr marL="346075" lvl="1" indent="0">
              <a:buNone/>
            </a:pPr>
            <a:r>
              <a:rPr lang="ja-JP" altLang="en-US" dirty="0"/>
              <a:t>（２）このプログラムのロジックは、倫理的に美しい</a:t>
            </a:r>
            <a:endParaRPr lang="en-US" altLang="ja-JP" dirty="0"/>
          </a:p>
          <a:p>
            <a:pPr marL="346075" lvl="1" indent="0">
              <a:buNone/>
            </a:pPr>
            <a:endParaRPr lang="en-US" altLang="ja-JP" dirty="0"/>
          </a:p>
          <a:p>
            <a:pPr marL="346075" lvl="1" indent="0">
              <a:buNone/>
            </a:pPr>
            <a:endParaRPr lang="en-US" altLang="ja-JP" dirty="0"/>
          </a:p>
          <a:p>
            <a:pPr lvl="1"/>
            <a:endParaRPr lang="en-US" altLang="ja-JP" dirty="0"/>
          </a:p>
          <a:p>
            <a:pPr marL="0" indent="0">
              <a:buNone/>
            </a:pPr>
            <a:endParaRPr lang="en-US" altLang="ja-JP" dirty="0"/>
          </a:p>
          <a:p>
            <a:pPr marL="346075" lvl="1" indent="0">
              <a:buNone/>
            </a:pPr>
            <a:endParaRPr lang="en-US" altLang="ja-JP" dirty="0"/>
          </a:p>
          <a:p>
            <a:pPr marL="346075" lvl="1" indent="0">
              <a:buNone/>
            </a:pPr>
            <a:endParaRPr lang="en-US" altLang="ja-JP" dirty="0"/>
          </a:p>
          <a:p>
            <a:pPr marL="346075" lvl="1" indent="0">
              <a:buNone/>
            </a:pPr>
            <a:endParaRPr lang="en-US" altLang="ja-JP" dirty="0"/>
          </a:p>
          <a:p>
            <a:endParaRPr lang="en-US" altLang="ja-JP" dirty="0"/>
          </a:p>
        </p:txBody>
      </p:sp>
      <p:sp>
        <p:nvSpPr>
          <p:cNvPr id="5" name="テキスト ボックス 4">
            <a:extLst>
              <a:ext uri="{FF2B5EF4-FFF2-40B4-BE49-F238E27FC236}">
                <a16:creationId xmlns:a16="http://schemas.microsoft.com/office/drawing/2014/main" id="{947370E3-3645-4B3B-B8ED-A19DB535762B}"/>
              </a:ext>
            </a:extLst>
          </p:cNvPr>
          <p:cNvSpPr txBox="1"/>
          <p:nvPr/>
        </p:nvSpPr>
        <p:spPr>
          <a:xfrm>
            <a:off x="475934" y="3429000"/>
            <a:ext cx="8192131" cy="2554545"/>
          </a:xfrm>
          <a:prstGeom prst="rect">
            <a:avLst/>
          </a:prstGeom>
          <a:noFill/>
        </p:spPr>
        <p:txBody>
          <a:bodyPr wrap="square" rtlCol="0">
            <a:spAutoFit/>
          </a:bodyPr>
          <a:lstStyle/>
          <a:p>
            <a:r>
              <a:rPr kumimoji="1" lang="ja-JP" altLang="en-US" sz="2000" dirty="0"/>
              <a:t>　「事実とは客観性のあるもの」です。では、客観性がある、とはどのようなことでしょう。</a:t>
            </a:r>
            <a:endParaRPr kumimoji="1" lang="en-US" altLang="ja-JP" sz="2000" dirty="0"/>
          </a:p>
          <a:p>
            <a:r>
              <a:rPr kumimoji="1" lang="ja-JP" altLang="en-US" sz="2000" dirty="0"/>
              <a:t>簡単に言うと、</a:t>
            </a:r>
            <a:r>
              <a:rPr kumimoji="1" lang="ja-JP" altLang="en-US" sz="2000" b="1" dirty="0">
                <a:solidFill>
                  <a:srgbClr val="FF0000"/>
                </a:solidFill>
              </a:rPr>
              <a:t>二人以上の人間が認め合うことのできるものです</a:t>
            </a:r>
            <a:r>
              <a:rPr kumimoji="1" lang="ja-JP" altLang="en-US" sz="2000" dirty="0"/>
              <a:t>。</a:t>
            </a:r>
            <a:endParaRPr kumimoji="1" lang="en-US" altLang="ja-JP" sz="2000" dirty="0"/>
          </a:p>
          <a:p>
            <a:endParaRPr kumimoji="1" lang="en-US" altLang="ja-JP" sz="2000" dirty="0"/>
          </a:p>
          <a:p>
            <a:r>
              <a:rPr kumimoji="1" lang="ja-JP" altLang="en-US" sz="2000" dirty="0"/>
              <a:t>　ソフトウェア文章を書く場合に注意しなければならないことは、</a:t>
            </a:r>
            <a:r>
              <a:rPr kumimoji="1" lang="ja-JP" altLang="en-US" sz="2000" b="1" dirty="0">
                <a:solidFill>
                  <a:srgbClr val="FF0000"/>
                </a:solidFill>
              </a:rPr>
              <a:t>事実を主観的な「意見」と混同してしまう</a:t>
            </a:r>
            <a:r>
              <a:rPr kumimoji="1" lang="ja-JP" altLang="en-US" sz="2000" dirty="0"/>
              <a:t>間違いを起こしやすい点です。</a:t>
            </a:r>
            <a:endParaRPr kumimoji="1" lang="en-US" altLang="ja-JP" sz="2000" dirty="0"/>
          </a:p>
          <a:p>
            <a:r>
              <a:rPr kumimoji="1" lang="ja-JP" altLang="en-US" sz="2000" dirty="0"/>
              <a:t>書き手が事実と意見を混同すると、読み手が判断を間違えてしまう危険性があります。</a:t>
            </a:r>
            <a:endParaRPr kumimoji="1" lang="en-US" altLang="ja-JP" sz="2000" dirty="0"/>
          </a:p>
        </p:txBody>
      </p:sp>
      <p:sp>
        <p:nvSpPr>
          <p:cNvPr id="3" name="楕円 2">
            <a:extLst>
              <a:ext uri="{FF2B5EF4-FFF2-40B4-BE49-F238E27FC236}">
                <a16:creationId xmlns:a16="http://schemas.microsoft.com/office/drawing/2014/main" id="{B7E5E6D6-9E7B-4477-B275-A5CFC0A39248}"/>
              </a:ext>
            </a:extLst>
          </p:cNvPr>
          <p:cNvSpPr/>
          <p:nvPr/>
        </p:nvSpPr>
        <p:spPr bwMode="auto">
          <a:xfrm>
            <a:off x="475934" y="1873405"/>
            <a:ext cx="583432" cy="390293"/>
          </a:xfrm>
          <a:prstGeom prst="ellips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anose="05000000000000000000" pitchFamily="2" charset="2"/>
              <a:buNone/>
              <a:tabLst/>
            </a:pPr>
            <a:endParaRPr kumimoji="0" lang="ja-JP"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266585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■文章の正確さとは</a:t>
            </a:r>
            <a:endParaRPr kumimoji="1" lang="ja-JP" altLang="en-US"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pPr marL="0" indent="0">
              <a:buNone/>
            </a:pPr>
            <a:r>
              <a:rPr lang="ja-JP" altLang="en-US" dirty="0"/>
              <a:t>② データの不正確さ</a:t>
            </a:r>
            <a:endParaRPr lang="en-US" altLang="ja-JP" dirty="0"/>
          </a:p>
          <a:p>
            <a:pPr lvl="1"/>
            <a:endParaRPr lang="en-US" altLang="ja-JP" dirty="0"/>
          </a:p>
          <a:p>
            <a:pPr marL="346075" lvl="1" indent="0">
              <a:buNone/>
            </a:pPr>
            <a:r>
              <a:rPr lang="ja-JP" altLang="en-US" dirty="0"/>
              <a:t>　データは、文章の正確さを裏付ける重要な証拠です。不正確なデータが混在したソフトウェア文章は、それだけで価値がなくなります。</a:t>
            </a:r>
            <a:endParaRPr lang="en-US" altLang="ja-JP" dirty="0"/>
          </a:p>
          <a:p>
            <a:pPr marL="346075" lvl="1" indent="0">
              <a:buNone/>
            </a:pPr>
            <a:endParaRPr lang="en-US" altLang="ja-JP" dirty="0"/>
          </a:p>
          <a:p>
            <a:pPr marL="346075" lvl="1" indent="0">
              <a:buNone/>
            </a:pPr>
            <a:r>
              <a:rPr lang="ja-JP" altLang="en-US" dirty="0"/>
              <a:t>　データは客観的なものです。データ自身が勝手に変わることはありません。</a:t>
            </a:r>
            <a:endParaRPr lang="en-US" altLang="ja-JP" dirty="0"/>
          </a:p>
          <a:p>
            <a:pPr marL="346075" lvl="1" indent="0">
              <a:buNone/>
            </a:pPr>
            <a:r>
              <a:rPr lang="ja-JP" altLang="en-US" dirty="0"/>
              <a:t>データが不正確になるのは、ほとんどが以下のような書き手の不注意によって引き起こされます。</a:t>
            </a:r>
            <a:endParaRPr lang="en-US" altLang="ja-JP" dirty="0"/>
          </a:p>
          <a:p>
            <a:pPr marL="346075" lvl="1" indent="0">
              <a:buNone/>
            </a:pPr>
            <a:endParaRPr lang="en-US" altLang="ja-JP" dirty="0"/>
          </a:p>
          <a:p>
            <a:pPr marL="346075" lvl="1" indent="0">
              <a:lnSpc>
                <a:spcPct val="150000"/>
              </a:lnSpc>
              <a:buNone/>
            </a:pPr>
            <a:r>
              <a:rPr lang="en-US" altLang="ja-JP" dirty="0"/>
              <a:t>	</a:t>
            </a:r>
            <a:r>
              <a:rPr lang="ja-JP" altLang="en-US" dirty="0"/>
              <a:t>１．間違ったデータを、確認せずにそのまま採用した</a:t>
            </a:r>
            <a:endParaRPr lang="en-US" altLang="ja-JP" dirty="0"/>
          </a:p>
          <a:p>
            <a:pPr marL="346075" lvl="1" indent="0">
              <a:lnSpc>
                <a:spcPct val="150000"/>
              </a:lnSpc>
              <a:buNone/>
            </a:pPr>
            <a:r>
              <a:rPr lang="en-US" altLang="ja-JP" dirty="0"/>
              <a:t>	</a:t>
            </a:r>
            <a:r>
              <a:rPr lang="ja-JP" altLang="en-US" dirty="0"/>
              <a:t>２．センチメートルやメートルなどの単位を間違った</a:t>
            </a:r>
            <a:endParaRPr lang="en-US" altLang="ja-JP" dirty="0"/>
          </a:p>
          <a:p>
            <a:pPr marL="346075" lvl="1" indent="0">
              <a:lnSpc>
                <a:spcPct val="150000"/>
              </a:lnSpc>
              <a:buNone/>
            </a:pPr>
            <a:r>
              <a:rPr lang="en-US" altLang="ja-JP" dirty="0"/>
              <a:t>	</a:t>
            </a:r>
            <a:r>
              <a:rPr lang="ja-JP" altLang="en-US" dirty="0"/>
              <a:t>３．数値を大きな単位で丸めてしまった</a:t>
            </a:r>
            <a:endParaRPr lang="en-US" altLang="ja-JP" dirty="0"/>
          </a:p>
          <a:p>
            <a:pPr marL="346075" lvl="1" indent="0">
              <a:lnSpc>
                <a:spcPct val="150000"/>
              </a:lnSpc>
              <a:buNone/>
            </a:pPr>
            <a:r>
              <a:rPr lang="en-US" altLang="ja-JP" dirty="0"/>
              <a:t>	</a:t>
            </a:r>
            <a:r>
              <a:rPr lang="ja-JP" altLang="en-US" dirty="0"/>
              <a:t>４．他のデータと取り違えた</a:t>
            </a:r>
            <a:endParaRPr lang="en-US" altLang="ja-JP" dirty="0"/>
          </a:p>
          <a:p>
            <a:pPr marL="346075" lvl="1" indent="0">
              <a:lnSpc>
                <a:spcPct val="150000"/>
              </a:lnSpc>
              <a:buNone/>
            </a:pPr>
            <a:r>
              <a:rPr lang="en-US" altLang="ja-JP" dirty="0"/>
              <a:t>	</a:t>
            </a:r>
            <a:r>
              <a:rPr lang="ja-JP" altLang="en-US" dirty="0"/>
              <a:t>５．校正を重ねるうちに、古い版を提出してしまった</a:t>
            </a:r>
            <a:endParaRPr lang="en-US" altLang="ja-JP" dirty="0"/>
          </a:p>
          <a:p>
            <a:pPr marL="346075" lvl="1" indent="0">
              <a:lnSpc>
                <a:spcPct val="150000"/>
              </a:lnSpc>
              <a:buNone/>
            </a:pPr>
            <a:r>
              <a:rPr lang="en-US" altLang="ja-JP" dirty="0"/>
              <a:t>	</a:t>
            </a:r>
            <a:r>
              <a:rPr lang="ja-JP" altLang="en-US" dirty="0"/>
              <a:t>６．有効桁数や誤差について理解していない</a:t>
            </a:r>
            <a:endParaRPr lang="en-US" altLang="ja-JP" dirty="0"/>
          </a:p>
          <a:p>
            <a:pPr marL="346075" lvl="1" indent="0">
              <a:buNone/>
            </a:pPr>
            <a:endParaRPr lang="en-US" altLang="ja-JP" dirty="0"/>
          </a:p>
          <a:p>
            <a:pPr lvl="1"/>
            <a:endParaRPr lang="en-US" altLang="ja-JP" dirty="0"/>
          </a:p>
          <a:p>
            <a:pPr marL="0" indent="0">
              <a:buNone/>
            </a:pPr>
            <a:endParaRPr lang="en-US" altLang="ja-JP" dirty="0"/>
          </a:p>
          <a:p>
            <a:pPr marL="346075" lvl="1" indent="0">
              <a:buNone/>
            </a:pPr>
            <a:endParaRPr lang="en-US" altLang="ja-JP" dirty="0"/>
          </a:p>
          <a:p>
            <a:pPr marL="346075" lvl="1" indent="0">
              <a:buNone/>
            </a:pPr>
            <a:endParaRPr lang="en-US" altLang="ja-JP" dirty="0"/>
          </a:p>
          <a:p>
            <a:pPr marL="346075" lvl="1" indent="0">
              <a:buNone/>
            </a:pPr>
            <a:endParaRPr lang="en-US" altLang="ja-JP" dirty="0"/>
          </a:p>
          <a:p>
            <a:endParaRPr lang="en-US" altLang="ja-JP" dirty="0"/>
          </a:p>
        </p:txBody>
      </p:sp>
    </p:spTree>
    <p:extLst>
      <p:ext uri="{BB962C8B-B14F-4D97-AF65-F5344CB8AC3E}">
        <p14:creationId xmlns:p14="http://schemas.microsoft.com/office/powerpoint/2010/main" val="773534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■文章の正確さとは</a:t>
            </a:r>
            <a:endParaRPr kumimoji="1" lang="ja-JP" altLang="en-US"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pPr marL="0" indent="0">
              <a:buNone/>
            </a:pPr>
            <a:r>
              <a:rPr lang="ja-JP" altLang="en-US" dirty="0"/>
              <a:t>③ 用字・用語の不正確さ</a:t>
            </a:r>
            <a:endParaRPr lang="en-US" altLang="ja-JP" dirty="0"/>
          </a:p>
          <a:p>
            <a:pPr lvl="1"/>
            <a:endParaRPr lang="en-US" altLang="ja-JP" dirty="0"/>
          </a:p>
          <a:p>
            <a:pPr marL="346075" lvl="1" indent="0">
              <a:buNone/>
            </a:pPr>
            <a:r>
              <a:rPr lang="ja-JP" altLang="en-US" dirty="0"/>
              <a:t> ソフトウェア文章に限ったことではありませんが、適切な用字・用語を統一して使うことが基本です。</a:t>
            </a:r>
            <a:endParaRPr lang="en-US" altLang="ja-JP" dirty="0"/>
          </a:p>
          <a:p>
            <a:pPr marL="346075" lvl="1" indent="0">
              <a:buNone/>
            </a:pPr>
            <a:endParaRPr lang="en-US" altLang="ja-JP" dirty="0"/>
          </a:p>
          <a:p>
            <a:pPr marL="346075" lvl="1" indent="0">
              <a:buNone/>
            </a:pPr>
            <a:r>
              <a:rPr lang="ja-JP" altLang="en-US" dirty="0"/>
              <a:t>　では、何をもって用字・用語が適切であると判断すればよいのでしょう。これには国が定めるガイドラインがあります。</a:t>
            </a:r>
            <a:endParaRPr lang="en-US" altLang="ja-JP" dirty="0"/>
          </a:p>
          <a:p>
            <a:pPr marL="346075" lvl="1" indent="0">
              <a:buNone/>
            </a:pPr>
            <a:endParaRPr lang="en-US" altLang="ja-JP" dirty="0"/>
          </a:p>
          <a:p>
            <a:pPr marL="346075" lvl="1" indent="0">
              <a:buNone/>
            </a:pPr>
            <a:endParaRPr lang="en-US" altLang="ja-JP" dirty="0"/>
          </a:p>
          <a:p>
            <a:pPr lvl="1"/>
            <a:endParaRPr lang="en-US" altLang="ja-JP" dirty="0"/>
          </a:p>
          <a:p>
            <a:pPr marL="0" indent="0">
              <a:buNone/>
            </a:pPr>
            <a:endParaRPr lang="en-US" altLang="ja-JP" dirty="0"/>
          </a:p>
          <a:p>
            <a:pPr marL="346075" lvl="1" indent="0">
              <a:buNone/>
            </a:pPr>
            <a:endParaRPr lang="en-US" altLang="ja-JP" dirty="0"/>
          </a:p>
          <a:p>
            <a:pPr marL="346075" lvl="1" indent="0">
              <a:buNone/>
            </a:pPr>
            <a:endParaRPr lang="en-US" altLang="ja-JP" dirty="0"/>
          </a:p>
          <a:p>
            <a:pPr marL="346075" lvl="1" indent="0">
              <a:buNone/>
            </a:pPr>
            <a:endParaRPr lang="en-US" altLang="ja-JP" dirty="0"/>
          </a:p>
          <a:p>
            <a:endParaRPr lang="en-US" altLang="ja-JP" dirty="0"/>
          </a:p>
        </p:txBody>
      </p:sp>
      <p:graphicFrame>
        <p:nvGraphicFramePr>
          <p:cNvPr id="3" name="表 2">
            <a:extLst>
              <a:ext uri="{FF2B5EF4-FFF2-40B4-BE49-F238E27FC236}">
                <a16:creationId xmlns:a16="http://schemas.microsoft.com/office/drawing/2014/main" id="{1DE88966-480A-4771-B6A9-F805AAD3E576}"/>
              </a:ext>
            </a:extLst>
          </p:cNvPr>
          <p:cNvGraphicFramePr>
            <a:graphicFrameLocks noGrp="1"/>
          </p:cNvGraphicFramePr>
          <p:nvPr>
            <p:extLst>
              <p:ext uri="{D42A27DB-BD31-4B8C-83A1-F6EECF244321}">
                <p14:modId xmlns:p14="http://schemas.microsoft.com/office/powerpoint/2010/main" val="3138360000"/>
              </p:ext>
            </p:extLst>
          </p:nvPr>
        </p:nvGraphicFramePr>
        <p:xfrm>
          <a:off x="411124" y="3082755"/>
          <a:ext cx="8383626" cy="1899920"/>
        </p:xfrm>
        <a:graphic>
          <a:graphicData uri="http://schemas.openxmlformats.org/drawingml/2006/table">
            <a:tbl>
              <a:tblPr firstRow="1" bandRow="1">
                <a:tableStyleId>{5C22544A-7EE6-4342-B048-85BDC9FD1C3A}</a:tableStyleId>
              </a:tblPr>
              <a:tblGrid>
                <a:gridCol w="1787912">
                  <a:extLst>
                    <a:ext uri="{9D8B030D-6E8A-4147-A177-3AD203B41FA5}">
                      <a16:colId xmlns:a16="http://schemas.microsoft.com/office/drawing/2014/main" val="2068024611"/>
                    </a:ext>
                  </a:extLst>
                </a:gridCol>
                <a:gridCol w="2720898">
                  <a:extLst>
                    <a:ext uri="{9D8B030D-6E8A-4147-A177-3AD203B41FA5}">
                      <a16:colId xmlns:a16="http://schemas.microsoft.com/office/drawing/2014/main" val="740362721"/>
                    </a:ext>
                  </a:extLst>
                </a:gridCol>
                <a:gridCol w="3874816">
                  <a:extLst>
                    <a:ext uri="{9D8B030D-6E8A-4147-A177-3AD203B41FA5}">
                      <a16:colId xmlns:a16="http://schemas.microsoft.com/office/drawing/2014/main" val="1199523781"/>
                    </a:ext>
                  </a:extLst>
                </a:gridCol>
              </a:tblGrid>
              <a:tr h="370840">
                <a:tc>
                  <a:txBody>
                    <a:bodyPr/>
                    <a:lstStyle/>
                    <a:p>
                      <a:r>
                        <a:rPr kumimoji="1" lang="ja-JP" altLang="en-US" sz="1600" dirty="0"/>
                        <a:t>より所</a:t>
                      </a:r>
                    </a:p>
                  </a:txBody>
                  <a:tcPr/>
                </a:tc>
                <a:tc>
                  <a:txBody>
                    <a:bodyPr/>
                    <a:lstStyle/>
                    <a:p>
                      <a:r>
                        <a:rPr kumimoji="1" lang="ja-JP" altLang="en-US" sz="1600" dirty="0"/>
                        <a:t>発令</a:t>
                      </a:r>
                    </a:p>
                  </a:txBody>
                  <a:tcPr/>
                </a:tc>
                <a:tc>
                  <a:txBody>
                    <a:bodyPr/>
                    <a:lstStyle/>
                    <a:p>
                      <a:r>
                        <a:rPr kumimoji="1" lang="ja-JP" altLang="en-US" sz="1600" dirty="0"/>
                        <a:t>内容</a:t>
                      </a:r>
                    </a:p>
                  </a:txBody>
                  <a:tcPr/>
                </a:tc>
                <a:extLst>
                  <a:ext uri="{0D108BD9-81ED-4DB2-BD59-A6C34878D82A}">
                    <a16:rowId xmlns:a16="http://schemas.microsoft.com/office/drawing/2014/main" val="3541845442"/>
                  </a:ext>
                </a:extLst>
              </a:tr>
              <a:tr h="370840">
                <a:tc>
                  <a:txBody>
                    <a:bodyPr/>
                    <a:lstStyle/>
                    <a:p>
                      <a:r>
                        <a:rPr kumimoji="1" lang="ja-JP" altLang="en-US" sz="1600" b="1" dirty="0">
                          <a:hlinkClick r:id="rId3"/>
                        </a:rPr>
                        <a:t>常用漢字表</a:t>
                      </a:r>
                      <a:endParaRPr kumimoji="1" lang="ja-JP" altLang="en-US" sz="1600" b="1" dirty="0"/>
                    </a:p>
                  </a:txBody>
                  <a:tcPr/>
                </a:tc>
                <a:tc>
                  <a:txBody>
                    <a:bodyPr/>
                    <a:lstStyle/>
                    <a:p>
                      <a:r>
                        <a:rPr kumimoji="1" lang="ja-JP" altLang="en-US" sz="1600" dirty="0"/>
                        <a:t>平成</a:t>
                      </a:r>
                      <a:r>
                        <a:rPr kumimoji="1" lang="en-US" altLang="ja-JP" sz="1600" dirty="0"/>
                        <a:t>22</a:t>
                      </a:r>
                      <a:r>
                        <a:rPr kumimoji="1" lang="ja-JP" altLang="en-US" sz="1600" dirty="0"/>
                        <a:t>年　内閣告示・訓令</a:t>
                      </a:r>
                      <a:endParaRPr kumimoji="1" lang="en-US" altLang="ja-JP" sz="1600" dirty="0"/>
                    </a:p>
                    <a:p>
                      <a:endParaRPr kumimoji="1" lang="ja-JP" altLang="en-US" sz="1600" dirty="0"/>
                    </a:p>
                  </a:txBody>
                  <a:tcPr/>
                </a:tc>
                <a:tc>
                  <a:txBody>
                    <a:bodyPr/>
                    <a:lstStyle/>
                    <a:p>
                      <a:r>
                        <a:rPr kumimoji="1" lang="ja-JP" altLang="en-US" sz="1600" dirty="0"/>
                        <a:t>現代の国語を書き表すための漢字使用の目安</a:t>
                      </a:r>
                    </a:p>
                  </a:txBody>
                  <a:tcPr/>
                </a:tc>
                <a:extLst>
                  <a:ext uri="{0D108BD9-81ED-4DB2-BD59-A6C34878D82A}">
                    <a16:rowId xmlns:a16="http://schemas.microsoft.com/office/drawing/2014/main" val="671202803"/>
                  </a:ext>
                </a:extLst>
              </a:tr>
              <a:tr h="370840">
                <a:tc>
                  <a:txBody>
                    <a:bodyPr/>
                    <a:lstStyle/>
                    <a:p>
                      <a:r>
                        <a:rPr kumimoji="1" lang="ja-JP" altLang="en-US" sz="1600" b="1" dirty="0">
                          <a:hlinkClick r:id="rId4"/>
                        </a:rPr>
                        <a:t>現在仮名遣い</a:t>
                      </a:r>
                      <a:endParaRPr kumimoji="1" lang="ja-JP" altLang="en-US" sz="1600" b="1" dirty="0"/>
                    </a:p>
                  </a:txBody>
                  <a:tcPr/>
                </a:tc>
                <a:tc>
                  <a:txBody>
                    <a:bodyPr/>
                    <a:lstStyle/>
                    <a:p>
                      <a:r>
                        <a:rPr kumimoji="1" lang="ja-JP" altLang="en-US" sz="1600" dirty="0"/>
                        <a:t>昭和</a:t>
                      </a:r>
                      <a:r>
                        <a:rPr kumimoji="1" lang="en-US" altLang="ja-JP" sz="1600" dirty="0"/>
                        <a:t>61</a:t>
                      </a:r>
                      <a:r>
                        <a:rPr kumimoji="1" lang="ja-JP" altLang="en-US" sz="1600" dirty="0"/>
                        <a:t>年　内閣告示・訓令</a:t>
                      </a:r>
                    </a:p>
                  </a:txBody>
                  <a:tcPr/>
                </a:tc>
                <a:tc>
                  <a:txBody>
                    <a:bodyPr/>
                    <a:lstStyle/>
                    <a:p>
                      <a:r>
                        <a:rPr kumimoji="1" lang="ja-JP" altLang="en-US" sz="1600" dirty="0"/>
                        <a:t>現代国語の口語文を書き表すための文体</a:t>
                      </a:r>
                    </a:p>
                  </a:txBody>
                  <a:tcPr/>
                </a:tc>
                <a:extLst>
                  <a:ext uri="{0D108BD9-81ED-4DB2-BD59-A6C34878D82A}">
                    <a16:rowId xmlns:a16="http://schemas.microsoft.com/office/drawing/2014/main" val="3979303722"/>
                  </a:ext>
                </a:extLst>
              </a:tr>
              <a:tr h="370840">
                <a:tc>
                  <a:txBody>
                    <a:bodyPr/>
                    <a:lstStyle/>
                    <a:p>
                      <a:r>
                        <a:rPr kumimoji="1" lang="ja-JP" altLang="en-US" sz="1600" b="1" dirty="0">
                          <a:hlinkClick r:id="rId5"/>
                        </a:rPr>
                        <a:t>送り仮名の付け方</a:t>
                      </a:r>
                      <a:endParaRPr kumimoji="1" lang="ja-JP" altLang="en-US" sz="1600" b="1" dirty="0"/>
                    </a:p>
                  </a:txBody>
                  <a:tcPr/>
                </a:tc>
                <a:tc>
                  <a:txBody>
                    <a:bodyPr/>
                    <a:lstStyle/>
                    <a:p>
                      <a:r>
                        <a:rPr kumimoji="1" lang="ja-JP" altLang="en-US" sz="1600" dirty="0"/>
                        <a:t>昭和</a:t>
                      </a:r>
                      <a:r>
                        <a:rPr kumimoji="1" lang="en-US" altLang="ja-JP" sz="1600" dirty="0"/>
                        <a:t>48</a:t>
                      </a:r>
                      <a:r>
                        <a:rPr kumimoji="1" lang="ja-JP" altLang="en-US" sz="1600" dirty="0"/>
                        <a:t>年　内閣告示・訓令</a:t>
                      </a:r>
                    </a:p>
                  </a:txBody>
                  <a:tcPr/>
                </a:tc>
                <a:tc>
                  <a:txBody>
                    <a:bodyPr/>
                    <a:lstStyle/>
                    <a:p>
                      <a:r>
                        <a:rPr kumimoji="1" lang="ja-JP" altLang="en-US" sz="1600" dirty="0"/>
                        <a:t>一般の社会において国語を書き表すための送り仮名の付け方</a:t>
                      </a:r>
                    </a:p>
                  </a:txBody>
                  <a:tcPr/>
                </a:tc>
                <a:extLst>
                  <a:ext uri="{0D108BD9-81ED-4DB2-BD59-A6C34878D82A}">
                    <a16:rowId xmlns:a16="http://schemas.microsoft.com/office/drawing/2014/main" val="287941864"/>
                  </a:ext>
                </a:extLst>
              </a:tr>
            </a:tbl>
          </a:graphicData>
        </a:graphic>
      </p:graphicFrame>
    </p:spTree>
    <p:extLst>
      <p:ext uri="{BB962C8B-B14F-4D97-AF65-F5344CB8AC3E}">
        <p14:creationId xmlns:p14="http://schemas.microsoft.com/office/powerpoint/2010/main" val="11377920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■文章の正確さとは</a:t>
            </a:r>
            <a:endParaRPr kumimoji="1" lang="ja-JP" altLang="en-US"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pPr marL="0" indent="0">
              <a:buNone/>
            </a:pPr>
            <a:r>
              <a:rPr lang="ja-JP" altLang="en-US" dirty="0"/>
              <a:t>③ 用字・用語の不正確さ（続き）</a:t>
            </a:r>
            <a:endParaRPr lang="en-US" altLang="ja-JP" dirty="0"/>
          </a:p>
          <a:p>
            <a:pPr lvl="1"/>
            <a:endParaRPr lang="en-US" altLang="ja-JP" dirty="0"/>
          </a:p>
          <a:p>
            <a:pPr marL="346075" lvl="1" indent="0">
              <a:buNone/>
            </a:pPr>
            <a:r>
              <a:rPr lang="ja-JP" altLang="en-US" dirty="0"/>
              <a:t>　前頁で示した用字・用語の基準は、あくまでガイドラインです。漢字を避けてひらがなを使った方がよい場合もあります。</a:t>
            </a:r>
            <a:endParaRPr lang="en-US" altLang="ja-JP" dirty="0"/>
          </a:p>
          <a:p>
            <a:pPr marL="346075" lvl="1" indent="0">
              <a:buNone/>
            </a:pPr>
            <a:endParaRPr lang="en-US" altLang="ja-JP" dirty="0"/>
          </a:p>
          <a:p>
            <a:pPr marL="346075" lvl="1" indent="0">
              <a:buNone/>
            </a:pPr>
            <a:endParaRPr lang="en-US" altLang="ja-JP" dirty="0"/>
          </a:p>
          <a:p>
            <a:pPr marL="346075" lvl="1" indent="0">
              <a:buNone/>
            </a:pPr>
            <a:endParaRPr lang="en-US" altLang="ja-JP" dirty="0"/>
          </a:p>
          <a:p>
            <a:pPr lvl="1"/>
            <a:endParaRPr lang="en-US" altLang="ja-JP" dirty="0"/>
          </a:p>
          <a:p>
            <a:pPr marL="0" indent="0">
              <a:buNone/>
            </a:pPr>
            <a:endParaRPr lang="en-US" altLang="ja-JP" dirty="0"/>
          </a:p>
          <a:p>
            <a:pPr marL="346075" lvl="1" indent="0">
              <a:buNone/>
            </a:pPr>
            <a:endParaRPr lang="en-US" altLang="ja-JP" dirty="0"/>
          </a:p>
          <a:p>
            <a:pPr marL="346075" lvl="1" indent="0">
              <a:buNone/>
            </a:pPr>
            <a:endParaRPr lang="en-US" altLang="ja-JP" dirty="0"/>
          </a:p>
          <a:p>
            <a:pPr marL="346075" lvl="1" indent="0">
              <a:buNone/>
            </a:pPr>
            <a:endParaRPr lang="en-US" altLang="ja-JP" dirty="0"/>
          </a:p>
          <a:p>
            <a:endParaRPr lang="en-US" altLang="ja-JP" dirty="0"/>
          </a:p>
        </p:txBody>
      </p:sp>
      <p:graphicFrame>
        <p:nvGraphicFramePr>
          <p:cNvPr id="5" name="表 4">
            <a:extLst>
              <a:ext uri="{FF2B5EF4-FFF2-40B4-BE49-F238E27FC236}">
                <a16:creationId xmlns:a16="http://schemas.microsoft.com/office/drawing/2014/main" id="{76A80E7D-9AD6-40C9-956E-5AE50813D432}"/>
              </a:ext>
            </a:extLst>
          </p:cNvPr>
          <p:cNvGraphicFramePr>
            <a:graphicFrameLocks noGrp="1"/>
          </p:cNvGraphicFramePr>
          <p:nvPr>
            <p:extLst>
              <p:ext uri="{D42A27DB-BD31-4B8C-83A1-F6EECF244321}">
                <p14:modId xmlns:p14="http://schemas.microsoft.com/office/powerpoint/2010/main" val="4077757287"/>
              </p:ext>
            </p:extLst>
          </p:nvPr>
        </p:nvGraphicFramePr>
        <p:xfrm>
          <a:off x="330820" y="2076512"/>
          <a:ext cx="8463929" cy="3977640"/>
        </p:xfrm>
        <a:graphic>
          <a:graphicData uri="http://schemas.openxmlformats.org/drawingml/2006/table">
            <a:tbl>
              <a:tblPr firstRow="1" bandRow="1">
                <a:tableStyleId>{5C22544A-7EE6-4342-B048-85BDC9FD1C3A}</a:tableStyleId>
              </a:tblPr>
              <a:tblGrid>
                <a:gridCol w="1564887">
                  <a:extLst>
                    <a:ext uri="{9D8B030D-6E8A-4147-A177-3AD203B41FA5}">
                      <a16:colId xmlns:a16="http://schemas.microsoft.com/office/drawing/2014/main" val="981740522"/>
                    </a:ext>
                  </a:extLst>
                </a:gridCol>
                <a:gridCol w="1690076">
                  <a:extLst>
                    <a:ext uri="{9D8B030D-6E8A-4147-A177-3AD203B41FA5}">
                      <a16:colId xmlns:a16="http://schemas.microsoft.com/office/drawing/2014/main" val="3115664900"/>
                    </a:ext>
                  </a:extLst>
                </a:gridCol>
                <a:gridCol w="3278839">
                  <a:extLst>
                    <a:ext uri="{9D8B030D-6E8A-4147-A177-3AD203B41FA5}">
                      <a16:colId xmlns:a16="http://schemas.microsoft.com/office/drawing/2014/main" val="568308898"/>
                    </a:ext>
                  </a:extLst>
                </a:gridCol>
                <a:gridCol w="1930127">
                  <a:extLst>
                    <a:ext uri="{9D8B030D-6E8A-4147-A177-3AD203B41FA5}">
                      <a16:colId xmlns:a16="http://schemas.microsoft.com/office/drawing/2014/main" val="3590899812"/>
                    </a:ext>
                  </a:extLst>
                </a:gridCol>
              </a:tblGrid>
              <a:tr h="370840">
                <a:tc>
                  <a:txBody>
                    <a:bodyPr/>
                    <a:lstStyle/>
                    <a:p>
                      <a:r>
                        <a:rPr kumimoji="1" lang="ja-JP" altLang="en-US" dirty="0"/>
                        <a:t>ひらがな</a:t>
                      </a:r>
                    </a:p>
                  </a:txBody>
                  <a:tcPr/>
                </a:tc>
                <a:tc>
                  <a:txBody>
                    <a:bodyPr/>
                    <a:lstStyle/>
                    <a:p>
                      <a:r>
                        <a:rPr kumimoji="1" lang="ja-JP" altLang="en-US" dirty="0"/>
                        <a:t>漢字</a:t>
                      </a:r>
                    </a:p>
                  </a:txBody>
                  <a:tcPr/>
                </a:tc>
                <a:tc>
                  <a:txBody>
                    <a:bodyPr/>
                    <a:lstStyle/>
                    <a:p>
                      <a:r>
                        <a:rPr kumimoji="1" lang="ja-JP" altLang="en-US" dirty="0"/>
                        <a:t>例文</a:t>
                      </a:r>
                    </a:p>
                  </a:txBody>
                  <a:tcPr/>
                </a:tc>
                <a:tc>
                  <a:txBody>
                    <a:bodyPr/>
                    <a:lstStyle/>
                    <a:p>
                      <a:r>
                        <a:rPr kumimoji="1" lang="ja-JP" altLang="en-US" dirty="0"/>
                        <a:t>備考</a:t>
                      </a:r>
                    </a:p>
                  </a:txBody>
                  <a:tcPr/>
                </a:tc>
                <a:extLst>
                  <a:ext uri="{0D108BD9-81ED-4DB2-BD59-A6C34878D82A}">
                    <a16:rowId xmlns:a16="http://schemas.microsoft.com/office/drawing/2014/main" val="2074825744"/>
                  </a:ext>
                </a:extLst>
              </a:tr>
              <a:tr h="370840">
                <a:tc>
                  <a:txBody>
                    <a:bodyPr/>
                    <a:lstStyle/>
                    <a:p>
                      <a:r>
                        <a:rPr kumimoji="1" lang="ja-JP" altLang="en-US" dirty="0"/>
                        <a:t>その</a:t>
                      </a:r>
                    </a:p>
                  </a:txBody>
                  <a:tcPr/>
                </a:tc>
                <a:tc>
                  <a:txBody>
                    <a:bodyPr/>
                    <a:lstStyle/>
                    <a:p>
                      <a:r>
                        <a:rPr kumimoji="1" lang="ja-JP" altLang="en-US" dirty="0"/>
                        <a:t>其の</a:t>
                      </a:r>
                    </a:p>
                  </a:txBody>
                  <a:tcPr/>
                </a:tc>
                <a:tc>
                  <a:txBody>
                    <a:bodyPr/>
                    <a:lstStyle/>
                    <a:p>
                      <a:r>
                        <a:rPr kumimoji="1" lang="ja-JP" altLang="en-US" dirty="0"/>
                        <a:t>その場合には</a:t>
                      </a:r>
                    </a:p>
                  </a:txBody>
                  <a:tcPr/>
                </a:tc>
                <a:tc>
                  <a:txBody>
                    <a:bodyPr/>
                    <a:lstStyle/>
                    <a:p>
                      <a:r>
                        <a:rPr kumimoji="1" lang="ja-JP" altLang="en-US" dirty="0"/>
                        <a:t>表外漢字</a:t>
                      </a:r>
                    </a:p>
                  </a:txBody>
                  <a:tcPr/>
                </a:tc>
                <a:extLst>
                  <a:ext uri="{0D108BD9-81ED-4DB2-BD59-A6C34878D82A}">
                    <a16:rowId xmlns:a16="http://schemas.microsoft.com/office/drawing/2014/main" val="2901993369"/>
                  </a:ext>
                </a:extLst>
              </a:tr>
              <a:tr h="370840">
                <a:tc>
                  <a:txBody>
                    <a:bodyPr/>
                    <a:lstStyle/>
                    <a:p>
                      <a:r>
                        <a:rPr kumimoji="1" lang="ja-JP" altLang="en-US" dirty="0"/>
                        <a:t>それぞれ</a:t>
                      </a:r>
                    </a:p>
                  </a:txBody>
                  <a:tcPr/>
                </a:tc>
                <a:tc>
                  <a:txBody>
                    <a:bodyPr/>
                    <a:lstStyle/>
                    <a:p>
                      <a:r>
                        <a:rPr kumimoji="1" lang="ja-JP" altLang="en-US" dirty="0"/>
                        <a:t>夫々、其々</a:t>
                      </a:r>
                    </a:p>
                  </a:txBody>
                  <a:tcPr/>
                </a:tc>
                <a:tc>
                  <a:txBody>
                    <a:bodyPr/>
                    <a:lstStyle/>
                    <a:p>
                      <a:r>
                        <a:rPr kumimoji="1" lang="ja-JP" altLang="en-US" dirty="0"/>
                        <a:t>それぞれの場合には</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表外漢字</a:t>
                      </a:r>
                    </a:p>
                    <a:p>
                      <a:endParaRPr kumimoji="1" lang="ja-JP" altLang="en-US" dirty="0"/>
                    </a:p>
                  </a:txBody>
                  <a:tcPr/>
                </a:tc>
                <a:extLst>
                  <a:ext uri="{0D108BD9-81ED-4DB2-BD59-A6C34878D82A}">
                    <a16:rowId xmlns:a16="http://schemas.microsoft.com/office/drawing/2014/main" val="3577430708"/>
                  </a:ext>
                </a:extLst>
              </a:tr>
              <a:tr h="370840">
                <a:tc>
                  <a:txBody>
                    <a:bodyPr/>
                    <a:lstStyle/>
                    <a:p>
                      <a:r>
                        <a:rPr kumimoji="1" lang="ja-JP" altLang="en-US" dirty="0"/>
                        <a:t>～するうえで</a:t>
                      </a:r>
                    </a:p>
                  </a:txBody>
                  <a:tcPr/>
                </a:tc>
                <a:tc>
                  <a:txBody>
                    <a:bodyPr/>
                    <a:lstStyle/>
                    <a:p>
                      <a:r>
                        <a:rPr kumimoji="1" lang="ja-JP" altLang="en-US" dirty="0"/>
                        <a:t>～する上で</a:t>
                      </a:r>
                    </a:p>
                  </a:txBody>
                  <a:tcPr/>
                </a:tc>
                <a:tc>
                  <a:txBody>
                    <a:bodyPr/>
                    <a:lstStyle/>
                    <a:p>
                      <a:r>
                        <a:rPr kumimoji="1" lang="ja-JP" altLang="en-US" dirty="0"/>
                        <a:t>使用するうえで</a:t>
                      </a:r>
                    </a:p>
                  </a:txBody>
                  <a:tcPr/>
                </a:tc>
                <a:tc>
                  <a:txBody>
                    <a:bodyPr/>
                    <a:lstStyle/>
                    <a:p>
                      <a:endParaRPr kumimoji="1" lang="ja-JP" altLang="en-US" dirty="0"/>
                    </a:p>
                  </a:txBody>
                  <a:tcPr/>
                </a:tc>
                <a:extLst>
                  <a:ext uri="{0D108BD9-81ED-4DB2-BD59-A6C34878D82A}">
                    <a16:rowId xmlns:a16="http://schemas.microsoft.com/office/drawing/2014/main" val="2698548716"/>
                  </a:ext>
                </a:extLst>
              </a:tr>
              <a:tr h="370840">
                <a:tc>
                  <a:txBody>
                    <a:bodyPr/>
                    <a:lstStyle/>
                    <a:p>
                      <a:r>
                        <a:rPr kumimoji="1" lang="ja-JP" altLang="en-US" dirty="0"/>
                        <a:t>～つき</a:t>
                      </a:r>
                    </a:p>
                  </a:txBody>
                  <a:tcPr/>
                </a:tc>
                <a:tc>
                  <a:txBody>
                    <a:bodyPr/>
                    <a:lstStyle/>
                    <a:p>
                      <a:r>
                        <a:rPr kumimoji="1" lang="ja-JP" altLang="en-US" dirty="0"/>
                        <a:t>～付き</a:t>
                      </a:r>
                    </a:p>
                  </a:txBody>
                  <a:tcPr/>
                </a:tc>
                <a:tc>
                  <a:txBody>
                    <a:bodyPr/>
                    <a:lstStyle/>
                    <a:p>
                      <a:r>
                        <a:rPr kumimoji="1" lang="ja-JP" altLang="en-US" dirty="0"/>
                        <a:t>雨天につき</a:t>
                      </a:r>
                    </a:p>
                  </a:txBody>
                  <a:tcPr/>
                </a:tc>
                <a:tc>
                  <a:txBody>
                    <a:bodyPr/>
                    <a:lstStyle/>
                    <a:p>
                      <a:endParaRPr kumimoji="1" lang="ja-JP" altLang="en-US" dirty="0"/>
                    </a:p>
                  </a:txBody>
                  <a:tcPr/>
                </a:tc>
                <a:extLst>
                  <a:ext uri="{0D108BD9-81ED-4DB2-BD59-A6C34878D82A}">
                    <a16:rowId xmlns:a16="http://schemas.microsoft.com/office/drawing/2014/main" val="1821439680"/>
                  </a:ext>
                </a:extLst>
              </a:tr>
              <a:tr h="370840">
                <a:tc>
                  <a:txBody>
                    <a:bodyPr/>
                    <a:lstStyle/>
                    <a:p>
                      <a:r>
                        <a:rPr kumimoji="1" lang="ja-JP" altLang="en-US" dirty="0"/>
                        <a:t>まとめる</a:t>
                      </a:r>
                    </a:p>
                  </a:txBody>
                  <a:tcPr/>
                </a:tc>
                <a:tc>
                  <a:txBody>
                    <a:bodyPr/>
                    <a:lstStyle/>
                    <a:p>
                      <a:r>
                        <a:rPr kumimoji="1" lang="ja-JP" altLang="en-US" dirty="0"/>
                        <a:t>纏める</a:t>
                      </a:r>
                    </a:p>
                  </a:txBody>
                  <a:tcPr/>
                </a:tc>
                <a:tc>
                  <a:txBody>
                    <a:bodyPr/>
                    <a:lstStyle/>
                    <a:p>
                      <a:r>
                        <a:rPr kumimoji="1" lang="ja-JP" altLang="en-US" dirty="0"/>
                        <a:t>結果をまとめる</a:t>
                      </a:r>
                    </a:p>
                  </a:txBody>
                  <a:tcPr/>
                </a:tc>
                <a:tc>
                  <a:txBody>
                    <a:bodyPr/>
                    <a:lstStyle/>
                    <a:p>
                      <a:r>
                        <a:rPr kumimoji="1" lang="ja-JP" altLang="en-US" dirty="0"/>
                        <a:t>表外音訓</a:t>
                      </a:r>
                    </a:p>
                  </a:txBody>
                  <a:tcPr/>
                </a:tc>
                <a:extLst>
                  <a:ext uri="{0D108BD9-81ED-4DB2-BD59-A6C34878D82A}">
                    <a16:rowId xmlns:a16="http://schemas.microsoft.com/office/drawing/2014/main" val="4213124806"/>
                  </a:ext>
                </a:extLst>
              </a:tr>
              <a:tr h="370840">
                <a:tc>
                  <a:txBody>
                    <a:bodyPr/>
                    <a:lstStyle/>
                    <a:p>
                      <a:r>
                        <a:rPr kumimoji="1" lang="ja-JP" altLang="en-US" dirty="0"/>
                        <a:t>できる</a:t>
                      </a:r>
                    </a:p>
                  </a:txBody>
                  <a:tcPr/>
                </a:tc>
                <a:tc>
                  <a:txBody>
                    <a:bodyPr/>
                    <a:lstStyle/>
                    <a:p>
                      <a:r>
                        <a:rPr kumimoji="1" lang="ja-JP" altLang="en-US" dirty="0"/>
                        <a:t>出来る</a:t>
                      </a:r>
                    </a:p>
                  </a:txBody>
                  <a:tcPr/>
                </a:tc>
                <a:tc>
                  <a:txBody>
                    <a:bodyPr/>
                    <a:lstStyle/>
                    <a:p>
                      <a:r>
                        <a:rPr kumimoji="1" lang="ja-JP" altLang="en-US" dirty="0"/>
                        <a:t>～することができる</a:t>
                      </a:r>
                    </a:p>
                  </a:txBody>
                  <a:tcPr/>
                </a:tc>
                <a:tc>
                  <a:txBody>
                    <a:bodyPr/>
                    <a:lstStyle/>
                    <a:p>
                      <a:endParaRPr kumimoji="1" lang="ja-JP" altLang="en-US" dirty="0"/>
                    </a:p>
                  </a:txBody>
                  <a:tcPr/>
                </a:tc>
                <a:extLst>
                  <a:ext uri="{0D108BD9-81ED-4DB2-BD59-A6C34878D82A}">
                    <a16:rowId xmlns:a16="http://schemas.microsoft.com/office/drawing/2014/main" val="141519543"/>
                  </a:ext>
                </a:extLst>
              </a:tr>
              <a:tr h="370840">
                <a:tc>
                  <a:txBody>
                    <a:bodyPr/>
                    <a:lstStyle/>
                    <a:p>
                      <a:r>
                        <a:rPr kumimoji="1" lang="ja-JP" altLang="en-US" dirty="0"/>
                        <a:t>ください</a:t>
                      </a:r>
                    </a:p>
                  </a:txBody>
                  <a:tcPr/>
                </a:tc>
                <a:tc>
                  <a:txBody>
                    <a:bodyPr/>
                    <a:lstStyle/>
                    <a:p>
                      <a:r>
                        <a:rPr kumimoji="1" lang="ja-JP" altLang="en-US" dirty="0"/>
                        <a:t>下さい</a:t>
                      </a:r>
                    </a:p>
                  </a:txBody>
                  <a:tcPr/>
                </a:tc>
                <a:tc>
                  <a:txBody>
                    <a:bodyPr/>
                    <a:lstStyle/>
                    <a:p>
                      <a:r>
                        <a:rPr kumimoji="1" lang="ja-JP" altLang="en-US" dirty="0"/>
                        <a:t>～に注意してください</a:t>
                      </a:r>
                    </a:p>
                  </a:txBody>
                  <a:tcPr/>
                </a:tc>
                <a:tc>
                  <a:txBody>
                    <a:bodyPr/>
                    <a:lstStyle/>
                    <a:p>
                      <a:endParaRPr kumimoji="1" lang="ja-JP" altLang="en-US" dirty="0"/>
                    </a:p>
                  </a:txBody>
                  <a:tcPr/>
                </a:tc>
                <a:extLst>
                  <a:ext uri="{0D108BD9-81ED-4DB2-BD59-A6C34878D82A}">
                    <a16:rowId xmlns:a16="http://schemas.microsoft.com/office/drawing/2014/main" val="951745191"/>
                  </a:ext>
                </a:extLst>
              </a:tr>
              <a:tr h="370840">
                <a:tc>
                  <a:txBody>
                    <a:bodyPr/>
                    <a:lstStyle/>
                    <a:p>
                      <a:r>
                        <a:rPr kumimoji="1" lang="ja-JP" altLang="en-US" dirty="0"/>
                        <a:t>しやすい</a:t>
                      </a:r>
                    </a:p>
                  </a:txBody>
                  <a:tcPr/>
                </a:tc>
                <a:tc>
                  <a:txBody>
                    <a:bodyPr/>
                    <a:lstStyle/>
                    <a:p>
                      <a:r>
                        <a:rPr kumimoji="1" lang="ja-JP" altLang="en-US" dirty="0"/>
                        <a:t>し易い</a:t>
                      </a:r>
                    </a:p>
                  </a:txBody>
                  <a:tcPr/>
                </a:tc>
                <a:tc>
                  <a:txBody>
                    <a:bodyPr/>
                    <a:lstStyle/>
                    <a:p>
                      <a:r>
                        <a:rPr kumimoji="1" lang="ja-JP" altLang="en-US" dirty="0"/>
                        <a:t>変化しやすい</a:t>
                      </a:r>
                    </a:p>
                  </a:txBody>
                  <a:tcPr/>
                </a:tc>
                <a:tc>
                  <a:txBody>
                    <a:bodyPr/>
                    <a:lstStyle/>
                    <a:p>
                      <a:r>
                        <a:rPr kumimoji="1" lang="ja-JP" altLang="en-US" dirty="0"/>
                        <a:t>表外音訓</a:t>
                      </a:r>
                    </a:p>
                  </a:txBody>
                  <a:tcPr/>
                </a:tc>
                <a:extLst>
                  <a:ext uri="{0D108BD9-81ED-4DB2-BD59-A6C34878D82A}">
                    <a16:rowId xmlns:a16="http://schemas.microsoft.com/office/drawing/2014/main" val="655287178"/>
                  </a:ext>
                </a:extLst>
              </a:tr>
              <a:tr h="370840">
                <a:tc>
                  <a:txBody>
                    <a:bodyPr/>
                    <a:lstStyle/>
                    <a:p>
                      <a:r>
                        <a:rPr kumimoji="1" lang="ja-JP" altLang="en-US" dirty="0"/>
                        <a:t>ない</a:t>
                      </a:r>
                    </a:p>
                  </a:txBody>
                  <a:tcPr/>
                </a:tc>
                <a:tc>
                  <a:txBody>
                    <a:bodyPr/>
                    <a:lstStyle/>
                    <a:p>
                      <a:r>
                        <a:rPr kumimoji="1" lang="ja-JP" altLang="en-US" dirty="0"/>
                        <a:t>無い</a:t>
                      </a:r>
                    </a:p>
                  </a:txBody>
                  <a:tcPr/>
                </a:tc>
                <a:tc>
                  <a:txBody>
                    <a:bodyPr/>
                    <a:lstStyle/>
                    <a:p>
                      <a:r>
                        <a:rPr kumimoji="1" lang="ja-JP" altLang="en-US" dirty="0"/>
                        <a:t>大きくない</a:t>
                      </a:r>
                    </a:p>
                  </a:txBody>
                  <a:tcPr/>
                </a:tc>
                <a:tc>
                  <a:txBody>
                    <a:bodyPr/>
                    <a:lstStyle/>
                    <a:p>
                      <a:endParaRPr kumimoji="1" lang="ja-JP" altLang="en-US" dirty="0"/>
                    </a:p>
                  </a:txBody>
                  <a:tcPr/>
                </a:tc>
                <a:extLst>
                  <a:ext uri="{0D108BD9-81ED-4DB2-BD59-A6C34878D82A}">
                    <a16:rowId xmlns:a16="http://schemas.microsoft.com/office/drawing/2014/main" val="817072234"/>
                  </a:ext>
                </a:extLst>
              </a:tr>
            </a:tbl>
          </a:graphicData>
        </a:graphic>
      </p:graphicFrame>
    </p:spTree>
    <p:extLst>
      <p:ext uri="{BB962C8B-B14F-4D97-AF65-F5344CB8AC3E}">
        <p14:creationId xmlns:p14="http://schemas.microsoft.com/office/powerpoint/2010/main" val="25924030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■文章の正確さとは</a:t>
            </a:r>
            <a:endParaRPr kumimoji="1" lang="ja-JP" altLang="en-US"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pPr marL="0" indent="0">
              <a:buNone/>
            </a:pPr>
            <a:r>
              <a:rPr lang="ja-JP" altLang="en-US" dirty="0"/>
              <a:t>④ 観察状況とその表現の不正確さ</a:t>
            </a:r>
            <a:endParaRPr lang="en-US" altLang="ja-JP" dirty="0"/>
          </a:p>
          <a:p>
            <a:pPr lvl="1"/>
            <a:endParaRPr lang="en-US" altLang="ja-JP" dirty="0"/>
          </a:p>
          <a:p>
            <a:pPr marL="346075" lvl="1" indent="0">
              <a:buNone/>
            </a:pPr>
            <a:r>
              <a:rPr lang="ja-JP" altLang="en-US" dirty="0"/>
              <a:t>　ソフトウェア文章は、正確なデータを基に書く必要があります。正確なデータを得るためには、正確な観察や実験を行う必要があります。</a:t>
            </a:r>
            <a:endParaRPr lang="en-US" altLang="ja-JP" dirty="0"/>
          </a:p>
          <a:p>
            <a:pPr marL="346075" lvl="1" indent="0">
              <a:buNone/>
            </a:pPr>
            <a:endParaRPr lang="en-US" altLang="ja-JP" dirty="0"/>
          </a:p>
          <a:p>
            <a:pPr marL="346075" lvl="1" indent="0">
              <a:buNone/>
            </a:pPr>
            <a:r>
              <a:rPr lang="ja-JP" altLang="en-US" dirty="0"/>
              <a:t>　観察する場合には、どのような視点や位置から観察したのかを明確にしなければいけません。</a:t>
            </a:r>
            <a:endParaRPr lang="en-US" altLang="ja-JP" dirty="0"/>
          </a:p>
          <a:p>
            <a:pPr marL="346075" lvl="1" indent="0">
              <a:buNone/>
            </a:pPr>
            <a:endParaRPr lang="en-US" altLang="ja-JP" dirty="0"/>
          </a:p>
          <a:p>
            <a:pPr marL="346075" lvl="1" indent="0">
              <a:buNone/>
            </a:pPr>
            <a:r>
              <a:rPr lang="ja-JP" altLang="en-US" dirty="0"/>
              <a:t>　可能ならば視点を変えて観察してみることが重要です。視点を変えた結果、以前の観察結果と異なる結果が得られた場合には、視点が間違っていたか、あるいは被観察対象が複雑なものである可能性があります。</a:t>
            </a:r>
            <a:endParaRPr lang="en-US" altLang="ja-JP" dirty="0"/>
          </a:p>
          <a:p>
            <a:pPr marL="346075" lvl="1" indent="0">
              <a:buNone/>
            </a:pPr>
            <a:endParaRPr lang="en-US" altLang="ja-JP" dirty="0"/>
          </a:p>
          <a:p>
            <a:pPr marL="346075" lvl="1" indent="0">
              <a:buNone/>
            </a:pPr>
            <a:r>
              <a:rPr lang="ja-JP" altLang="en-US" dirty="0"/>
              <a:t>問題：</a:t>
            </a:r>
            <a:r>
              <a:rPr lang="en-US" altLang="ja-JP" dirty="0"/>
              <a:t>A</a:t>
            </a:r>
            <a:r>
              <a:rPr lang="ja-JP" altLang="en-US" dirty="0"/>
              <a:t>さんと</a:t>
            </a:r>
            <a:r>
              <a:rPr lang="en-US" altLang="ja-JP" dirty="0"/>
              <a:t>B</a:t>
            </a:r>
            <a:r>
              <a:rPr lang="ja-JP" altLang="en-US" dirty="0"/>
              <a:t>さんは同じものを見ています。何を見ているでしょうか。</a:t>
            </a:r>
            <a:endParaRPr lang="en-US" altLang="ja-JP" dirty="0"/>
          </a:p>
          <a:p>
            <a:pPr marL="346075" lvl="1" indent="0">
              <a:buNone/>
            </a:pPr>
            <a:endParaRPr lang="en-US" altLang="ja-JP" dirty="0"/>
          </a:p>
          <a:p>
            <a:pPr lvl="1"/>
            <a:endParaRPr lang="en-US" altLang="ja-JP" dirty="0"/>
          </a:p>
          <a:p>
            <a:pPr marL="0" indent="0">
              <a:buNone/>
            </a:pPr>
            <a:endParaRPr lang="en-US" altLang="ja-JP" dirty="0"/>
          </a:p>
          <a:p>
            <a:pPr marL="346075" lvl="1" indent="0">
              <a:buNone/>
            </a:pPr>
            <a:endParaRPr lang="en-US" altLang="ja-JP" dirty="0"/>
          </a:p>
          <a:p>
            <a:pPr marL="346075" lvl="1" indent="0">
              <a:buNone/>
            </a:pPr>
            <a:endParaRPr lang="en-US" altLang="ja-JP" dirty="0"/>
          </a:p>
          <a:p>
            <a:pPr marL="346075" lvl="1" indent="0">
              <a:buNone/>
            </a:pPr>
            <a:endParaRPr lang="en-US" altLang="ja-JP" dirty="0"/>
          </a:p>
          <a:p>
            <a:endParaRPr lang="en-US" altLang="ja-JP" dirty="0"/>
          </a:p>
        </p:txBody>
      </p:sp>
      <p:pic>
        <p:nvPicPr>
          <p:cNvPr id="6" name="図 5">
            <a:extLst>
              <a:ext uri="{FF2B5EF4-FFF2-40B4-BE49-F238E27FC236}">
                <a16:creationId xmlns:a16="http://schemas.microsoft.com/office/drawing/2014/main" id="{89ED5651-8B88-4B41-8841-8F742CEAFC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28" y="5152578"/>
            <a:ext cx="486093" cy="486093"/>
          </a:xfrm>
          <a:prstGeom prst="rect">
            <a:avLst/>
          </a:prstGeom>
        </p:spPr>
      </p:pic>
      <p:sp>
        <p:nvSpPr>
          <p:cNvPr id="7" name="テキスト ボックス 6">
            <a:extLst>
              <a:ext uri="{FF2B5EF4-FFF2-40B4-BE49-F238E27FC236}">
                <a16:creationId xmlns:a16="http://schemas.microsoft.com/office/drawing/2014/main" id="{579D1EF3-7426-4520-AE07-9555F4725CB3}"/>
              </a:ext>
            </a:extLst>
          </p:cNvPr>
          <p:cNvSpPr txBox="1"/>
          <p:nvPr/>
        </p:nvSpPr>
        <p:spPr>
          <a:xfrm>
            <a:off x="560070" y="4732020"/>
            <a:ext cx="765810" cy="338554"/>
          </a:xfrm>
          <a:prstGeom prst="rect">
            <a:avLst/>
          </a:prstGeom>
          <a:noFill/>
        </p:spPr>
        <p:txBody>
          <a:bodyPr wrap="square" rtlCol="0">
            <a:spAutoFit/>
          </a:bodyPr>
          <a:lstStyle/>
          <a:p>
            <a:r>
              <a:rPr kumimoji="1" lang="en-US" altLang="ja-JP" sz="1600" dirty="0"/>
              <a:t>A</a:t>
            </a:r>
            <a:r>
              <a:rPr kumimoji="1" lang="ja-JP" altLang="en-US" sz="1600" dirty="0"/>
              <a:t>さん</a:t>
            </a:r>
          </a:p>
        </p:txBody>
      </p:sp>
      <p:sp>
        <p:nvSpPr>
          <p:cNvPr id="8" name="矢印: 右 7">
            <a:extLst>
              <a:ext uri="{FF2B5EF4-FFF2-40B4-BE49-F238E27FC236}">
                <a16:creationId xmlns:a16="http://schemas.microsoft.com/office/drawing/2014/main" id="{A817B004-4730-4CB7-BDCF-D5A50FDE8708}"/>
              </a:ext>
            </a:extLst>
          </p:cNvPr>
          <p:cNvSpPr/>
          <p:nvPr/>
        </p:nvSpPr>
        <p:spPr bwMode="auto">
          <a:xfrm>
            <a:off x="1405890" y="5280660"/>
            <a:ext cx="285750" cy="251460"/>
          </a:xfrm>
          <a:prstGeom prst="rightArrow">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anose="05000000000000000000" pitchFamily="2" charset="2"/>
              <a:buNone/>
              <a:tabLst/>
            </a:pPr>
            <a:endParaRPr kumimoji="0" lang="ja-JP"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endParaRPr>
          </a:p>
        </p:txBody>
      </p:sp>
      <p:sp>
        <p:nvSpPr>
          <p:cNvPr id="9" name="二等辺三角形 8">
            <a:extLst>
              <a:ext uri="{FF2B5EF4-FFF2-40B4-BE49-F238E27FC236}">
                <a16:creationId xmlns:a16="http://schemas.microsoft.com/office/drawing/2014/main" id="{8F7D2053-B1AE-4AA7-8EE3-F9B2DBAD31FC}"/>
              </a:ext>
            </a:extLst>
          </p:cNvPr>
          <p:cNvSpPr/>
          <p:nvPr/>
        </p:nvSpPr>
        <p:spPr bwMode="auto">
          <a:xfrm>
            <a:off x="1914525" y="5152578"/>
            <a:ext cx="582930" cy="486093"/>
          </a:xfrm>
          <a:prstGeom prst="triangle">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anose="05000000000000000000" pitchFamily="2" charset="2"/>
              <a:buNone/>
              <a:tabLst/>
            </a:pPr>
            <a:endParaRPr kumimoji="0" lang="ja-JP"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endParaRPr>
          </a:p>
        </p:txBody>
      </p:sp>
      <p:pic>
        <p:nvPicPr>
          <p:cNvPr id="10" name="図 9">
            <a:extLst>
              <a:ext uri="{FF2B5EF4-FFF2-40B4-BE49-F238E27FC236}">
                <a16:creationId xmlns:a16="http://schemas.microsoft.com/office/drawing/2014/main" id="{45640562-4DA5-4ACD-BDBA-C38EAF6394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475" y="5152578"/>
            <a:ext cx="486093" cy="486093"/>
          </a:xfrm>
          <a:prstGeom prst="rect">
            <a:avLst/>
          </a:prstGeom>
        </p:spPr>
      </p:pic>
      <p:sp>
        <p:nvSpPr>
          <p:cNvPr id="11" name="テキスト ボックス 10">
            <a:extLst>
              <a:ext uri="{FF2B5EF4-FFF2-40B4-BE49-F238E27FC236}">
                <a16:creationId xmlns:a16="http://schemas.microsoft.com/office/drawing/2014/main" id="{BB7A4041-3C0F-4424-8FCD-79BE7B2746E2}"/>
              </a:ext>
            </a:extLst>
          </p:cNvPr>
          <p:cNvSpPr txBox="1"/>
          <p:nvPr/>
        </p:nvSpPr>
        <p:spPr>
          <a:xfrm>
            <a:off x="3416617" y="4732020"/>
            <a:ext cx="765810" cy="338554"/>
          </a:xfrm>
          <a:prstGeom prst="rect">
            <a:avLst/>
          </a:prstGeom>
          <a:noFill/>
        </p:spPr>
        <p:txBody>
          <a:bodyPr wrap="square" rtlCol="0">
            <a:spAutoFit/>
          </a:bodyPr>
          <a:lstStyle/>
          <a:p>
            <a:r>
              <a:rPr kumimoji="1" lang="en-US" altLang="ja-JP" sz="1600" dirty="0"/>
              <a:t>B</a:t>
            </a:r>
            <a:r>
              <a:rPr kumimoji="1" lang="ja-JP" altLang="en-US" sz="1600" dirty="0"/>
              <a:t>さん</a:t>
            </a:r>
          </a:p>
        </p:txBody>
      </p:sp>
      <p:sp>
        <p:nvSpPr>
          <p:cNvPr id="12" name="矢印: 右 11">
            <a:extLst>
              <a:ext uri="{FF2B5EF4-FFF2-40B4-BE49-F238E27FC236}">
                <a16:creationId xmlns:a16="http://schemas.microsoft.com/office/drawing/2014/main" id="{896D63E3-E1F4-42A2-A26C-005A4C9C497F}"/>
              </a:ext>
            </a:extLst>
          </p:cNvPr>
          <p:cNvSpPr/>
          <p:nvPr/>
        </p:nvSpPr>
        <p:spPr bwMode="auto">
          <a:xfrm>
            <a:off x="4262437" y="5280660"/>
            <a:ext cx="285750" cy="251460"/>
          </a:xfrm>
          <a:prstGeom prst="rightArrow">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anose="05000000000000000000" pitchFamily="2" charset="2"/>
              <a:buNone/>
              <a:tabLst/>
            </a:pPr>
            <a:endParaRPr kumimoji="0" lang="ja-JP"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endParaRPr>
          </a:p>
        </p:txBody>
      </p:sp>
      <p:sp>
        <p:nvSpPr>
          <p:cNvPr id="14" name="楕円 13">
            <a:extLst>
              <a:ext uri="{FF2B5EF4-FFF2-40B4-BE49-F238E27FC236}">
                <a16:creationId xmlns:a16="http://schemas.microsoft.com/office/drawing/2014/main" id="{B7640623-69D8-451D-8017-6B53821A4EBD}"/>
              </a:ext>
            </a:extLst>
          </p:cNvPr>
          <p:cNvSpPr/>
          <p:nvPr/>
        </p:nvSpPr>
        <p:spPr bwMode="auto">
          <a:xfrm>
            <a:off x="4809969" y="5111575"/>
            <a:ext cx="582930" cy="568097"/>
          </a:xfrm>
          <a:prstGeom prst="ellipse">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anose="05000000000000000000" pitchFamily="2" charset="2"/>
              <a:buNone/>
              <a:tabLst/>
            </a:pPr>
            <a:endParaRPr kumimoji="0" lang="ja-JP"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endParaRPr>
          </a:p>
        </p:txBody>
      </p:sp>
      <p:pic>
        <p:nvPicPr>
          <p:cNvPr id="16" name="図 15">
            <a:extLst>
              <a:ext uri="{FF2B5EF4-FFF2-40B4-BE49-F238E27FC236}">
                <a16:creationId xmlns:a16="http://schemas.microsoft.com/office/drawing/2014/main" id="{08541667-351C-407E-B7D6-299DF7D060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394197">
            <a:off x="6537213" y="4752262"/>
            <a:ext cx="1095015" cy="1108935"/>
          </a:xfrm>
          <a:prstGeom prst="rect">
            <a:avLst/>
          </a:prstGeom>
        </p:spPr>
      </p:pic>
    </p:spTree>
    <p:extLst>
      <p:ext uri="{BB962C8B-B14F-4D97-AF65-F5344CB8AC3E}">
        <p14:creationId xmlns:p14="http://schemas.microsoft.com/office/powerpoint/2010/main" val="22585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■文章の正確さとは</a:t>
            </a:r>
            <a:endParaRPr kumimoji="1" lang="ja-JP" altLang="en-US"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pPr marL="0" indent="0">
              <a:buNone/>
            </a:pPr>
            <a:r>
              <a:rPr lang="ja-JP" altLang="en-US" dirty="0"/>
              <a:t>⑤ 文法の不正確さ</a:t>
            </a:r>
            <a:endParaRPr lang="en-US" altLang="ja-JP" dirty="0"/>
          </a:p>
          <a:p>
            <a:pPr lvl="1"/>
            <a:endParaRPr lang="en-US" altLang="ja-JP" dirty="0"/>
          </a:p>
          <a:p>
            <a:pPr marL="346075" lvl="1" indent="0">
              <a:buNone/>
            </a:pPr>
            <a:r>
              <a:rPr lang="ja-JP" altLang="en-US" dirty="0"/>
              <a:t>　文法上間違いが起きやすいのは、同音異義語です。日本語には同音異義語が極めて多いです。同音異義語は正確には同音異綴異義語（どうおん・いてつ・いぎご）と言います。他にも、同訓異綴異議語、同音同綴異義語、異音同綴異義語があります。</a:t>
            </a:r>
            <a:endParaRPr lang="en-US" altLang="ja-JP" dirty="0"/>
          </a:p>
          <a:p>
            <a:pPr marL="346075" lvl="1" indent="0">
              <a:buNone/>
            </a:pPr>
            <a:endParaRPr lang="en-US" altLang="ja-JP" dirty="0"/>
          </a:p>
          <a:p>
            <a:pPr marL="346075" lvl="1" indent="0">
              <a:buNone/>
            </a:pPr>
            <a:r>
              <a:rPr lang="en-US" altLang="ja-JP" dirty="0"/>
              <a:t>【</a:t>
            </a:r>
            <a:r>
              <a:rPr lang="ja-JP" altLang="en-US" dirty="0"/>
              <a:t>同音異綴異義語</a:t>
            </a:r>
            <a:r>
              <a:rPr lang="en-US" altLang="ja-JP" dirty="0"/>
              <a:t>】</a:t>
            </a:r>
          </a:p>
          <a:p>
            <a:pPr marL="346075" lvl="1" indent="0">
              <a:buNone/>
            </a:pPr>
            <a:r>
              <a:rPr lang="ja-JP" altLang="en-US" dirty="0"/>
              <a:t>問題：次の文中にある「コウシン」を漢字にしてください。</a:t>
            </a:r>
            <a:endParaRPr lang="en-US" altLang="ja-JP" dirty="0"/>
          </a:p>
          <a:p>
            <a:pPr marL="346075" lvl="1" indent="0">
              <a:buNone/>
            </a:pPr>
            <a:endParaRPr lang="en-US" altLang="ja-JP" dirty="0"/>
          </a:p>
          <a:p>
            <a:pPr marL="346075" lvl="1" indent="0">
              <a:buNone/>
            </a:pPr>
            <a:r>
              <a:rPr lang="ja-JP" altLang="en-US" dirty="0"/>
              <a:t>　白バイのコウシン（　　　）を制御するプログラムにバグがあったので、修正してコウシン（　　　）したが直らなかった。原因は制御プログラムとのメッセージコウシン（　　　）にあることが判明した。この修正はコウシン（　　　）の若手に対応を頼むことにしたが、彼は車庫から車をコウシン（　　　）させてる最中だった。</a:t>
            </a:r>
            <a:endParaRPr lang="en-US" altLang="ja-JP" dirty="0"/>
          </a:p>
          <a:p>
            <a:pPr lvl="1"/>
            <a:endParaRPr lang="en-US" altLang="ja-JP" dirty="0"/>
          </a:p>
          <a:p>
            <a:pPr marL="0" indent="0">
              <a:buNone/>
            </a:pPr>
            <a:endParaRPr lang="en-US" altLang="ja-JP" dirty="0"/>
          </a:p>
          <a:p>
            <a:pPr marL="346075" lvl="1" indent="0">
              <a:buNone/>
            </a:pPr>
            <a:endParaRPr lang="en-US" altLang="ja-JP" dirty="0"/>
          </a:p>
          <a:p>
            <a:pPr marL="346075" lvl="1" indent="0">
              <a:buNone/>
            </a:pPr>
            <a:endParaRPr lang="en-US" altLang="ja-JP" dirty="0"/>
          </a:p>
          <a:p>
            <a:pPr marL="346075" lvl="1" indent="0">
              <a:buNone/>
            </a:pPr>
            <a:endParaRPr lang="en-US" altLang="ja-JP" dirty="0"/>
          </a:p>
          <a:p>
            <a:endParaRPr lang="en-US" altLang="ja-JP" dirty="0"/>
          </a:p>
        </p:txBody>
      </p:sp>
      <p:sp>
        <p:nvSpPr>
          <p:cNvPr id="3" name="テキスト ボックス 2">
            <a:extLst>
              <a:ext uri="{FF2B5EF4-FFF2-40B4-BE49-F238E27FC236}">
                <a16:creationId xmlns:a16="http://schemas.microsoft.com/office/drawing/2014/main" id="{264E33DC-6662-4577-9A42-902F8B0F10B1}"/>
              </a:ext>
            </a:extLst>
          </p:cNvPr>
          <p:cNvSpPr txBox="1"/>
          <p:nvPr/>
        </p:nvSpPr>
        <p:spPr>
          <a:xfrm>
            <a:off x="2453268" y="3288938"/>
            <a:ext cx="669073" cy="369332"/>
          </a:xfrm>
          <a:prstGeom prst="rect">
            <a:avLst/>
          </a:prstGeom>
          <a:noFill/>
        </p:spPr>
        <p:txBody>
          <a:bodyPr wrap="square" rtlCol="0">
            <a:spAutoFit/>
          </a:bodyPr>
          <a:lstStyle/>
          <a:p>
            <a:r>
              <a:rPr kumimoji="1" lang="ja-JP" altLang="en-US" sz="1800" b="1" dirty="0">
                <a:solidFill>
                  <a:srgbClr val="FF0000"/>
                </a:solidFill>
              </a:rPr>
              <a:t>行進</a:t>
            </a:r>
          </a:p>
        </p:txBody>
      </p:sp>
      <p:sp>
        <p:nvSpPr>
          <p:cNvPr id="15" name="テキスト ボックス 14">
            <a:extLst>
              <a:ext uri="{FF2B5EF4-FFF2-40B4-BE49-F238E27FC236}">
                <a16:creationId xmlns:a16="http://schemas.microsoft.com/office/drawing/2014/main" id="{67D6F702-434E-4D9E-8A88-28153FB90B83}"/>
              </a:ext>
            </a:extLst>
          </p:cNvPr>
          <p:cNvSpPr txBox="1"/>
          <p:nvPr/>
        </p:nvSpPr>
        <p:spPr>
          <a:xfrm>
            <a:off x="799170" y="3559872"/>
            <a:ext cx="669073" cy="369332"/>
          </a:xfrm>
          <a:prstGeom prst="rect">
            <a:avLst/>
          </a:prstGeom>
          <a:noFill/>
        </p:spPr>
        <p:txBody>
          <a:bodyPr wrap="square" rtlCol="0">
            <a:spAutoFit/>
          </a:bodyPr>
          <a:lstStyle/>
          <a:p>
            <a:r>
              <a:rPr kumimoji="1" lang="ja-JP" altLang="en-US" sz="1800" b="1" dirty="0">
                <a:solidFill>
                  <a:srgbClr val="FF0000"/>
                </a:solidFill>
              </a:rPr>
              <a:t>更新</a:t>
            </a:r>
          </a:p>
        </p:txBody>
      </p:sp>
      <p:sp>
        <p:nvSpPr>
          <p:cNvPr id="17" name="テキスト ボックス 16">
            <a:extLst>
              <a:ext uri="{FF2B5EF4-FFF2-40B4-BE49-F238E27FC236}">
                <a16:creationId xmlns:a16="http://schemas.microsoft.com/office/drawing/2014/main" id="{C9D0AF82-C14C-45D9-9E7C-EA8987900050}"/>
              </a:ext>
            </a:extLst>
          </p:cNvPr>
          <p:cNvSpPr txBox="1"/>
          <p:nvPr/>
        </p:nvSpPr>
        <p:spPr>
          <a:xfrm>
            <a:off x="7846741" y="3559872"/>
            <a:ext cx="669073" cy="369332"/>
          </a:xfrm>
          <a:prstGeom prst="rect">
            <a:avLst/>
          </a:prstGeom>
          <a:noFill/>
        </p:spPr>
        <p:txBody>
          <a:bodyPr wrap="square" rtlCol="0">
            <a:spAutoFit/>
          </a:bodyPr>
          <a:lstStyle/>
          <a:p>
            <a:r>
              <a:rPr kumimoji="1" lang="ja-JP" altLang="en-US" sz="1800" b="1" dirty="0">
                <a:solidFill>
                  <a:srgbClr val="FF0000"/>
                </a:solidFill>
              </a:rPr>
              <a:t>交信</a:t>
            </a:r>
          </a:p>
        </p:txBody>
      </p:sp>
      <p:sp>
        <p:nvSpPr>
          <p:cNvPr id="18" name="テキスト ボックス 17">
            <a:extLst>
              <a:ext uri="{FF2B5EF4-FFF2-40B4-BE49-F238E27FC236}">
                <a16:creationId xmlns:a16="http://schemas.microsoft.com/office/drawing/2014/main" id="{A27C89E1-9630-4797-8762-6AC3B2531DE5}"/>
              </a:ext>
            </a:extLst>
          </p:cNvPr>
          <p:cNvSpPr txBox="1"/>
          <p:nvPr/>
        </p:nvSpPr>
        <p:spPr>
          <a:xfrm>
            <a:off x="4507105" y="3845571"/>
            <a:ext cx="669073" cy="369332"/>
          </a:xfrm>
          <a:prstGeom prst="rect">
            <a:avLst/>
          </a:prstGeom>
          <a:noFill/>
        </p:spPr>
        <p:txBody>
          <a:bodyPr wrap="square" rtlCol="0">
            <a:spAutoFit/>
          </a:bodyPr>
          <a:lstStyle/>
          <a:p>
            <a:r>
              <a:rPr kumimoji="1" lang="ja-JP" altLang="en-US" sz="1800" b="1" dirty="0">
                <a:solidFill>
                  <a:srgbClr val="FF0000"/>
                </a:solidFill>
              </a:rPr>
              <a:t>後進</a:t>
            </a:r>
            <a:endParaRPr kumimoji="1" lang="en-US" altLang="ja-JP" sz="1800" b="1" dirty="0">
              <a:solidFill>
                <a:srgbClr val="FF0000"/>
              </a:solidFill>
            </a:endParaRPr>
          </a:p>
        </p:txBody>
      </p:sp>
      <p:sp>
        <p:nvSpPr>
          <p:cNvPr id="19" name="テキスト ボックス 18">
            <a:extLst>
              <a:ext uri="{FF2B5EF4-FFF2-40B4-BE49-F238E27FC236}">
                <a16:creationId xmlns:a16="http://schemas.microsoft.com/office/drawing/2014/main" id="{F24AA24F-E369-4C51-B832-FB73AB302054}"/>
              </a:ext>
            </a:extLst>
          </p:cNvPr>
          <p:cNvSpPr txBox="1"/>
          <p:nvPr/>
        </p:nvSpPr>
        <p:spPr>
          <a:xfrm>
            <a:off x="2929053" y="4110412"/>
            <a:ext cx="669073" cy="369332"/>
          </a:xfrm>
          <a:prstGeom prst="rect">
            <a:avLst/>
          </a:prstGeom>
          <a:noFill/>
        </p:spPr>
        <p:txBody>
          <a:bodyPr wrap="square" rtlCol="0">
            <a:spAutoFit/>
          </a:bodyPr>
          <a:lstStyle/>
          <a:p>
            <a:r>
              <a:rPr kumimoji="1" lang="ja-JP" altLang="en-US" sz="1800" b="1" dirty="0">
                <a:solidFill>
                  <a:srgbClr val="FF0000"/>
                </a:solidFill>
              </a:rPr>
              <a:t>後進</a:t>
            </a:r>
          </a:p>
        </p:txBody>
      </p:sp>
    </p:spTree>
    <p:extLst>
      <p:ext uri="{BB962C8B-B14F-4D97-AF65-F5344CB8AC3E}">
        <p14:creationId xmlns:p14="http://schemas.microsoft.com/office/powerpoint/2010/main" val="1661928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P spid="17" grpId="0"/>
      <p:bldP spid="18" grpId="0"/>
      <p:bldP spid="1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■文章の正確さとは</a:t>
            </a:r>
            <a:endParaRPr kumimoji="1" lang="ja-JP" altLang="en-US"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pPr marL="0" indent="0">
              <a:buNone/>
            </a:pPr>
            <a:r>
              <a:rPr lang="ja-JP" altLang="en-US" dirty="0"/>
              <a:t>⑤ 文法の不正確さ（続き）</a:t>
            </a:r>
            <a:endParaRPr lang="en-US" altLang="ja-JP" dirty="0"/>
          </a:p>
          <a:p>
            <a:pPr marL="346075" lvl="1" indent="0">
              <a:buNone/>
            </a:pPr>
            <a:endParaRPr lang="en-US" altLang="ja-JP" dirty="0"/>
          </a:p>
          <a:p>
            <a:pPr marL="346075" lvl="1" indent="0">
              <a:buNone/>
            </a:pPr>
            <a:r>
              <a:rPr lang="en-US" altLang="ja-JP" dirty="0"/>
              <a:t>【</a:t>
            </a:r>
            <a:r>
              <a:rPr lang="ja-JP" altLang="en-US" dirty="0"/>
              <a:t>同訓異綴異義語</a:t>
            </a:r>
            <a:r>
              <a:rPr lang="en-US" altLang="ja-JP" dirty="0"/>
              <a:t>】</a:t>
            </a:r>
          </a:p>
          <a:p>
            <a:pPr marL="346075" lvl="1" indent="0">
              <a:buNone/>
            </a:pPr>
            <a:r>
              <a:rPr lang="ja-JP" altLang="en-US" dirty="0"/>
              <a:t>　「同訓異義語」と略されます。訓読みが同じで綴り（つづり）が異なり、さらに意味が異なっている語のことです。</a:t>
            </a:r>
            <a:endParaRPr lang="en-US" altLang="ja-JP" dirty="0"/>
          </a:p>
          <a:p>
            <a:pPr marL="346075" lvl="1" indent="0">
              <a:buNone/>
            </a:pPr>
            <a:endParaRPr lang="en-US" altLang="ja-JP" dirty="0"/>
          </a:p>
          <a:p>
            <a:pPr marL="346075" lvl="1" indent="0">
              <a:buNone/>
            </a:pPr>
            <a:r>
              <a:rPr lang="ja-JP" altLang="en-US" dirty="0"/>
              <a:t>問題：次の文中にある「カ」を漢字にしてください。</a:t>
            </a:r>
            <a:endParaRPr lang="en-US" altLang="ja-JP" dirty="0"/>
          </a:p>
          <a:p>
            <a:pPr marL="346075" lvl="1" indent="0">
              <a:buNone/>
            </a:pPr>
            <a:endParaRPr lang="en-US" altLang="ja-JP" dirty="0"/>
          </a:p>
          <a:p>
            <a:pPr marL="346075" lvl="1" indent="0">
              <a:lnSpc>
                <a:spcPct val="150000"/>
              </a:lnSpc>
              <a:buNone/>
            </a:pPr>
            <a:r>
              <a:rPr lang="ja-JP" altLang="en-US" dirty="0"/>
              <a:t>１．バージョンアップによって機能がカ（　　）わる</a:t>
            </a:r>
            <a:endParaRPr lang="en-US" altLang="ja-JP" dirty="0"/>
          </a:p>
          <a:p>
            <a:pPr marL="346075" lvl="1" indent="0">
              <a:lnSpc>
                <a:spcPct val="150000"/>
              </a:lnSpc>
              <a:buNone/>
            </a:pPr>
            <a:r>
              <a:rPr lang="ja-JP" altLang="en-US" dirty="0"/>
              <a:t>２．チームのメンバーをカ（　　）える</a:t>
            </a:r>
            <a:endParaRPr lang="en-US" altLang="ja-JP" dirty="0"/>
          </a:p>
          <a:p>
            <a:pPr marL="346075" lvl="1" indent="0">
              <a:lnSpc>
                <a:spcPct val="150000"/>
              </a:lnSpc>
              <a:buNone/>
            </a:pPr>
            <a:r>
              <a:rPr lang="ja-JP" altLang="en-US" dirty="0"/>
              <a:t>３．場所をカ（　　）える</a:t>
            </a:r>
            <a:endParaRPr lang="en-US" altLang="ja-JP" dirty="0"/>
          </a:p>
          <a:p>
            <a:pPr marL="346075" lvl="1" indent="0">
              <a:lnSpc>
                <a:spcPct val="150000"/>
              </a:lnSpc>
              <a:buNone/>
            </a:pPr>
            <a:r>
              <a:rPr lang="ja-JP" altLang="en-US" dirty="0"/>
              <a:t>４．電池をカ（　　）えたら、時計が動いた</a:t>
            </a:r>
            <a:endParaRPr lang="en-US" altLang="ja-JP" dirty="0"/>
          </a:p>
          <a:p>
            <a:pPr marL="0" indent="0">
              <a:buNone/>
            </a:pPr>
            <a:endParaRPr lang="en-US" altLang="ja-JP" dirty="0"/>
          </a:p>
          <a:p>
            <a:pPr marL="346075" lvl="1" indent="0">
              <a:buNone/>
            </a:pPr>
            <a:endParaRPr lang="en-US" altLang="ja-JP" dirty="0"/>
          </a:p>
          <a:p>
            <a:pPr marL="346075" lvl="1" indent="0">
              <a:buNone/>
            </a:pPr>
            <a:endParaRPr lang="en-US" altLang="ja-JP" dirty="0"/>
          </a:p>
          <a:p>
            <a:pPr marL="346075" lvl="1" indent="0">
              <a:buNone/>
            </a:pPr>
            <a:endParaRPr lang="en-US" altLang="ja-JP" dirty="0"/>
          </a:p>
          <a:p>
            <a:endParaRPr lang="en-US" altLang="ja-JP" dirty="0"/>
          </a:p>
        </p:txBody>
      </p:sp>
      <p:sp>
        <p:nvSpPr>
          <p:cNvPr id="9" name="テキスト ボックス 8">
            <a:extLst>
              <a:ext uri="{FF2B5EF4-FFF2-40B4-BE49-F238E27FC236}">
                <a16:creationId xmlns:a16="http://schemas.microsoft.com/office/drawing/2014/main" id="{461DA08E-DCDF-4CA7-8FD4-610CD3203E31}"/>
              </a:ext>
            </a:extLst>
          </p:cNvPr>
          <p:cNvSpPr txBox="1"/>
          <p:nvPr/>
        </p:nvSpPr>
        <p:spPr>
          <a:xfrm>
            <a:off x="4142571" y="3072547"/>
            <a:ext cx="669073" cy="369332"/>
          </a:xfrm>
          <a:prstGeom prst="rect">
            <a:avLst/>
          </a:prstGeom>
          <a:noFill/>
        </p:spPr>
        <p:txBody>
          <a:bodyPr wrap="square" rtlCol="0">
            <a:spAutoFit/>
          </a:bodyPr>
          <a:lstStyle/>
          <a:p>
            <a:r>
              <a:rPr kumimoji="1" lang="ja-JP" altLang="en-US" sz="1800" b="1" dirty="0">
                <a:solidFill>
                  <a:srgbClr val="FF0000"/>
                </a:solidFill>
              </a:rPr>
              <a:t>変</a:t>
            </a:r>
          </a:p>
        </p:txBody>
      </p:sp>
      <p:sp>
        <p:nvSpPr>
          <p:cNvPr id="10" name="テキスト ボックス 9">
            <a:extLst>
              <a:ext uri="{FF2B5EF4-FFF2-40B4-BE49-F238E27FC236}">
                <a16:creationId xmlns:a16="http://schemas.microsoft.com/office/drawing/2014/main" id="{1DC7BDEF-80BA-4623-81D9-737231D6D158}"/>
              </a:ext>
            </a:extLst>
          </p:cNvPr>
          <p:cNvSpPr txBox="1"/>
          <p:nvPr/>
        </p:nvSpPr>
        <p:spPr>
          <a:xfrm>
            <a:off x="2967976" y="3495235"/>
            <a:ext cx="669073" cy="369332"/>
          </a:xfrm>
          <a:prstGeom prst="rect">
            <a:avLst/>
          </a:prstGeom>
          <a:noFill/>
        </p:spPr>
        <p:txBody>
          <a:bodyPr wrap="square" rtlCol="0">
            <a:spAutoFit/>
          </a:bodyPr>
          <a:lstStyle/>
          <a:p>
            <a:r>
              <a:rPr kumimoji="1" lang="ja-JP" altLang="en-US" sz="1800" b="1" dirty="0">
                <a:solidFill>
                  <a:srgbClr val="FF0000"/>
                </a:solidFill>
              </a:rPr>
              <a:t>代</a:t>
            </a:r>
          </a:p>
        </p:txBody>
      </p:sp>
      <p:sp>
        <p:nvSpPr>
          <p:cNvPr id="11" name="テキスト ボックス 10">
            <a:extLst>
              <a:ext uri="{FF2B5EF4-FFF2-40B4-BE49-F238E27FC236}">
                <a16:creationId xmlns:a16="http://schemas.microsoft.com/office/drawing/2014/main" id="{BEAABBE4-2697-484D-A2CB-E3354F9AF77A}"/>
              </a:ext>
            </a:extLst>
          </p:cNvPr>
          <p:cNvSpPr txBox="1"/>
          <p:nvPr/>
        </p:nvSpPr>
        <p:spPr>
          <a:xfrm>
            <a:off x="1774534" y="3920322"/>
            <a:ext cx="669073" cy="369332"/>
          </a:xfrm>
          <a:prstGeom prst="rect">
            <a:avLst/>
          </a:prstGeom>
          <a:noFill/>
        </p:spPr>
        <p:txBody>
          <a:bodyPr wrap="square" rtlCol="0">
            <a:spAutoFit/>
          </a:bodyPr>
          <a:lstStyle/>
          <a:p>
            <a:r>
              <a:rPr kumimoji="1" lang="ja-JP" altLang="en-US" sz="1800" b="1" dirty="0">
                <a:solidFill>
                  <a:srgbClr val="FF0000"/>
                </a:solidFill>
              </a:rPr>
              <a:t>変</a:t>
            </a:r>
          </a:p>
        </p:txBody>
      </p:sp>
      <p:sp>
        <p:nvSpPr>
          <p:cNvPr id="12" name="テキスト ボックス 11">
            <a:extLst>
              <a:ext uri="{FF2B5EF4-FFF2-40B4-BE49-F238E27FC236}">
                <a16:creationId xmlns:a16="http://schemas.microsoft.com/office/drawing/2014/main" id="{32A942C0-A188-4904-9CDD-EE09D194A01E}"/>
              </a:ext>
            </a:extLst>
          </p:cNvPr>
          <p:cNvSpPr txBox="1"/>
          <p:nvPr/>
        </p:nvSpPr>
        <p:spPr>
          <a:xfrm>
            <a:off x="1765110" y="4338205"/>
            <a:ext cx="1031334" cy="369332"/>
          </a:xfrm>
          <a:prstGeom prst="rect">
            <a:avLst/>
          </a:prstGeom>
          <a:noFill/>
        </p:spPr>
        <p:txBody>
          <a:bodyPr wrap="square" rtlCol="0">
            <a:spAutoFit/>
          </a:bodyPr>
          <a:lstStyle/>
          <a:p>
            <a:r>
              <a:rPr kumimoji="1" lang="ja-JP" altLang="en-US" sz="1800" b="1" dirty="0">
                <a:solidFill>
                  <a:srgbClr val="FF0000"/>
                </a:solidFill>
              </a:rPr>
              <a:t>替</a:t>
            </a:r>
          </a:p>
        </p:txBody>
      </p:sp>
    </p:spTree>
    <p:extLst>
      <p:ext uri="{BB962C8B-B14F-4D97-AF65-F5344CB8AC3E}">
        <p14:creationId xmlns:p14="http://schemas.microsoft.com/office/powerpoint/2010/main" val="262888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ACFA85-CE10-4DBD-B360-358ED8948698}"/>
              </a:ext>
            </a:extLst>
          </p:cNvPr>
          <p:cNvSpPr>
            <a:spLocks noGrp="1"/>
          </p:cNvSpPr>
          <p:nvPr>
            <p:ph type="title"/>
          </p:nvPr>
        </p:nvSpPr>
        <p:spPr/>
        <p:txBody>
          <a:bodyPr/>
          <a:lstStyle/>
          <a:p>
            <a:r>
              <a:rPr lang="ja-JP" altLang="en-US" dirty="0"/>
              <a:t>■はじめに</a:t>
            </a:r>
            <a:endParaRPr kumimoji="1" lang="ja-JP" altLang="en-US" dirty="0"/>
          </a:p>
        </p:txBody>
      </p:sp>
      <p:sp>
        <p:nvSpPr>
          <p:cNvPr id="3" name="スライド番号プレースホルダー 2">
            <a:extLst>
              <a:ext uri="{FF2B5EF4-FFF2-40B4-BE49-F238E27FC236}">
                <a16:creationId xmlns:a16="http://schemas.microsoft.com/office/drawing/2014/main" id="{A330E423-6103-40CF-8265-8C8D94BFA127}"/>
              </a:ext>
            </a:extLst>
          </p:cNvPr>
          <p:cNvSpPr>
            <a:spLocks noGrp="1"/>
          </p:cNvSpPr>
          <p:nvPr>
            <p:ph type="sldNum" sz="quarter" idx="10"/>
          </p:nvPr>
        </p:nvSpPr>
        <p:spPr/>
        <p:txBody>
          <a:bodyPr/>
          <a:lstStyle/>
          <a:p>
            <a:pPr>
              <a:defRPr/>
            </a:pPr>
            <a:fld id="{53F4B962-E652-4883-83A8-38199935C685}" type="slidenum">
              <a:rPr lang="en-US" altLang="ja-JP" smtClean="0"/>
              <a:pPr>
                <a:defRPr/>
              </a:pPr>
              <a:t>4</a:t>
            </a:fld>
            <a:endParaRPr lang="en-US" altLang="ja-JP" dirty="0"/>
          </a:p>
        </p:txBody>
      </p:sp>
      <p:sp>
        <p:nvSpPr>
          <p:cNvPr id="4" name="テキスト プレースホルダー 3">
            <a:extLst>
              <a:ext uri="{FF2B5EF4-FFF2-40B4-BE49-F238E27FC236}">
                <a16:creationId xmlns:a16="http://schemas.microsoft.com/office/drawing/2014/main" id="{1C1D97AF-2E48-4CE0-A4C8-5D1D9AB765A8}"/>
              </a:ext>
            </a:extLst>
          </p:cNvPr>
          <p:cNvSpPr>
            <a:spLocks noGrp="1"/>
          </p:cNvSpPr>
          <p:nvPr>
            <p:ph type="body" sz="quarter" idx="11"/>
          </p:nvPr>
        </p:nvSpPr>
        <p:spPr>
          <a:xfrm>
            <a:off x="161925" y="774700"/>
            <a:ext cx="8820150" cy="4845515"/>
          </a:xfrm>
        </p:spPr>
        <p:txBody>
          <a:bodyPr/>
          <a:lstStyle/>
          <a:p>
            <a:pPr marL="0" indent="0">
              <a:buNone/>
            </a:pPr>
            <a:r>
              <a:rPr lang="ja-JP" altLang="en-US" dirty="0"/>
              <a:t>　既存ドキュメントで理解できない文章に出会ったことはないでしょうか。また、設計書のレビューでレビューアに「日本語が分かりづらい」と指摘されたことは無いでしょうか。</a:t>
            </a:r>
            <a:endParaRPr lang="en-US" altLang="ja-JP" dirty="0"/>
          </a:p>
          <a:p>
            <a:pPr marL="0" indent="0">
              <a:buNone/>
            </a:pPr>
            <a:r>
              <a:rPr lang="ja-JP" altLang="en-US" dirty="0"/>
              <a:t>　我々は入社時にプログラムやデータベースの教育は行われても「ソフトウェア文章の書き方、読み解き方」はほとんど指導されていません。我々はやがてプログラムを作るよりも、システム設計書などのソフトウェア文章を書く仕事のほうが、はるかに多くなるにもかかわらずです。</a:t>
            </a:r>
            <a:endParaRPr lang="en-US" altLang="ja-JP" dirty="0"/>
          </a:p>
          <a:p>
            <a:pPr marL="0" indent="0">
              <a:buNone/>
            </a:pPr>
            <a:r>
              <a:rPr lang="ja-JP" altLang="en-US" dirty="0"/>
              <a:t>　この勉強会では、ソフトウェア文章のための文章作成術を学習します。文章力をアップすることで、ドキュメント品質の向上を図り、レビュー回数を少なくして、作業効率の向上を目指します。</a:t>
            </a:r>
            <a:endParaRPr lang="en-US" altLang="ja-JP" dirty="0"/>
          </a:p>
          <a:p>
            <a:pPr marL="0" indent="0">
              <a:buNone/>
            </a:pPr>
            <a:endParaRPr lang="en-US" altLang="ja-JP" dirty="0"/>
          </a:p>
          <a:p>
            <a:pPr marL="0" indent="0">
              <a:buNone/>
            </a:pPr>
            <a:r>
              <a:rPr lang="ja-JP" altLang="en-US" dirty="0"/>
              <a:t>　</a:t>
            </a:r>
            <a:endParaRPr lang="en-US" altLang="ja-JP" dirty="0"/>
          </a:p>
        </p:txBody>
      </p:sp>
    </p:spTree>
    <p:extLst>
      <p:ext uri="{BB962C8B-B14F-4D97-AF65-F5344CB8AC3E}">
        <p14:creationId xmlns:p14="http://schemas.microsoft.com/office/powerpoint/2010/main" val="36402711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■文章の正確さとは</a:t>
            </a:r>
            <a:endParaRPr kumimoji="1" lang="ja-JP" altLang="en-US"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pPr marL="0" indent="0">
              <a:buNone/>
            </a:pPr>
            <a:r>
              <a:rPr lang="ja-JP" altLang="en-US" dirty="0"/>
              <a:t>⑤ 文法の不正確さ（続き）</a:t>
            </a:r>
            <a:endParaRPr lang="en-US" altLang="ja-JP" dirty="0"/>
          </a:p>
          <a:p>
            <a:pPr marL="346075" lvl="1" indent="0">
              <a:buNone/>
            </a:pPr>
            <a:endParaRPr lang="en-US" altLang="ja-JP" dirty="0"/>
          </a:p>
          <a:p>
            <a:pPr marL="346075" lvl="1" indent="0">
              <a:buNone/>
            </a:pPr>
            <a:r>
              <a:rPr lang="en-US" altLang="ja-JP" dirty="0"/>
              <a:t>【</a:t>
            </a:r>
            <a:r>
              <a:rPr lang="ja-JP" altLang="en-US" dirty="0"/>
              <a:t>同音同綴異義語</a:t>
            </a:r>
            <a:r>
              <a:rPr lang="en-US" altLang="ja-JP" dirty="0"/>
              <a:t>】</a:t>
            </a:r>
          </a:p>
          <a:p>
            <a:pPr marL="346075" lvl="1" indent="0">
              <a:buNone/>
            </a:pPr>
            <a:r>
              <a:rPr lang="ja-JP" altLang="en-US" dirty="0"/>
              <a:t>　音も綴りも同じだが、意味が異なるものです。</a:t>
            </a:r>
            <a:endParaRPr lang="en-US" altLang="ja-JP" dirty="0"/>
          </a:p>
          <a:p>
            <a:pPr marL="346075" lvl="1" indent="0">
              <a:buNone/>
            </a:pPr>
            <a:endParaRPr lang="en-US" altLang="ja-JP" dirty="0"/>
          </a:p>
          <a:p>
            <a:pPr marL="346075" lvl="1" indent="0">
              <a:buNone/>
            </a:pPr>
            <a:r>
              <a:rPr lang="ja-JP" altLang="en-US" dirty="0"/>
              <a:t>「下り坂」</a:t>
            </a:r>
            <a:r>
              <a:rPr lang="en-US" altLang="ja-JP" dirty="0"/>
              <a:t>	</a:t>
            </a:r>
            <a:r>
              <a:rPr lang="ja-JP" altLang="en-US" dirty="0"/>
              <a:t>例：足が悪いので下り坂に注意した。／景気は下り坂になった。</a:t>
            </a:r>
            <a:endParaRPr lang="en-US" altLang="ja-JP" dirty="0"/>
          </a:p>
          <a:p>
            <a:pPr marL="346075" lvl="1" indent="0">
              <a:buNone/>
            </a:pPr>
            <a:r>
              <a:rPr lang="ja-JP" altLang="en-US" dirty="0"/>
              <a:t>「釘付け」</a:t>
            </a:r>
            <a:r>
              <a:rPr lang="en-US" altLang="ja-JP" dirty="0"/>
              <a:t>	</a:t>
            </a:r>
            <a:r>
              <a:rPr lang="ja-JP" altLang="en-US" dirty="0"/>
              <a:t>例：絵画の美しさに目が釘付けになった。／窓を板で釘付けにする。</a:t>
            </a:r>
            <a:endParaRPr lang="en-US" altLang="ja-JP" dirty="0"/>
          </a:p>
          <a:p>
            <a:pPr marL="346075" lvl="1" indent="0">
              <a:buNone/>
            </a:pPr>
            <a:endParaRPr lang="en-US" altLang="ja-JP" dirty="0"/>
          </a:p>
          <a:p>
            <a:pPr marL="346075" lvl="1" indent="0">
              <a:buNone/>
            </a:pPr>
            <a:endParaRPr lang="en-US" altLang="ja-JP" dirty="0"/>
          </a:p>
          <a:p>
            <a:pPr marL="346075" lvl="1" indent="0">
              <a:buNone/>
            </a:pPr>
            <a:r>
              <a:rPr lang="en-US" altLang="ja-JP" dirty="0"/>
              <a:t>【</a:t>
            </a:r>
            <a:r>
              <a:rPr lang="ja-JP" altLang="en-US" dirty="0"/>
              <a:t>異音同綴異義語</a:t>
            </a:r>
            <a:r>
              <a:rPr lang="en-US" altLang="ja-JP" dirty="0"/>
              <a:t>】</a:t>
            </a:r>
          </a:p>
          <a:p>
            <a:pPr marL="346075" lvl="1" indent="0">
              <a:buNone/>
            </a:pPr>
            <a:r>
              <a:rPr lang="ja-JP" altLang="en-US" dirty="0"/>
              <a:t>　異なる音読みで綴りが同じ、しかし意味が異なるものです。</a:t>
            </a:r>
            <a:endParaRPr lang="en-US" altLang="ja-JP" dirty="0"/>
          </a:p>
          <a:p>
            <a:pPr marL="346075" lvl="1" indent="0">
              <a:buNone/>
            </a:pPr>
            <a:endParaRPr lang="en-US" altLang="ja-JP" dirty="0"/>
          </a:p>
          <a:p>
            <a:pPr marL="346075" lvl="1" indent="0">
              <a:buNone/>
            </a:pPr>
            <a:r>
              <a:rPr lang="ja-JP" altLang="en-US" dirty="0"/>
              <a:t>例：「開眼」</a:t>
            </a:r>
            <a:r>
              <a:rPr lang="en-US" altLang="ja-JP" dirty="0"/>
              <a:t>	</a:t>
            </a:r>
            <a:r>
              <a:rPr lang="ja-JP" altLang="en-US" dirty="0"/>
              <a:t>⇒　かいがん　（目を開くこと）</a:t>
            </a:r>
            <a:endParaRPr lang="en-US" altLang="ja-JP" dirty="0"/>
          </a:p>
          <a:p>
            <a:pPr marL="346075" lvl="1" indent="0">
              <a:buNone/>
            </a:pPr>
            <a:r>
              <a:rPr lang="ja-JP" altLang="en-US" dirty="0"/>
              <a:t>　　　　　　　</a:t>
            </a:r>
            <a:r>
              <a:rPr lang="en-US" altLang="ja-JP" dirty="0"/>
              <a:t>	</a:t>
            </a:r>
            <a:r>
              <a:rPr lang="ja-JP" altLang="en-US" dirty="0"/>
              <a:t>⇒　かいげん　（悟りを開くこと）</a:t>
            </a:r>
            <a:endParaRPr lang="en-US" altLang="ja-JP" dirty="0"/>
          </a:p>
          <a:p>
            <a:pPr marL="0" indent="0">
              <a:buNone/>
            </a:pPr>
            <a:endParaRPr lang="en-US" altLang="ja-JP" dirty="0"/>
          </a:p>
          <a:p>
            <a:pPr marL="346075" lvl="1" indent="0">
              <a:buNone/>
            </a:pPr>
            <a:endParaRPr lang="en-US" altLang="ja-JP" dirty="0"/>
          </a:p>
          <a:p>
            <a:pPr marL="346075" lvl="1" indent="0">
              <a:buNone/>
            </a:pPr>
            <a:endParaRPr lang="en-US" altLang="ja-JP" dirty="0"/>
          </a:p>
          <a:p>
            <a:pPr marL="346075" lvl="1" indent="0">
              <a:buNone/>
            </a:pPr>
            <a:endParaRPr lang="en-US" altLang="ja-JP" dirty="0"/>
          </a:p>
          <a:p>
            <a:endParaRPr lang="en-US" altLang="ja-JP" dirty="0"/>
          </a:p>
        </p:txBody>
      </p:sp>
    </p:spTree>
    <p:extLst>
      <p:ext uri="{BB962C8B-B14F-4D97-AF65-F5344CB8AC3E}">
        <p14:creationId xmlns:p14="http://schemas.microsoft.com/office/powerpoint/2010/main" val="11114849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スライド番号プレースホルダー 2"/>
          <p:cNvSpPr>
            <a:spLocks noGrp="1"/>
          </p:cNvSpPr>
          <p:nvPr>
            <p:ph type="sldNum" sz="quarter" idx="10"/>
          </p:nvPr>
        </p:nvSpPr>
        <p:spPr/>
        <p:txBody>
          <a:bodyPr/>
          <a:lstStyle/>
          <a:p>
            <a:pPr>
              <a:defRPr/>
            </a:pPr>
            <a:fld id="{53F4B962-E652-4883-83A8-38199935C685}" type="slidenum">
              <a:rPr lang="en-US" altLang="ja-JP" smtClean="0"/>
              <a:pPr>
                <a:defRPr/>
              </a:pPr>
              <a:t>41</a:t>
            </a:fld>
            <a:endParaRPr lang="en-US" altLang="ja-JP" dirty="0"/>
          </a:p>
        </p:txBody>
      </p:sp>
      <p:sp>
        <p:nvSpPr>
          <p:cNvPr id="4" name="テキスト プレースホルダー 3"/>
          <p:cNvSpPr>
            <a:spLocks noGrp="1"/>
          </p:cNvSpPr>
          <p:nvPr>
            <p:ph type="body" sz="quarter" idx="11"/>
          </p:nvPr>
        </p:nvSpPr>
        <p:spPr>
          <a:xfrm>
            <a:off x="1289541" y="1149833"/>
            <a:ext cx="7153275" cy="4717566"/>
          </a:xfrm>
        </p:spPr>
        <p:txBody>
          <a:bodyPr/>
          <a:lstStyle/>
          <a:p>
            <a:pPr marL="457200" indent="-457200">
              <a:buFont typeface="+mj-lt"/>
              <a:buAutoNum type="arabicPeriod"/>
            </a:pPr>
            <a:r>
              <a:rPr lang="ja-JP" altLang="en-US" dirty="0">
                <a:solidFill>
                  <a:schemeClr val="bg1">
                    <a:lumMod val="75000"/>
                  </a:schemeClr>
                </a:solidFill>
              </a:rPr>
              <a:t>はじめに</a:t>
            </a:r>
            <a:endParaRPr lang="en-US" altLang="ja-JP" dirty="0">
              <a:solidFill>
                <a:schemeClr val="bg1">
                  <a:lumMod val="75000"/>
                </a:schemeClr>
              </a:solidFill>
            </a:endParaRPr>
          </a:p>
          <a:p>
            <a:pPr marL="457200" indent="-457200">
              <a:buFont typeface="+mj-lt"/>
              <a:buAutoNum type="arabicPeriod"/>
            </a:pPr>
            <a:r>
              <a:rPr kumimoji="1" lang="ja-JP" altLang="en-US" dirty="0">
                <a:solidFill>
                  <a:schemeClr val="bg1">
                    <a:lumMod val="75000"/>
                  </a:schemeClr>
                </a:solidFill>
              </a:rPr>
              <a:t>書籍紹介</a:t>
            </a:r>
            <a:endParaRPr kumimoji="1" lang="en-US" altLang="ja-JP" dirty="0">
              <a:solidFill>
                <a:schemeClr val="bg1">
                  <a:lumMod val="75000"/>
                </a:schemeClr>
              </a:solidFill>
            </a:endParaRPr>
          </a:p>
          <a:p>
            <a:pPr marL="457200" indent="-457200">
              <a:buFont typeface="+mj-lt"/>
              <a:buAutoNum type="arabicPeriod"/>
            </a:pPr>
            <a:r>
              <a:rPr lang="ja-JP" altLang="en-US" dirty="0">
                <a:solidFill>
                  <a:schemeClr val="bg1">
                    <a:lumMod val="75000"/>
                  </a:schemeClr>
                </a:solidFill>
              </a:rPr>
              <a:t>あなたの文章力</a:t>
            </a:r>
            <a:endParaRPr lang="en-US" altLang="ja-JP" dirty="0">
              <a:solidFill>
                <a:schemeClr val="bg1">
                  <a:lumMod val="75000"/>
                </a:schemeClr>
              </a:solidFill>
            </a:endParaRPr>
          </a:p>
          <a:p>
            <a:pPr marL="457200" indent="-457200">
              <a:buFont typeface="+mj-lt"/>
              <a:buAutoNum type="arabicPeriod"/>
            </a:pPr>
            <a:r>
              <a:rPr kumimoji="1" lang="ja-JP" altLang="en-US" dirty="0">
                <a:solidFill>
                  <a:schemeClr val="bg1">
                    <a:lumMod val="75000"/>
                  </a:schemeClr>
                </a:solidFill>
              </a:rPr>
              <a:t>ソフトウェア文章の目的</a:t>
            </a:r>
            <a:endParaRPr kumimoji="1" lang="en-US" altLang="ja-JP" dirty="0">
              <a:solidFill>
                <a:schemeClr val="bg1">
                  <a:lumMod val="75000"/>
                </a:schemeClr>
              </a:solidFill>
            </a:endParaRPr>
          </a:p>
          <a:p>
            <a:pPr marL="457200" indent="-457200">
              <a:buFont typeface="+mj-lt"/>
              <a:buAutoNum type="arabicPeriod"/>
            </a:pPr>
            <a:r>
              <a:rPr lang="ja-JP" altLang="en-US" dirty="0">
                <a:solidFill>
                  <a:schemeClr val="bg1">
                    <a:lumMod val="75000"/>
                  </a:schemeClr>
                </a:solidFill>
              </a:rPr>
              <a:t>日本語の特徴</a:t>
            </a:r>
            <a:endParaRPr lang="en-US" altLang="ja-JP" dirty="0">
              <a:solidFill>
                <a:schemeClr val="bg1">
                  <a:lumMod val="75000"/>
                </a:schemeClr>
              </a:solidFill>
            </a:endParaRPr>
          </a:p>
          <a:p>
            <a:pPr marL="457200" indent="-457200">
              <a:buFont typeface="+mj-lt"/>
              <a:buAutoNum type="arabicPeriod"/>
            </a:pPr>
            <a:r>
              <a:rPr kumimoji="1" lang="ja-JP" altLang="en-US" dirty="0">
                <a:solidFill>
                  <a:schemeClr val="bg1">
                    <a:lumMod val="75000"/>
                  </a:schemeClr>
                </a:solidFill>
              </a:rPr>
              <a:t>文章の正確さとは</a:t>
            </a:r>
            <a:endParaRPr kumimoji="1" lang="en-US" altLang="ja-JP" dirty="0">
              <a:solidFill>
                <a:schemeClr val="bg1">
                  <a:lumMod val="75000"/>
                </a:schemeClr>
              </a:solidFill>
            </a:endParaRPr>
          </a:p>
          <a:p>
            <a:pPr marL="457200" indent="-457200">
              <a:buFont typeface="+mj-lt"/>
              <a:buAutoNum type="arabicPeriod"/>
            </a:pPr>
            <a:r>
              <a:rPr lang="ja-JP" altLang="en-US" dirty="0"/>
              <a:t>文章の分かりやすさとは</a:t>
            </a:r>
            <a:endParaRPr kumimoji="1" lang="en-US" altLang="ja-JP" dirty="0">
              <a:solidFill>
                <a:schemeClr val="bg1">
                  <a:lumMod val="75000"/>
                </a:schemeClr>
              </a:solidFill>
            </a:endParaRPr>
          </a:p>
          <a:p>
            <a:pPr marL="457200" indent="-457200">
              <a:buFont typeface="+mj-lt"/>
              <a:buAutoNum type="arabicPeriod"/>
            </a:pPr>
            <a:r>
              <a:rPr lang="ja-JP" altLang="en-US" dirty="0">
                <a:solidFill>
                  <a:schemeClr val="bg1">
                    <a:lumMod val="75000"/>
                  </a:schemeClr>
                </a:solidFill>
              </a:rPr>
              <a:t>文章レビューの方法</a:t>
            </a:r>
            <a:endParaRPr lang="en-US" altLang="ja-JP" dirty="0">
              <a:solidFill>
                <a:schemeClr val="bg1">
                  <a:lumMod val="75000"/>
                </a:schemeClr>
              </a:solidFill>
            </a:endParaRPr>
          </a:p>
          <a:p>
            <a:pPr marL="457200" indent="-457200">
              <a:buFont typeface="+mj-lt"/>
              <a:buAutoNum type="arabicPeriod"/>
            </a:pPr>
            <a:r>
              <a:rPr kumimoji="1" lang="ja-JP" altLang="en-US" dirty="0">
                <a:solidFill>
                  <a:schemeClr val="bg1">
                    <a:lumMod val="75000"/>
                  </a:schemeClr>
                </a:solidFill>
              </a:rPr>
              <a:t>見積要求仕様書の書き方</a:t>
            </a:r>
            <a:endParaRPr kumimoji="1" lang="en-US" altLang="ja-JP" dirty="0">
              <a:solidFill>
                <a:schemeClr val="bg1">
                  <a:lumMod val="75000"/>
                </a:schemeClr>
              </a:solidFill>
            </a:endParaRPr>
          </a:p>
        </p:txBody>
      </p:sp>
    </p:spTree>
    <p:extLst>
      <p:ext uri="{BB962C8B-B14F-4D97-AF65-F5344CB8AC3E}">
        <p14:creationId xmlns:p14="http://schemas.microsoft.com/office/powerpoint/2010/main" val="3690425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■文章の分かりやすさとは</a:t>
            </a:r>
            <a:endParaRPr kumimoji="1" lang="ja-JP" altLang="en-US"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r>
              <a:rPr lang="ja-JP" altLang="en-US" dirty="0"/>
              <a:t>読み手の種類と語彙の選択</a:t>
            </a:r>
            <a:endParaRPr lang="en-US" altLang="ja-JP" dirty="0"/>
          </a:p>
          <a:p>
            <a:pPr lvl="1"/>
            <a:endParaRPr lang="en-US" altLang="ja-JP" dirty="0"/>
          </a:p>
          <a:p>
            <a:pPr marL="346075" lvl="1" indent="0">
              <a:buNone/>
            </a:pPr>
            <a:r>
              <a:rPr lang="ja-JP" altLang="en-US" dirty="0"/>
              <a:t>文章は他人に読んでもらって「分かる」ものでなくてはなりません。</a:t>
            </a:r>
            <a:endParaRPr lang="en-US" altLang="ja-JP" dirty="0"/>
          </a:p>
          <a:p>
            <a:pPr marL="346075" lvl="1" indent="0">
              <a:buNone/>
            </a:pPr>
            <a:r>
              <a:rPr lang="ja-JP" altLang="en-US" dirty="0"/>
              <a:t>ソフトウェア文章の読み手は次のように分類できます。</a:t>
            </a:r>
            <a:endParaRPr lang="en-US" altLang="ja-JP" dirty="0"/>
          </a:p>
          <a:p>
            <a:pPr lvl="1"/>
            <a:endParaRPr lang="en-US" altLang="ja-JP" dirty="0"/>
          </a:p>
          <a:p>
            <a:pPr marL="0" indent="0">
              <a:buNone/>
            </a:pPr>
            <a:endParaRPr lang="en-US" altLang="ja-JP" dirty="0"/>
          </a:p>
          <a:p>
            <a:pPr marL="346075" lvl="1" indent="0">
              <a:buNone/>
            </a:pPr>
            <a:endParaRPr lang="en-US" altLang="ja-JP" dirty="0"/>
          </a:p>
          <a:p>
            <a:pPr marL="346075" lvl="1" indent="0">
              <a:buNone/>
            </a:pPr>
            <a:endParaRPr lang="en-US" altLang="ja-JP" dirty="0"/>
          </a:p>
          <a:p>
            <a:pPr marL="346075" lvl="1" indent="0">
              <a:buNone/>
            </a:pPr>
            <a:endParaRPr lang="en-US" altLang="ja-JP" dirty="0"/>
          </a:p>
          <a:p>
            <a:endParaRPr lang="en-US" altLang="ja-JP" dirty="0"/>
          </a:p>
        </p:txBody>
      </p:sp>
      <p:sp>
        <p:nvSpPr>
          <p:cNvPr id="3" name="テキスト ボックス 2">
            <a:extLst>
              <a:ext uri="{FF2B5EF4-FFF2-40B4-BE49-F238E27FC236}">
                <a16:creationId xmlns:a16="http://schemas.microsoft.com/office/drawing/2014/main" id="{91F6F602-F8B8-4660-8510-DF30122CB4CD}"/>
              </a:ext>
            </a:extLst>
          </p:cNvPr>
          <p:cNvSpPr txBox="1"/>
          <p:nvPr/>
        </p:nvSpPr>
        <p:spPr>
          <a:xfrm>
            <a:off x="296552" y="2556890"/>
            <a:ext cx="925552" cy="369332"/>
          </a:xfrm>
          <a:prstGeom prst="rect">
            <a:avLst/>
          </a:prstGeom>
          <a:noFill/>
          <a:ln>
            <a:solidFill>
              <a:schemeClr val="tx1"/>
            </a:solidFill>
          </a:ln>
        </p:spPr>
        <p:txBody>
          <a:bodyPr wrap="square" rtlCol="0">
            <a:spAutoFit/>
          </a:bodyPr>
          <a:lstStyle/>
          <a:p>
            <a:r>
              <a:rPr kumimoji="1" lang="ja-JP" altLang="en-US" sz="1800" dirty="0"/>
              <a:t>読み手</a:t>
            </a:r>
            <a:endParaRPr kumimoji="1" lang="en-US" altLang="ja-JP" sz="1800" dirty="0"/>
          </a:p>
        </p:txBody>
      </p:sp>
      <p:sp>
        <p:nvSpPr>
          <p:cNvPr id="5" name="テキスト ボックス 4">
            <a:extLst>
              <a:ext uri="{FF2B5EF4-FFF2-40B4-BE49-F238E27FC236}">
                <a16:creationId xmlns:a16="http://schemas.microsoft.com/office/drawing/2014/main" id="{95860B52-683A-4392-A3B4-3C63E8D23F51}"/>
              </a:ext>
            </a:extLst>
          </p:cNvPr>
          <p:cNvSpPr txBox="1"/>
          <p:nvPr/>
        </p:nvSpPr>
        <p:spPr>
          <a:xfrm>
            <a:off x="1647068" y="2372224"/>
            <a:ext cx="1464527" cy="369332"/>
          </a:xfrm>
          <a:prstGeom prst="rect">
            <a:avLst/>
          </a:prstGeom>
          <a:noFill/>
          <a:ln>
            <a:solidFill>
              <a:schemeClr val="tx1"/>
            </a:solidFill>
          </a:ln>
        </p:spPr>
        <p:txBody>
          <a:bodyPr wrap="square" rtlCol="0">
            <a:spAutoFit/>
          </a:bodyPr>
          <a:lstStyle/>
          <a:p>
            <a:r>
              <a:rPr kumimoji="1" lang="ja-JP" altLang="en-US" sz="1800" dirty="0"/>
              <a:t>特定できる</a:t>
            </a:r>
            <a:endParaRPr kumimoji="1" lang="en-US" altLang="ja-JP" sz="1800" dirty="0"/>
          </a:p>
        </p:txBody>
      </p:sp>
      <p:sp>
        <p:nvSpPr>
          <p:cNvPr id="6" name="テキスト ボックス 5">
            <a:extLst>
              <a:ext uri="{FF2B5EF4-FFF2-40B4-BE49-F238E27FC236}">
                <a16:creationId xmlns:a16="http://schemas.microsoft.com/office/drawing/2014/main" id="{3784E46D-05F6-45CA-A0A1-608C9B6F6ACE}"/>
              </a:ext>
            </a:extLst>
          </p:cNvPr>
          <p:cNvSpPr txBox="1"/>
          <p:nvPr/>
        </p:nvSpPr>
        <p:spPr>
          <a:xfrm>
            <a:off x="1647068" y="4974065"/>
            <a:ext cx="1464527" cy="369332"/>
          </a:xfrm>
          <a:prstGeom prst="rect">
            <a:avLst/>
          </a:prstGeom>
          <a:noFill/>
          <a:ln>
            <a:solidFill>
              <a:schemeClr val="tx1"/>
            </a:solidFill>
          </a:ln>
        </p:spPr>
        <p:txBody>
          <a:bodyPr wrap="square" rtlCol="0">
            <a:spAutoFit/>
          </a:bodyPr>
          <a:lstStyle/>
          <a:p>
            <a:r>
              <a:rPr kumimoji="1" lang="ja-JP" altLang="en-US" sz="1800" dirty="0"/>
              <a:t>特定できない</a:t>
            </a:r>
            <a:endParaRPr kumimoji="1" lang="en-US" altLang="ja-JP" sz="1800" dirty="0"/>
          </a:p>
        </p:txBody>
      </p:sp>
      <p:sp>
        <p:nvSpPr>
          <p:cNvPr id="7" name="テキスト ボックス 6">
            <a:extLst>
              <a:ext uri="{FF2B5EF4-FFF2-40B4-BE49-F238E27FC236}">
                <a16:creationId xmlns:a16="http://schemas.microsoft.com/office/drawing/2014/main" id="{D3579BDE-AA78-464A-9753-36681A984756}"/>
              </a:ext>
            </a:extLst>
          </p:cNvPr>
          <p:cNvSpPr txBox="1"/>
          <p:nvPr/>
        </p:nvSpPr>
        <p:spPr>
          <a:xfrm>
            <a:off x="3536559" y="2372224"/>
            <a:ext cx="2511929" cy="369332"/>
          </a:xfrm>
          <a:prstGeom prst="rect">
            <a:avLst/>
          </a:prstGeom>
          <a:noFill/>
          <a:ln>
            <a:solidFill>
              <a:schemeClr val="tx1"/>
            </a:solidFill>
          </a:ln>
        </p:spPr>
        <p:txBody>
          <a:bodyPr wrap="square" rtlCol="0">
            <a:spAutoFit/>
          </a:bodyPr>
          <a:lstStyle/>
          <a:p>
            <a:r>
              <a:rPr kumimoji="1" lang="ja-JP" altLang="en-US" sz="1800" dirty="0"/>
              <a:t>書き手と同じ専門分野</a:t>
            </a:r>
            <a:endParaRPr kumimoji="1" lang="en-US" altLang="ja-JP" sz="1800" dirty="0"/>
          </a:p>
        </p:txBody>
      </p:sp>
      <p:sp>
        <p:nvSpPr>
          <p:cNvPr id="8" name="テキスト ボックス 7">
            <a:extLst>
              <a:ext uri="{FF2B5EF4-FFF2-40B4-BE49-F238E27FC236}">
                <a16:creationId xmlns:a16="http://schemas.microsoft.com/office/drawing/2014/main" id="{6A076754-56E3-4FB9-9B69-D40C53F863DC}"/>
              </a:ext>
            </a:extLst>
          </p:cNvPr>
          <p:cNvSpPr txBox="1"/>
          <p:nvPr/>
        </p:nvSpPr>
        <p:spPr>
          <a:xfrm>
            <a:off x="3537775" y="3692749"/>
            <a:ext cx="2510713" cy="646331"/>
          </a:xfrm>
          <a:prstGeom prst="rect">
            <a:avLst/>
          </a:prstGeom>
          <a:noFill/>
          <a:ln>
            <a:solidFill>
              <a:schemeClr val="tx1"/>
            </a:solidFill>
          </a:ln>
        </p:spPr>
        <p:txBody>
          <a:bodyPr wrap="square" rtlCol="0">
            <a:spAutoFit/>
          </a:bodyPr>
          <a:lstStyle/>
          <a:p>
            <a:r>
              <a:rPr kumimoji="1" lang="ja-JP" altLang="en-US" sz="1800" dirty="0"/>
              <a:t>書き手と専門分野が異なる</a:t>
            </a:r>
            <a:endParaRPr kumimoji="1" lang="en-US" altLang="ja-JP" sz="1800" dirty="0"/>
          </a:p>
        </p:txBody>
      </p:sp>
      <p:sp>
        <p:nvSpPr>
          <p:cNvPr id="9" name="テキスト ボックス 8">
            <a:extLst>
              <a:ext uri="{FF2B5EF4-FFF2-40B4-BE49-F238E27FC236}">
                <a16:creationId xmlns:a16="http://schemas.microsoft.com/office/drawing/2014/main" id="{1D2C78BD-0324-494D-9293-5AF60B6E0466}"/>
              </a:ext>
            </a:extLst>
          </p:cNvPr>
          <p:cNvSpPr txBox="1"/>
          <p:nvPr/>
        </p:nvSpPr>
        <p:spPr>
          <a:xfrm>
            <a:off x="6458307" y="2091646"/>
            <a:ext cx="655909" cy="369332"/>
          </a:xfrm>
          <a:prstGeom prst="rect">
            <a:avLst/>
          </a:prstGeom>
          <a:noFill/>
          <a:ln>
            <a:solidFill>
              <a:schemeClr val="tx1"/>
            </a:solidFill>
          </a:ln>
        </p:spPr>
        <p:txBody>
          <a:bodyPr wrap="square" rtlCol="0">
            <a:spAutoFit/>
          </a:bodyPr>
          <a:lstStyle/>
          <a:p>
            <a:r>
              <a:rPr kumimoji="1" lang="ja-JP" altLang="en-US" sz="1800" dirty="0"/>
              <a:t>一人</a:t>
            </a:r>
            <a:endParaRPr kumimoji="1" lang="en-US" altLang="ja-JP" sz="1800" dirty="0"/>
          </a:p>
        </p:txBody>
      </p:sp>
      <p:sp>
        <p:nvSpPr>
          <p:cNvPr id="10" name="テキスト ボックス 9">
            <a:extLst>
              <a:ext uri="{FF2B5EF4-FFF2-40B4-BE49-F238E27FC236}">
                <a16:creationId xmlns:a16="http://schemas.microsoft.com/office/drawing/2014/main" id="{B14377A5-BE0B-4622-90E8-0955A72A6C79}"/>
              </a:ext>
            </a:extLst>
          </p:cNvPr>
          <p:cNvSpPr txBox="1"/>
          <p:nvPr/>
        </p:nvSpPr>
        <p:spPr>
          <a:xfrm>
            <a:off x="6458307" y="2798304"/>
            <a:ext cx="655909" cy="369332"/>
          </a:xfrm>
          <a:prstGeom prst="rect">
            <a:avLst/>
          </a:prstGeom>
          <a:noFill/>
          <a:ln>
            <a:solidFill>
              <a:schemeClr val="tx1"/>
            </a:solidFill>
          </a:ln>
        </p:spPr>
        <p:txBody>
          <a:bodyPr wrap="square" rtlCol="0">
            <a:spAutoFit/>
          </a:bodyPr>
          <a:lstStyle/>
          <a:p>
            <a:r>
              <a:rPr kumimoji="1" lang="ja-JP" altLang="en-US" sz="1800" dirty="0"/>
              <a:t>多数</a:t>
            </a:r>
            <a:endParaRPr kumimoji="1" lang="en-US" altLang="ja-JP" sz="1800" dirty="0"/>
          </a:p>
        </p:txBody>
      </p:sp>
      <p:sp>
        <p:nvSpPr>
          <p:cNvPr id="11" name="テキスト ボックス 10">
            <a:extLst>
              <a:ext uri="{FF2B5EF4-FFF2-40B4-BE49-F238E27FC236}">
                <a16:creationId xmlns:a16="http://schemas.microsoft.com/office/drawing/2014/main" id="{ECFCCFDA-371A-479E-8A1F-B971B1DD2041}"/>
              </a:ext>
            </a:extLst>
          </p:cNvPr>
          <p:cNvSpPr txBox="1"/>
          <p:nvPr/>
        </p:nvSpPr>
        <p:spPr>
          <a:xfrm>
            <a:off x="6458307" y="3517281"/>
            <a:ext cx="655909" cy="369332"/>
          </a:xfrm>
          <a:prstGeom prst="rect">
            <a:avLst/>
          </a:prstGeom>
          <a:noFill/>
          <a:ln>
            <a:solidFill>
              <a:schemeClr val="tx1"/>
            </a:solidFill>
          </a:ln>
        </p:spPr>
        <p:txBody>
          <a:bodyPr wrap="square" rtlCol="0">
            <a:spAutoFit/>
          </a:bodyPr>
          <a:lstStyle/>
          <a:p>
            <a:r>
              <a:rPr kumimoji="1" lang="ja-JP" altLang="en-US" sz="1800" dirty="0"/>
              <a:t>一人</a:t>
            </a:r>
            <a:endParaRPr kumimoji="1" lang="en-US" altLang="ja-JP" sz="1800" dirty="0"/>
          </a:p>
        </p:txBody>
      </p:sp>
      <p:sp>
        <p:nvSpPr>
          <p:cNvPr id="12" name="テキスト ボックス 11">
            <a:extLst>
              <a:ext uri="{FF2B5EF4-FFF2-40B4-BE49-F238E27FC236}">
                <a16:creationId xmlns:a16="http://schemas.microsoft.com/office/drawing/2014/main" id="{42B01B8E-8BD8-4E43-ABA1-82DB9652E414}"/>
              </a:ext>
            </a:extLst>
          </p:cNvPr>
          <p:cNvSpPr txBox="1"/>
          <p:nvPr/>
        </p:nvSpPr>
        <p:spPr>
          <a:xfrm>
            <a:off x="6458307" y="4223939"/>
            <a:ext cx="655909" cy="369332"/>
          </a:xfrm>
          <a:prstGeom prst="rect">
            <a:avLst/>
          </a:prstGeom>
          <a:noFill/>
          <a:ln>
            <a:solidFill>
              <a:schemeClr val="tx1"/>
            </a:solidFill>
          </a:ln>
        </p:spPr>
        <p:txBody>
          <a:bodyPr wrap="square" rtlCol="0">
            <a:spAutoFit/>
          </a:bodyPr>
          <a:lstStyle/>
          <a:p>
            <a:r>
              <a:rPr kumimoji="1" lang="ja-JP" altLang="en-US" sz="1800" dirty="0"/>
              <a:t>多数</a:t>
            </a:r>
            <a:endParaRPr kumimoji="1" lang="en-US" altLang="ja-JP" sz="1800" dirty="0"/>
          </a:p>
        </p:txBody>
      </p:sp>
      <p:cxnSp>
        <p:nvCxnSpPr>
          <p:cNvPr id="16" name="コネクタ: カギ線 15">
            <a:extLst>
              <a:ext uri="{FF2B5EF4-FFF2-40B4-BE49-F238E27FC236}">
                <a16:creationId xmlns:a16="http://schemas.microsoft.com/office/drawing/2014/main" id="{58C4C688-74A9-4EB8-9BF8-5A5F6A5D0133}"/>
              </a:ext>
            </a:extLst>
          </p:cNvPr>
          <p:cNvCxnSpPr>
            <a:stCxn id="3" idx="3"/>
            <a:endCxn id="5" idx="1"/>
          </p:cNvCxnSpPr>
          <p:nvPr/>
        </p:nvCxnSpPr>
        <p:spPr bwMode="auto">
          <a:xfrm flipV="1">
            <a:off x="1222104" y="2556890"/>
            <a:ext cx="424964" cy="184666"/>
          </a:xfrm>
          <a:prstGeom prst="bentConnector3">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コネクタ: カギ線 17">
            <a:extLst>
              <a:ext uri="{FF2B5EF4-FFF2-40B4-BE49-F238E27FC236}">
                <a16:creationId xmlns:a16="http://schemas.microsoft.com/office/drawing/2014/main" id="{399AF9EC-B6EA-4E6C-8607-2264663353B7}"/>
              </a:ext>
            </a:extLst>
          </p:cNvPr>
          <p:cNvCxnSpPr>
            <a:cxnSpLocks/>
            <a:stCxn id="3" idx="3"/>
            <a:endCxn id="6" idx="1"/>
          </p:cNvCxnSpPr>
          <p:nvPr/>
        </p:nvCxnSpPr>
        <p:spPr bwMode="auto">
          <a:xfrm>
            <a:off x="1222104" y="2741556"/>
            <a:ext cx="424964" cy="2417175"/>
          </a:xfrm>
          <a:prstGeom prst="bentConnector3">
            <a:avLst>
              <a:gd name="adj1" fmla="val 50000"/>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線コネクタ 21">
            <a:extLst>
              <a:ext uri="{FF2B5EF4-FFF2-40B4-BE49-F238E27FC236}">
                <a16:creationId xmlns:a16="http://schemas.microsoft.com/office/drawing/2014/main" id="{2F2E412F-2B77-4DA7-BDC2-11EE974C05DF}"/>
              </a:ext>
            </a:extLst>
          </p:cNvPr>
          <p:cNvCxnSpPr>
            <a:stCxn id="5" idx="3"/>
            <a:endCxn id="7" idx="1"/>
          </p:cNvCxnSpPr>
          <p:nvPr/>
        </p:nvCxnSpPr>
        <p:spPr bwMode="auto">
          <a:xfrm>
            <a:off x="3111595" y="2556890"/>
            <a:ext cx="424964" cy="0"/>
          </a:xfrm>
          <a:prstGeom prst="line">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コネクタ: カギ線 23">
            <a:extLst>
              <a:ext uri="{FF2B5EF4-FFF2-40B4-BE49-F238E27FC236}">
                <a16:creationId xmlns:a16="http://schemas.microsoft.com/office/drawing/2014/main" id="{D718BC5E-D702-49E3-A688-9719F0A8F139}"/>
              </a:ext>
            </a:extLst>
          </p:cNvPr>
          <p:cNvCxnSpPr>
            <a:stCxn id="5" idx="3"/>
            <a:endCxn id="8" idx="1"/>
          </p:cNvCxnSpPr>
          <p:nvPr/>
        </p:nvCxnSpPr>
        <p:spPr bwMode="auto">
          <a:xfrm>
            <a:off x="3111595" y="2556890"/>
            <a:ext cx="426180" cy="1459025"/>
          </a:xfrm>
          <a:prstGeom prst="bentConnector3">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コネクタ: カギ線 25">
            <a:extLst>
              <a:ext uri="{FF2B5EF4-FFF2-40B4-BE49-F238E27FC236}">
                <a16:creationId xmlns:a16="http://schemas.microsoft.com/office/drawing/2014/main" id="{EB51AB40-CBB2-4A9C-91C2-B9A1C7E85BBD}"/>
              </a:ext>
            </a:extLst>
          </p:cNvPr>
          <p:cNvCxnSpPr>
            <a:stCxn id="7" idx="3"/>
            <a:endCxn id="9" idx="1"/>
          </p:cNvCxnSpPr>
          <p:nvPr/>
        </p:nvCxnSpPr>
        <p:spPr bwMode="auto">
          <a:xfrm flipV="1">
            <a:off x="6048488" y="2276312"/>
            <a:ext cx="409819" cy="280578"/>
          </a:xfrm>
          <a:prstGeom prst="bentConnector3">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コネクタ: カギ線 27">
            <a:extLst>
              <a:ext uri="{FF2B5EF4-FFF2-40B4-BE49-F238E27FC236}">
                <a16:creationId xmlns:a16="http://schemas.microsoft.com/office/drawing/2014/main" id="{1886D6EB-4CAD-4107-8F5B-88B2D26F64BC}"/>
              </a:ext>
            </a:extLst>
          </p:cNvPr>
          <p:cNvCxnSpPr>
            <a:cxnSpLocks/>
            <a:stCxn id="7" idx="3"/>
            <a:endCxn id="10" idx="1"/>
          </p:cNvCxnSpPr>
          <p:nvPr/>
        </p:nvCxnSpPr>
        <p:spPr bwMode="auto">
          <a:xfrm>
            <a:off x="6048488" y="2556890"/>
            <a:ext cx="409819" cy="426080"/>
          </a:xfrm>
          <a:prstGeom prst="bentConnector3">
            <a:avLst>
              <a:gd name="adj1" fmla="val 50000"/>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コネクタ: カギ線 30">
            <a:extLst>
              <a:ext uri="{FF2B5EF4-FFF2-40B4-BE49-F238E27FC236}">
                <a16:creationId xmlns:a16="http://schemas.microsoft.com/office/drawing/2014/main" id="{503721A4-F511-4AB2-B0B1-58722E8A2AD6}"/>
              </a:ext>
            </a:extLst>
          </p:cNvPr>
          <p:cNvCxnSpPr>
            <a:stCxn id="8" idx="3"/>
            <a:endCxn id="11" idx="1"/>
          </p:cNvCxnSpPr>
          <p:nvPr/>
        </p:nvCxnSpPr>
        <p:spPr bwMode="auto">
          <a:xfrm flipV="1">
            <a:off x="6048488" y="3701947"/>
            <a:ext cx="409819" cy="313968"/>
          </a:xfrm>
          <a:prstGeom prst="bentConnector3">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コネクタ: カギ線 32">
            <a:extLst>
              <a:ext uri="{FF2B5EF4-FFF2-40B4-BE49-F238E27FC236}">
                <a16:creationId xmlns:a16="http://schemas.microsoft.com/office/drawing/2014/main" id="{CA1BE181-9253-4217-862D-A17C01EABE9E}"/>
              </a:ext>
            </a:extLst>
          </p:cNvPr>
          <p:cNvCxnSpPr>
            <a:stCxn id="8" idx="3"/>
            <a:endCxn id="12" idx="1"/>
          </p:cNvCxnSpPr>
          <p:nvPr/>
        </p:nvCxnSpPr>
        <p:spPr bwMode="auto">
          <a:xfrm>
            <a:off x="6048488" y="4015915"/>
            <a:ext cx="409819" cy="392690"/>
          </a:xfrm>
          <a:prstGeom prst="bentConnector3">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テキスト ボックス 33">
            <a:extLst>
              <a:ext uri="{FF2B5EF4-FFF2-40B4-BE49-F238E27FC236}">
                <a16:creationId xmlns:a16="http://schemas.microsoft.com/office/drawing/2014/main" id="{046F68FC-77D0-48E0-976E-177321238E3B}"/>
              </a:ext>
            </a:extLst>
          </p:cNvPr>
          <p:cNvSpPr txBox="1"/>
          <p:nvPr/>
        </p:nvSpPr>
        <p:spPr>
          <a:xfrm>
            <a:off x="7533631" y="1745061"/>
            <a:ext cx="655909" cy="369332"/>
          </a:xfrm>
          <a:prstGeom prst="rect">
            <a:avLst/>
          </a:prstGeom>
          <a:solidFill>
            <a:srgbClr val="FFFF00"/>
          </a:solidFill>
          <a:ln>
            <a:solidFill>
              <a:schemeClr val="tx1"/>
            </a:solidFill>
          </a:ln>
        </p:spPr>
        <p:txBody>
          <a:bodyPr wrap="square" rtlCol="0">
            <a:spAutoFit/>
          </a:bodyPr>
          <a:lstStyle/>
          <a:p>
            <a:r>
              <a:rPr kumimoji="1" lang="ja-JP" altLang="en-US" sz="1800" dirty="0">
                <a:solidFill>
                  <a:srgbClr val="FF0000"/>
                </a:solidFill>
              </a:rPr>
              <a:t>自分</a:t>
            </a:r>
            <a:endParaRPr kumimoji="1" lang="en-US" altLang="ja-JP" sz="1800" dirty="0">
              <a:solidFill>
                <a:srgbClr val="FF0000"/>
              </a:solidFill>
            </a:endParaRPr>
          </a:p>
        </p:txBody>
      </p:sp>
      <p:sp>
        <p:nvSpPr>
          <p:cNvPr id="35" name="テキスト ボックス 34">
            <a:extLst>
              <a:ext uri="{FF2B5EF4-FFF2-40B4-BE49-F238E27FC236}">
                <a16:creationId xmlns:a16="http://schemas.microsoft.com/office/drawing/2014/main" id="{957AFB81-4F99-433A-A7F3-E78557C2DF57}"/>
              </a:ext>
            </a:extLst>
          </p:cNvPr>
          <p:cNvSpPr txBox="1"/>
          <p:nvPr/>
        </p:nvSpPr>
        <p:spPr>
          <a:xfrm>
            <a:off x="7533631" y="2451719"/>
            <a:ext cx="655909" cy="369332"/>
          </a:xfrm>
          <a:prstGeom prst="rect">
            <a:avLst/>
          </a:prstGeom>
          <a:noFill/>
          <a:ln>
            <a:solidFill>
              <a:schemeClr val="tx1"/>
            </a:solidFill>
          </a:ln>
        </p:spPr>
        <p:txBody>
          <a:bodyPr wrap="square" rtlCol="0">
            <a:spAutoFit/>
          </a:bodyPr>
          <a:lstStyle/>
          <a:p>
            <a:r>
              <a:rPr kumimoji="1" lang="ja-JP" altLang="en-US" sz="1800" dirty="0"/>
              <a:t>他人</a:t>
            </a:r>
            <a:endParaRPr kumimoji="1" lang="en-US" altLang="ja-JP" sz="1800" dirty="0"/>
          </a:p>
        </p:txBody>
      </p:sp>
      <p:cxnSp>
        <p:nvCxnSpPr>
          <p:cNvPr id="36" name="コネクタ: カギ線 35">
            <a:extLst>
              <a:ext uri="{FF2B5EF4-FFF2-40B4-BE49-F238E27FC236}">
                <a16:creationId xmlns:a16="http://schemas.microsoft.com/office/drawing/2014/main" id="{6C93E8C0-DC6A-4E73-9A36-BFC1305B8FEE}"/>
              </a:ext>
            </a:extLst>
          </p:cNvPr>
          <p:cNvCxnSpPr>
            <a:cxnSpLocks/>
            <a:stCxn id="9" idx="3"/>
            <a:endCxn id="34" idx="1"/>
          </p:cNvCxnSpPr>
          <p:nvPr/>
        </p:nvCxnSpPr>
        <p:spPr bwMode="auto">
          <a:xfrm flipV="1">
            <a:off x="7114216" y="1929727"/>
            <a:ext cx="419415" cy="346585"/>
          </a:xfrm>
          <a:prstGeom prst="bentConnector3">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コネクタ: カギ線 36">
            <a:extLst>
              <a:ext uri="{FF2B5EF4-FFF2-40B4-BE49-F238E27FC236}">
                <a16:creationId xmlns:a16="http://schemas.microsoft.com/office/drawing/2014/main" id="{DB30E9C0-7B2E-41D2-893C-15F68D7E995D}"/>
              </a:ext>
            </a:extLst>
          </p:cNvPr>
          <p:cNvCxnSpPr>
            <a:cxnSpLocks/>
            <a:stCxn id="9" idx="3"/>
            <a:endCxn id="35" idx="1"/>
          </p:cNvCxnSpPr>
          <p:nvPr/>
        </p:nvCxnSpPr>
        <p:spPr bwMode="auto">
          <a:xfrm>
            <a:off x="7114216" y="2276312"/>
            <a:ext cx="419415" cy="360073"/>
          </a:xfrm>
          <a:prstGeom prst="bentConnector3">
            <a:avLst>
              <a:gd name="adj1" fmla="val 50000"/>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0454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■文章の分かりやすさとは</a:t>
            </a:r>
            <a:endParaRPr kumimoji="1" lang="ja-JP" altLang="en-US"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r>
              <a:rPr lang="ja-JP" altLang="en-US" dirty="0"/>
              <a:t>読み手の種類と語彙の選択（続き）</a:t>
            </a:r>
            <a:endParaRPr lang="en-US" altLang="ja-JP" dirty="0"/>
          </a:p>
          <a:p>
            <a:pPr lvl="1"/>
            <a:endParaRPr lang="en-US" altLang="ja-JP" dirty="0"/>
          </a:p>
          <a:p>
            <a:pPr marL="346075" lvl="1" indent="0">
              <a:buNone/>
            </a:pPr>
            <a:r>
              <a:rPr lang="ja-JP" altLang="en-US" dirty="0"/>
              <a:t>　読み手が特定でき、書き手と同じ専門分野であれば、文章を専門的な内容で書くことができます。</a:t>
            </a:r>
            <a:endParaRPr lang="en-US" altLang="ja-JP" dirty="0"/>
          </a:p>
          <a:p>
            <a:pPr lvl="1"/>
            <a:endParaRPr lang="en-US" altLang="ja-JP" dirty="0"/>
          </a:p>
          <a:p>
            <a:pPr marL="346075" lvl="1" indent="0">
              <a:buNone/>
            </a:pPr>
            <a:r>
              <a:rPr lang="ja-JP" altLang="en-US" dirty="0"/>
              <a:t>　読み手と書き手と異なる専門分野であれば、専門用語などの語彙の選択に細心の注意を払う必要があります。専門用語に説明を付けたり、脚注を付ける、あるいは別の言い方で表現し直すなどの工夫が必要です。</a:t>
            </a:r>
            <a:endParaRPr lang="en-US" altLang="ja-JP" dirty="0"/>
          </a:p>
          <a:p>
            <a:pPr lvl="1"/>
            <a:endParaRPr lang="en-US" altLang="ja-JP" dirty="0"/>
          </a:p>
          <a:p>
            <a:pPr marL="346075" lvl="1" indent="0">
              <a:buNone/>
            </a:pPr>
            <a:r>
              <a:rPr lang="ja-JP" altLang="en-US" dirty="0"/>
              <a:t>　基本的には多数の人が読むことを前提に書くべきです。</a:t>
            </a:r>
            <a:endParaRPr lang="en-US" altLang="ja-JP" dirty="0"/>
          </a:p>
          <a:p>
            <a:pPr marL="0" indent="0">
              <a:buNone/>
            </a:pPr>
            <a:endParaRPr lang="en-US" altLang="ja-JP" dirty="0"/>
          </a:p>
          <a:p>
            <a:pPr marL="0" indent="0">
              <a:buNone/>
            </a:pPr>
            <a:endParaRPr lang="en-US" altLang="ja-JP" dirty="0"/>
          </a:p>
          <a:p>
            <a:pPr marL="346075" lvl="1" indent="0">
              <a:buNone/>
            </a:pPr>
            <a:endParaRPr lang="en-US" altLang="ja-JP" dirty="0"/>
          </a:p>
          <a:p>
            <a:pPr marL="346075" lvl="1" indent="0">
              <a:buNone/>
            </a:pPr>
            <a:endParaRPr lang="en-US" altLang="ja-JP" dirty="0"/>
          </a:p>
          <a:p>
            <a:pPr marL="346075" lvl="1" indent="0">
              <a:buNone/>
            </a:pPr>
            <a:endParaRPr lang="en-US" altLang="ja-JP" dirty="0"/>
          </a:p>
          <a:p>
            <a:endParaRPr lang="en-US" altLang="ja-JP" dirty="0"/>
          </a:p>
        </p:txBody>
      </p:sp>
    </p:spTree>
    <p:extLst>
      <p:ext uri="{BB962C8B-B14F-4D97-AF65-F5344CB8AC3E}">
        <p14:creationId xmlns:p14="http://schemas.microsoft.com/office/powerpoint/2010/main" val="41740859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■文章の分かりやすさとは</a:t>
            </a:r>
            <a:endParaRPr kumimoji="1" lang="ja-JP" altLang="en-US"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r>
              <a:rPr lang="ja-JP" altLang="en-US" dirty="0"/>
              <a:t>読み手の意識に近づいて推敲する</a:t>
            </a:r>
            <a:endParaRPr lang="en-US" altLang="ja-JP" dirty="0"/>
          </a:p>
          <a:p>
            <a:pPr lvl="1"/>
            <a:endParaRPr lang="en-US" altLang="ja-JP" dirty="0"/>
          </a:p>
          <a:p>
            <a:pPr marL="346075" lvl="1" indent="0">
              <a:buNone/>
            </a:pPr>
            <a:r>
              <a:rPr lang="ja-JP" altLang="en-US" dirty="0"/>
              <a:t>　文章を書いた後には推敲（セルフチェック）が不可欠です。しかし、自分で書いた文章を読み直す場合には、内容が頭に入っていることが災いして、「抜け」を見落としやすいです。</a:t>
            </a:r>
            <a:endParaRPr lang="en-US" altLang="ja-JP" dirty="0"/>
          </a:p>
          <a:p>
            <a:pPr lvl="1"/>
            <a:endParaRPr lang="en-US" altLang="ja-JP" dirty="0"/>
          </a:p>
          <a:p>
            <a:pPr marL="346075" lvl="1" indent="0">
              <a:buNone/>
            </a:pPr>
            <a:r>
              <a:rPr lang="ja-JP" altLang="en-US" dirty="0"/>
              <a:t>　読み手に分かりやすい文章を書くためには、自分の書いた文章を</a:t>
            </a:r>
            <a:r>
              <a:rPr lang="en-US" altLang="ja-JP" dirty="0"/>
              <a:t>1</a:t>
            </a:r>
            <a:r>
              <a:rPr lang="ja-JP" altLang="en-US" dirty="0"/>
              <a:t>週間ほど寝かせておいてから読み直すことです。これにより「他人の書いた文章」を読む感覚で、査読ができるようになります。</a:t>
            </a:r>
            <a:endParaRPr lang="en-US" altLang="ja-JP" dirty="0"/>
          </a:p>
          <a:p>
            <a:pPr marL="0" indent="0">
              <a:buNone/>
            </a:pPr>
            <a:endParaRPr lang="en-US" altLang="ja-JP" dirty="0"/>
          </a:p>
          <a:p>
            <a:pPr marL="0" indent="0">
              <a:buNone/>
            </a:pPr>
            <a:endParaRPr lang="en-US" altLang="ja-JP" dirty="0"/>
          </a:p>
          <a:p>
            <a:pPr marL="346075" lvl="1" indent="0">
              <a:buNone/>
            </a:pPr>
            <a:endParaRPr lang="en-US" altLang="ja-JP" dirty="0"/>
          </a:p>
          <a:p>
            <a:pPr marL="346075" lvl="1" indent="0">
              <a:buNone/>
            </a:pPr>
            <a:endParaRPr lang="en-US" altLang="ja-JP" dirty="0"/>
          </a:p>
          <a:p>
            <a:pPr marL="346075" lvl="1" indent="0">
              <a:buNone/>
            </a:pPr>
            <a:endParaRPr lang="en-US" altLang="ja-JP" dirty="0"/>
          </a:p>
          <a:p>
            <a:endParaRPr lang="en-US" altLang="ja-JP" dirty="0"/>
          </a:p>
        </p:txBody>
      </p:sp>
      <p:sp>
        <p:nvSpPr>
          <p:cNvPr id="3" name="吹き出し: 円形 2">
            <a:extLst>
              <a:ext uri="{FF2B5EF4-FFF2-40B4-BE49-F238E27FC236}">
                <a16:creationId xmlns:a16="http://schemas.microsoft.com/office/drawing/2014/main" id="{457AF61D-A70F-4D8D-9FF6-C3B6C0A48C0C}"/>
              </a:ext>
            </a:extLst>
          </p:cNvPr>
          <p:cNvSpPr/>
          <p:nvPr/>
        </p:nvSpPr>
        <p:spPr bwMode="auto">
          <a:xfrm>
            <a:off x="970156" y="3646449"/>
            <a:ext cx="2798956" cy="825190"/>
          </a:xfrm>
          <a:prstGeom prst="wedgeEllipseCallout">
            <a:avLst/>
          </a:prstGeom>
          <a:solidFill>
            <a:srgbClr val="FFCCFF"/>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anose="05000000000000000000" pitchFamily="2" charset="2"/>
              <a:buNone/>
              <a:tabLst/>
            </a:pPr>
            <a:r>
              <a:rPr kumimoji="0" lang="ja-JP" altLang="en-US" sz="18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とはいえ、</a:t>
            </a:r>
            <a:r>
              <a:rPr kumimoji="0" lang="en-US" altLang="ja-JP" sz="18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1</a:t>
            </a:r>
            <a:r>
              <a:rPr kumimoji="0" lang="ja-JP" altLang="en-US" sz="18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rPr>
              <a:t>週間は無理</a:t>
            </a:r>
          </a:p>
        </p:txBody>
      </p:sp>
      <p:sp>
        <p:nvSpPr>
          <p:cNvPr id="5" name="吹き出し: 円形 4">
            <a:extLst>
              <a:ext uri="{FF2B5EF4-FFF2-40B4-BE49-F238E27FC236}">
                <a16:creationId xmlns:a16="http://schemas.microsoft.com/office/drawing/2014/main" id="{B5D06DE4-3EA2-4C44-A299-220E2D9E675D}"/>
              </a:ext>
            </a:extLst>
          </p:cNvPr>
          <p:cNvSpPr/>
          <p:nvPr/>
        </p:nvSpPr>
        <p:spPr bwMode="auto">
          <a:xfrm>
            <a:off x="3341649" y="4059044"/>
            <a:ext cx="1497980" cy="825190"/>
          </a:xfrm>
          <a:prstGeom prst="wedgeEllipseCallout">
            <a:avLst/>
          </a:prstGeom>
          <a:solidFill>
            <a:srgbClr val="FFCCFF"/>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anose="05000000000000000000" pitchFamily="2" charset="2"/>
              <a:buNone/>
              <a:tabLst/>
            </a:pPr>
            <a:r>
              <a:rPr lang="ja-JP" altLang="en-US" sz="1800" dirty="0"/>
              <a:t>でも</a:t>
            </a:r>
            <a:endParaRPr kumimoji="0" lang="ja-JP" altLang="en-US" sz="18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endParaRPr>
          </a:p>
        </p:txBody>
      </p:sp>
      <p:sp>
        <p:nvSpPr>
          <p:cNvPr id="6" name="星: 16 pt 5">
            <a:extLst>
              <a:ext uri="{FF2B5EF4-FFF2-40B4-BE49-F238E27FC236}">
                <a16:creationId xmlns:a16="http://schemas.microsoft.com/office/drawing/2014/main" id="{90153BB8-A35E-4BC5-B96A-E190A6C38D1C}"/>
              </a:ext>
            </a:extLst>
          </p:cNvPr>
          <p:cNvSpPr/>
          <p:nvPr/>
        </p:nvSpPr>
        <p:spPr bwMode="auto">
          <a:xfrm>
            <a:off x="161925" y="4884234"/>
            <a:ext cx="8632825" cy="1304693"/>
          </a:xfrm>
          <a:prstGeom prst="star16">
            <a:avLst/>
          </a:prstGeom>
          <a:solidFill>
            <a:srgbClr val="FFFF00"/>
          </a:solidFill>
          <a:ln w="12700" cap="flat" cmpd="sng" algn="ctr">
            <a:solidFill>
              <a:srgbClr val="FFFF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anose="05000000000000000000" pitchFamily="2" charset="2"/>
              <a:buNone/>
              <a:tabLst/>
            </a:pPr>
            <a:r>
              <a:rPr kumimoji="0" lang="ja-JP" altLang="en-US" sz="2400" b="0" i="0" u="none" strike="noStrike" cap="none" normalizeH="0" baseline="0" dirty="0">
                <a:ln>
                  <a:noFill/>
                </a:ln>
                <a:solidFill>
                  <a:srgbClr val="FF0000"/>
                </a:solidFill>
                <a:effectLst/>
                <a:latin typeface="Arial" panose="020B0604020202020204" pitchFamily="34" charset="0"/>
                <a:ea typeface="ＭＳ Ｐゴシック" panose="020B0600070205080204" pitchFamily="50" charset="-128"/>
              </a:rPr>
              <a:t>作成完了！即レビュー依頼はダメ！！絶対！！！</a:t>
            </a:r>
          </a:p>
        </p:txBody>
      </p:sp>
    </p:spTree>
    <p:extLst>
      <p:ext uri="{BB962C8B-B14F-4D97-AF65-F5344CB8AC3E}">
        <p14:creationId xmlns:p14="http://schemas.microsoft.com/office/powerpoint/2010/main" val="171110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■文章の分かりやすさとは</a:t>
            </a:r>
            <a:endParaRPr kumimoji="1" lang="ja-JP" altLang="en-US"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r>
              <a:rPr lang="ja-JP" altLang="en-US" dirty="0"/>
              <a:t>否定文</a:t>
            </a:r>
            <a:endParaRPr lang="en-US" altLang="ja-JP" dirty="0"/>
          </a:p>
          <a:p>
            <a:pPr lvl="1"/>
            <a:endParaRPr lang="en-US" altLang="ja-JP" dirty="0"/>
          </a:p>
          <a:p>
            <a:pPr marL="346075" lvl="1" indent="0">
              <a:buNone/>
            </a:pPr>
            <a:r>
              <a:rPr lang="ja-JP" altLang="en-US" dirty="0"/>
              <a:t>　日本語の否定文は、「～ではない」と文末に「ない」をつけて表現します。否定の判断が文の末尾に来るため、否定の要素が文全体に悪影響を与える危険があります。ソフトウェア文章を書く上で、こうした性質は分かりやすさを損ないます。</a:t>
            </a:r>
            <a:endParaRPr lang="en-US" altLang="ja-JP" dirty="0"/>
          </a:p>
          <a:p>
            <a:pPr lvl="1"/>
            <a:endParaRPr lang="en-US" altLang="ja-JP" dirty="0"/>
          </a:p>
          <a:p>
            <a:pPr marL="346075" lvl="1" indent="0">
              <a:buNone/>
            </a:pPr>
            <a:r>
              <a:rPr lang="ja-JP" altLang="en-US" dirty="0"/>
              <a:t>問題：次の文章を解釈してください。</a:t>
            </a:r>
            <a:endParaRPr lang="en-US" altLang="ja-JP" dirty="0"/>
          </a:p>
          <a:p>
            <a:pPr marL="346075" lvl="1" indent="0">
              <a:buNone/>
            </a:pPr>
            <a:endParaRPr lang="en-US" altLang="ja-JP" dirty="0"/>
          </a:p>
          <a:p>
            <a:pPr marL="346075" lvl="1" indent="0">
              <a:buNone/>
            </a:pPr>
            <a:r>
              <a:rPr lang="ja-JP" altLang="en-US" dirty="0"/>
              <a:t>「ファイルを破損する恐れのある書き込みなどのアクセスをしてはならない。」</a:t>
            </a:r>
            <a:endParaRPr lang="en-US" altLang="ja-JP" dirty="0"/>
          </a:p>
          <a:p>
            <a:pPr marL="346075" lvl="1" indent="0">
              <a:buNone/>
            </a:pPr>
            <a:endParaRPr lang="en-US" altLang="ja-JP" dirty="0"/>
          </a:p>
          <a:p>
            <a:pPr marL="346075" lvl="1" indent="0">
              <a:buNone/>
            </a:pPr>
            <a:endParaRPr lang="en-US" altLang="ja-JP" dirty="0"/>
          </a:p>
          <a:p>
            <a:pPr lvl="1"/>
            <a:endParaRPr lang="en-US" altLang="ja-JP" dirty="0"/>
          </a:p>
          <a:p>
            <a:pPr marL="0" indent="0">
              <a:buNone/>
            </a:pPr>
            <a:endParaRPr lang="en-US" altLang="ja-JP" dirty="0"/>
          </a:p>
          <a:p>
            <a:pPr marL="0" indent="0">
              <a:buNone/>
            </a:pPr>
            <a:endParaRPr lang="en-US" altLang="ja-JP" dirty="0"/>
          </a:p>
          <a:p>
            <a:pPr marL="346075" lvl="1" indent="0">
              <a:buNone/>
            </a:pPr>
            <a:endParaRPr lang="en-US" altLang="ja-JP" dirty="0"/>
          </a:p>
          <a:p>
            <a:pPr marL="346075" lvl="1" indent="0">
              <a:buNone/>
            </a:pPr>
            <a:endParaRPr lang="en-US" altLang="ja-JP" dirty="0"/>
          </a:p>
          <a:p>
            <a:pPr marL="346075" lvl="1" indent="0">
              <a:buNone/>
            </a:pPr>
            <a:endParaRPr lang="en-US" altLang="ja-JP" dirty="0"/>
          </a:p>
          <a:p>
            <a:endParaRPr lang="en-US" altLang="ja-JP" dirty="0"/>
          </a:p>
        </p:txBody>
      </p:sp>
      <p:sp>
        <p:nvSpPr>
          <p:cNvPr id="3" name="テキスト ボックス 2">
            <a:extLst>
              <a:ext uri="{FF2B5EF4-FFF2-40B4-BE49-F238E27FC236}">
                <a16:creationId xmlns:a16="http://schemas.microsoft.com/office/drawing/2014/main" id="{F69DF661-84BF-4C36-A0AA-D4E35A7B97E3}"/>
              </a:ext>
            </a:extLst>
          </p:cNvPr>
          <p:cNvSpPr txBox="1"/>
          <p:nvPr/>
        </p:nvSpPr>
        <p:spPr>
          <a:xfrm>
            <a:off x="501804" y="3696629"/>
            <a:ext cx="8391061" cy="1477328"/>
          </a:xfrm>
          <a:prstGeom prst="rect">
            <a:avLst/>
          </a:prstGeom>
          <a:noFill/>
        </p:spPr>
        <p:txBody>
          <a:bodyPr wrap="square" rtlCol="0">
            <a:spAutoFit/>
          </a:bodyPr>
          <a:lstStyle/>
          <a:p>
            <a:r>
              <a:rPr kumimoji="1" lang="ja-JP" altLang="en-US" sz="1800" dirty="0"/>
              <a:t>解釈１：ファイルを破損する恐れがなければ、書き込みを含めてアクセスしてもよい。</a:t>
            </a:r>
            <a:endParaRPr kumimoji="1" lang="en-US" altLang="ja-JP" sz="1800" dirty="0"/>
          </a:p>
          <a:p>
            <a:r>
              <a:rPr kumimoji="1" lang="ja-JP" altLang="en-US" sz="1800" dirty="0"/>
              <a:t>解釈２：読み込みのアクセスならばよい。</a:t>
            </a:r>
            <a:endParaRPr kumimoji="1" lang="en-US" altLang="ja-JP" sz="1800" dirty="0"/>
          </a:p>
          <a:p>
            <a:endParaRPr kumimoji="1" lang="en-US" altLang="ja-JP" sz="1800" dirty="0"/>
          </a:p>
          <a:p>
            <a:r>
              <a:rPr kumimoji="1" lang="ja-JP" altLang="en-US" sz="1800" dirty="0"/>
              <a:t>「否定の範囲」が曖昧なため、</a:t>
            </a:r>
            <a:r>
              <a:rPr kumimoji="1" lang="en-US" altLang="ja-JP" sz="1800" dirty="0"/>
              <a:t>2</a:t>
            </a:r>
            <a:r>
              <a:rPr kumimoji="1" lang="ja-JP" altLang="en-US" sz="1800" dirty="0"/>
              <a:t>通りの解釈ができてしまいます。否定文を使わず表現すればよいです。</a:t>
            </a:r>
          </a:p>
        </p:txBody>
      </p:sp>
      <p:sp>
        <p:nvSpPr>
          <p:cNvPr id="5" name="テキスト ボックス 4">
            <a:extLst>
              <a:ext uri="{FF2B5EF4-FFF2-40B4-BE49-F238E27FC236}">
                <a16:creationId xmlns:a16="http://schemas.microsoft.com/office/drawing/2014/main" id="{59317401-0837-4661-B8E6-13391725EB7C}"/>
              </a:ext>
            </a:extLst>
          </p:cNvPr>
          <p:cNvSpPr txBox="1"/>
          <p:nvPr/>
        </p:nvSpPr>
        <p:spPr>
          <a:xfrm>
            <a:off x="501803" y="5390168"/>
            <a:ext cx="8391061" cy="369332"/>
          </a:xfrm>
          <a:prstGeom prst="rect">
            <a:avLst/>
          </a:prstGeom>
          <a:noFill/>
        </p:spPr>
        <p:txBody>
          <a:bodyPr wrap="square" rtlCol="0">
            <a:spAutoFit/>
          </a:bodyPr>
          <a:lstStyle/>
          <a:p>
            <a:r>
              <a:rPr kumimoji="1" lang="ja-JP" altLang="en-US" sz="1800" dirty="0"/>
              <a:t>「このファイルは読み込みアクセスだけが許可されている。」</a:t>
            </a:r>
          </a:p>
        </p:txBody>
      </p:sp>
    </p:spTree>
    <p:extLst>
      <p:ext uri="{BB962C8B-B14F-4D97-AF65-F5344CB8AC3E}">
        <p14:creationId xmlns:p14="http://schemas.microsoft.com/office/powerpoint/2010/main" val="290835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■文章の分かりやすさとは</a:t>
            </a:r>
            <a:endParaRPr kumimoji="1" lang="ja-JP" altLang="en-US"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r>
              <a:rPr lang="ja-JP" altLang="en-US" dirty="0"/>
              <a:t>否定文（続き）</a:t>
            </a:r>
            <a:endParaRPr lang="en-US" altLang="ja-JP" dirty="0"/>
          </a:p>
          <a:p>
            <a:pPr lvl="1"/>
            <a:endParaRPr lang="en-US" altLang="ja-JP" dirty="0"/>
          </a:p>
          <a:p>
            <a:pPr marL="346075" lvl="1" indent="0">
              <a:buNone/>
            </a:pPr>
            <a:r>
              <a:rPr lang="ja-JP" altLang="en-US" dirty="0"/>
              <a:t>　前頁で否定文を肯定文に置き換える例をあげましたが、否定文を論理が変わらないように肯定文に置き換えればよい、という単純な話ではありません。その文章が伝えようとしている論理だけでなく、状況についての情報にも注意しなければ、意味が変わってしまいます。</a:t>
            </a:r>
            <a:endParaRPr lang="en-US" altLang="ja-JP" dirty="0"/>
          </a:p>
          <a:p>
            <a:pPr lvl="1"/>
            <a:endParaRPr lang="en-US" altLang="ja-JP" dirty="0"/>
          </a:p>
          <a:p>
            <a:pPr marL="346075" lvl="1" indent="0">
              <a:buNone/>
            </a:pPr>
            <a:r>
              <a:rPr lang="ja-JP" altLang="en-US" dirty="0"/>
              <a:t>「いい加減なテストではバグはなくならない。」</a:t>
            </a:r>
            <a:endParaRPr lang="en-US" altLang="ja-JP" dirty="0"/>
          </a:p>
          <a:p>
            <a:pPr marL="346075" lvl="1" indent="0">
              <a:buNone/>
            </a:pPr>
            <a:endParaRPr lang="en-US" altLang="ja-JP" dirty="0"/>
          </a:p>
          <a:p>
            <a:pPr marL="346075" lvl="1" indent="0">
              <a:buNone/>
            </a:pPr>
            <a:r>
              <a:rPr lang="ja-JP" altLang="en-US" dirty="0"/>
              <a:t>「厳密なテストをやればバグはなくなる。」</a:t>
            </a:r>
            <a:endParaRPr lang="en-US" altLang="ja-JP" dirty="0"/>
          </a:p>
          <a:p>
            <a:pPr marL="346075" lvl="1" indent="0">
              <a:buNone/>
            </a:pPr>
            <a:endParaRPr lang="en-US" altLang="ja-JP" dirty="0"/>
          </a:p>
          <a:p>
            <a:pPr marL="346075" lvl="1" indent="0">
              <a:buNone/>
            </a:pPr>
            <a:r>
              <a:rPr lang="ja-JP" altLang="en-US" dirty="0"/>
              <a:t>　論理は同じですが、表現しようとしている状況が異なります。前者は既に現場でずさんなテストが行われており、それを指摘しています。後者はこれからテストフェーズに入るうえで、テストの方針を示していると考えられます。</a:t>
            </a:r>
            <a:endParaRPr lang="en-US" altLang="ja-JP" dirty="0"/>
          </a:p>
          <a:p>
            <a:pPr marL="346075" lvl="1" indent="0">
              <a:buNone/>
            </a:pPr>
            <a:endParaRPr lang="en-US" altLang="ja-JP" dirty="0"/>
          </a:p>
          <a:p>
            <a:pPr lvl="1"/>
            <a:endParaRPr lang="en-US" altLang="ja-JP" dirty="0"/>
          </a:p>
          <a:p>
            <a:pPr marL="0" indent="0">
              <a:buNone/>
            </a:pPr>
            <a:endParaRPr lang="en-US" altLang="ja-JP" dirty="0"/>
          </a:p>
          <a:p>
            <a:pPr marL="0" indent="0">
              <a:buNone/>
            </a:pPr>
            <a:endParaRPr lang="en-US" altLang="ja-JP" dirty="0"/>
          </a:p>
          <a:p>
            <a:pPr marL="346075" lvl="1" indent="0">
              <a:buNone/>
            </a:pPr>
            <a:endParaRPr lang="en-US" altLang="ja-JP" dirty="0"/>
          </a:p>
          <a:p>
            <a:pPr marL="346075" lvl="1" indent="0">
              <a:buNone/>
            </a:pPr>
            <a:endParaRPr lang="en-US" altLang="ja-JP" dirty="0"/>
          </a:p>
          <a:p>
            <a:pPr marL="346075" lvl="1" indent="0">
              <a:buNone/>
            </a:pPr>
            <a:endParaRPr lang="en-US" altLang="ja-JP" dirty="0"/>
          </a:p>
          <a:p>
            <a:endParaRPr lang="en-US" altLang="ja-JP" dirty="0"/>
          </a:p>
        </p:txBody>
      </p:sp>
    </p:spTree>
    <p:extLst>
      <p:ext uri="{BB962C8B-B14F-4D97-AF65-F5344CB8AC3E}">
        <p14:creationId xmlns:p14="http://schemas.microsoft.com/office/powerpoint/2010/main" val="38624513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■文章の分かりやすさとは</a:t>
            </a:r>
            <a:endParaRPr kumimoji="1" lang="ja-JP" altLang="en-US"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r>
              <a:rPr lang="ja-JP" altLang="en-US" dirty="0"/>
              <a:t>二重否定</a:t>
            </a:r>
            <a:endParaRPr lang="en-US" altLang="ja-JP" dirty="0"/>
          </a:p>
          <a:p>
            <a:pPr lvl="1"/>
            <a:endParaRPr lang="en-US" altLang="ja-JP" dirty="0"/>
          </a:p>
          <a:p>
            <a:pPr marL="346075" lvl="1" indent="0">
              <a:buNone/>
            </a:pPr>
            <a:r>
              <a:rPr lang="ja-JP" altLang="en-US" dirty="0"/>
              <a:t>　「二重否定」は、否定をさらに否定する表現です。二重否定は柔らかく肯定する意味で使われます。人間関係を大切にする日本文化には重宝な表現方法ですが、意味を曖昧にしているので、ソフトウェア文章では用いるべきではありません。</a:t>
            </a:r>
            <a:endParaRPr lang="en-US" altLang="ja-JP" dirty="0"/>
          </a:p>
          <a:p>
            <a:pPr lvl="1"/>
            <a:endParaRPr lang="en-US" altLang="ja-JP" dirty="0"/>
          </a:p>
          <a:p>
            <a:pPr marL="346075" lvl="1" indent="0">
              <a:buNone/>
            </a:pPr>
            <a:r>
              <a:rPr lang="ja-JP" altLang="en-US" dirty="0"/>
              <a:t>　二重否定は伝わりにくく、分かりにくい表現だ、と意識してソフトウェア文章を書き、推敲してください。</a:t>
            </a:r>
            <a:endParaRPr lang="en-US" altLang="ja-JP" dirty="0"/>
          </a:p>
          <a:p>
            <a:pPr lvl="1"/>
            <a:endParaRPr lang="en-US" altLang="ja-JP" dirty="0"/>
          </a:p>
          <a:p>
            <a:pPr marL="0" indent="0">
              <a:buNone/>
            </a:pPr>
            <a:endParaRPr lang="en-US" altLang="ja-JP" dirty="0"/>
          </a:p>
          <a:p>
            <a:pPr marL="0" indent="0">
              <a:buNone/>
            </a:pPr>
            <a:endParaRPr lang="en-US" altLang="ja-JP" dirty="0"/>
          </a:p>
          <a:p>
            <a:pPr marL="346075" lvl="1" indent="0">
              <a:buNone/>
            </a:pPr>
            <a:endParaRPr lang="en-US" altLang="ja-JP" dirty="0"/>
          </a:p>
          <a:p>
            <a:pPr marL="346075" lvl="1" indent="0">
              <a:buNone/>
            </a:pPr>
            <a:endParaRPr lang="en-US" altLang="ja-JP" dirty="0"/>
          </a:p>
          <a:p>
            <a:pPr marL="346075" lvl="1" indent="0">
              <a:buNone/>
            </a:pPr>
            <a:endParaRPr lang="en-US" altLang="ja-JP" dirty="0"/>
          </a:p>
          <a:p>
            <a:endParaRPr lang="en-US" altLang="ja-JP" dirty="0"/>
          </a:p>
        </p:txBody>
      </p:sp>
      <p:graphicFrame>
        <p:nvGraphicFramePr>
          <p:cNvPr id="3" name="表 2">
            <a:extLst>
              <a:ext uri="{FF2B5EF4-FFF2-40B4-BE49-F238E27FC236}">
                <a16:creationId xmlns:a16="http://schemas.microsoft.com/office/drawing/2014/main" id="{E1AF462E-7E66-4B70-8854-F546CEC543D9}"/>
              </a:ext>
            </a:extLst>
          </p:cNvPr>
          <p:cNvGraphicFramePr>
            <a:graphicFrameLocks noGrp="1"/>
          </p:cNvGraphicFramePr>
          <p:nvPr>
            <p:extLst>
              <p:ext uri="{D42A27DB-BD31-4B8C-83A1-F6EECF244321}">
                <p14:modId xmlns:p14="http://schemas.microsoft.com/office/powerpoint/2010/main" val="2452689310"/>
              </p:ext>
            </p:extLst>
          </p:nvPr>
        </p:nvGraphicFramePr>
        <p:xfrm>
          <a:off x="1403350" y="3559872"/>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276377616"/>
                    </a:ext>
                  </a:extLst>
                </a:gridCol>
                <a:gridCol w="3048000">
                  <a:extLst>
                    <a:ext uri="{9D8B030D-6E8A-4147-A177-3AD203B41FA5}">
                      <a16:colId xmlns:a16="http://schemas.microsoft.com/office/drawing/2014/main" val="1648937889"/>
                    </a:ext>
                  </a:extLst>
                </a:gridCol>
              </a:tblGrid>
              <a:tr h="370840">
                <a:tc>
                  <a:txBody>
                    <a:bodyPr/>
                    <a:lstStyle/>
                    <a:p>
                      <a:r>
                        <a:rPr kumimoji="1" lang="ja-JP" altLang="en-US" dirty="0"/>
                        <a:t>二重否定表現の例</a:t>
                      </a:r>
                    </a:p>
                  </a:txBody>
                  <a:tcPr/>
                </a:tc>
                <a:tc>
                  <a:txBody>
                    <a:bodyPr/>
                    <a:lstStyle/>
                    <a:p>
                      <a:r>
                        <a:rPr kumimoji="1" lang="ja-JP" altLang="en-US" dirty="0"/>
                        <a:t>肯定文</a:t>
                      </a:r>
                    </a:p>
                  </a:txBody>
                  <a:tcPr/>
                </a:tc>
                <a:extLst>
                  <a:ext uri="{0D108BD9-81ED-4DB2-BD59-A6C34878D82A}">
                    <a16:rowId xmlns:a16="http://schemas.microsoft.com/office/drawing/2014/main" val="1502867709"/>
                  </a:ext>
                </a:extLst>
              </a:tr>
              <a:tr h="370840">
                <a:tc>
                  <a:txBody>
                    <a:bodyPr/>
                    <a:lstStyle/>
                    <a:p>
                      <a:r>
                        <a:rPr kumimoji="1" lang="ja-JP" altLang="en-US" dirty="0"/>
                        <a:t>知らないわけがない</a:t>
                      </a:r>
                    </a:p>
                  </a:txBody>
                  <a:tcPr/>
                </a:tc>
                <a:tc>
                  <a:txBody>
                    <a:bodyPr/>
                    <a:lstStyle/>
                    <a:p>
                      <a:r>
                        <a:rPr kumimoji="1" lang="ja-JP" altLang="en-US" dirty="0"/>
                        <a:t>知ってるにちがいない</a:t>
                      </a:r>
                    </a:p>
                  </a:txBody>
                  <a:tcPr/>
                </a:tc>
                <a:extLst>
                  <a:ext uri="{0D108BD9-81ED-4DB2-BD59-A6C34878D82A}">
                    <a16:rowId xmlns:a16="http://schemas.microsoft.com/office/drawing/2014/main" val="2419094477"/>
                  </a:ext>
                </a:extLst>
              </a:tr>
              <a:tr h="370840">
                <a:tc>
                  <a:txBody>
                    <a:bodyPr/>
                    <a:lstStyle/>
                    <a:p>
                      <a:r>
                        <a:rPr kumimoji="1" lang="ja-JP" altLang="en-US" dirty="0"/>
                        <a:t>知らないはずがない</a:t>
                      </a:r>
                    </a:p>
                  </a:txBody>
                  <a:tcPr/>
                </a:tc>
                <a:tc>
                  <a:txBody>
                    <a:bodyPr/>
                    <a:lstStyle/>
                    <a:p>
                      <a:r>
                        <a:rPr kumimoji="1" lang="ja-JP" altLang="en-US" dirty="0"/>
                        <a:t>知ってるはずだ</a:t>
                      </a:r>
                    </a:p>
                  </a:txBody>
                  <a:tcPr/>
                </a:tc>
                <a:extLst>
                  <a:ext uri="{0D108BD9-81ED-4DB2-BD59-A6C34878D82A}">
                    <a16:rowId xmlns:a16="http://schemas.microsoft.com/office/drawing/2014/main" val="3687009394"/>
                  </a:ext>
                </a:extLst>
              </a:tr>
              <a:tr h="370840">
                <a:tc>
                  <a:txBody>
                    <a:bodyPr/>
                    <a:lstStyle/>
                    <a:p>
                      <a:r>
                        <a:rPr kumimoji="1" lang="ja-JP" altLang="en-US" dirty="0"/>
                        <a:t>食べないわけにはいかない</a:t>
                      </a:r>
                    </a:p>
                  </a:txBody>
                  <a:tcPr/>
                </a:tc>
                <a:tc>
                  <a:txBody>
                    <a:bodyPr/>
                    <a:lstStyle/>
                    <a:p>
                      <a:r>
                        <a:rPr kumimoji="1" lang="ja-JP" altLang="en-US" dirty="0"/>
                        <a:t>食べなければならない</a:t>
                      </a:r>
                    </a:p>
                  </a:txBody>
                  <a:tcPr/>
                </a:tc>
                <a:extLst>
                  <a:ext uri="{0D108BD9-81ED-4DB2-BD59-A6C34878D82A}">
                    <a16:rowId xmlns:a16="http://schemas.microsoft.com/office/drawing/2014/main" val="3979996033"/>
                  </a:ext>
                </a:extLst>
              </a:tr>
              <a:tr h="370840">
                <a:tc>
                  <a:txBody>
                    <a:bodyPr/>
                    <a:lstStyle/>
                    <a:p>
                      <a:r>
                        <a:rPr kumimoji="1" lang="ja-JP" altLang="en-US" dirty="0"/>
                        <a:t>食べないわけではない</a:t>
                      </a:r>
                    </a:p>
                  </a:txBody>
                  <a:tcPr/>
                </a:tc>
                <a:tc>
                  <a:txBody>
                    <a:bodyPr/>
                    <a:lstStyle/>
                    <a:p>
                      <a:r>
                        <a:rPr kumimoji="1" lang="ja-JP" altLang="en-US" dirty="0"/>
                        <a:t>食べるつもりだ</a:t>
                      </a:r>
                    </a:p>
                  </a:txBody>
                  <a:tcPr/>
                </a:tc>
                <a:extLst>
                  <a:ext uri="{0D108BD9-81ED-4DB2-BD59-A6C34878D82A}">
                    <a16:rowId xmlns:a16="http://schemas.microsoft.com/office/drawing/2014/main" val="2898016977"/>
                  </a:ext>
                </a:extLst>
              </a:tr>
            </a:tbl>
          </a:graphicData>
        </a:graphic>
      </p:graphicFrame>
    </p:spTree>
    <p:extLst>
      <p:ext uri="{BB962C8B-B14F-4D97-AF65-F5344CB8AC3E}">
        <p14:creationId xmlns:p14="http://schemas.microsoft.com/office/powerpoint/2010/main" val="5456523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■文章の分かりやすさとは</a:t>
            </a:r>
            <a:endParaRPr kumimoji="1" lang="ja-JP" altLang="en-US"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r>
              <a:rPr lang="ja-JP" altLang="en-US" dirty="0"/>
              <a:t>短文主義、一文一義でいこう</a:t>
            </a:r>
            <a:endParaRPr lang="en-US" altLang="ja-JP" dirty="0"/>
          </a:p>
          <a:p>
            <a:pPr lvl="1"/>
            <a:endParaRPr lang="en-US" altLang="ja-JP" dirty="0"/>
          </a:p>
          <a:p>
            <a:pPr marL="346075" lvl="1" indent="0">
              <a:buNone/>
            </a:pPr>
            <a:r>
              <a:rPr lang="ja-JP" altLang="en-US" dirty="0"/>
              <a:t>　「長すぎる文章」はたいてい、読みにくい文章です。長すぎる文章は、読み手に集中力と記憶力、そして頭の中での文の再構成という努力を強いるのです。</a:t>
            </a:r>
            <a:endParaRPr lang="en-US" altLang="ja-JP" dirty="0"/>
          </a:p>
          <a:p>
            <a:pPr lvl="1"/>
            <a:endParaRPr lang="en-US" altLang="ja-JP" dirty="0"/>
          </a:p>
          <a:p>
            <a:pPr lvl="1"/>
            <a:endParaRPr lang="en-US" altLang="ja-JP" dirty="0"/>
          </a:p>
          <a:p>
            <a:pPr marL="346075" lvl="1" indent="0">
              <a:buNone/>
            </a:pPr>
            <a:r>
              <a:rPr lang="ja-JP" altLang="en-US" dirty="0"/>
              <a:t>問題：次の文章を分かりやすく直してください。</a:t>
            </a:r>
            <a:endParaRPr lang="en-US" altLang="ja-JP" dirty="0"/>
          </a:p>
          <a:p>
            <a:pPr marL="346075" lvl="1" indent="0">
              <a:buNone/>
            </a:pPr>
            <a:endParaRPr lang="en-US" altLang="ja-JP" dirty="0"/>
          </a:p>
          <a:p>
            <a:pPr marL="346075" lvl="1" indent="0">
              <a:buNone/>
            </a:pPr>
            <a:r>
              <a:rPr lang="ja-JP" altLang="en-US" dirty="0"/>
              <a:t>「スケジュールの打ち合わせを今日、本社会議室ですることになっていますが、夕方本社の</a:t>
            </a:r>
            <a:r>
              <a:rPr lang="en-US" altLang="ja-JP" dirty="0"/>
              <a:t>1</a:t>
            </a:r>
            <a:r>
              <a:rPr lang="ja-JP" altLang="en-US" dirty="0"/>
              <a:t>階で夜の</a:t>
            </a:r>
            <a:r>
              <a:rPr lang="en-US" altLang="ja-JP" dirty="0"/>
              <a:t>6</a:t>
            </a:r>
            <a:r>
              <a:rPr lang="ja-JP" altLang="en-US" dirty="0"/>
              <a:t>時に待ち合わせしているのを皆さんご存知でしょうか。」</a:t>
            </a:r>
            <a:endParaRPr lang="en-US" altLang="ja-JP" dirty="0"/>
          </a:p>
          <a:p>
            <a:pPr marL="346075" lvl="1" indent="0">
              <a:buNone/>
            </a:pPr>
            <a:endParaRPr lang="en-US" altLang="ja-JP" dirty="0"/>
          </a:p>
          <a:p>
            <a:pPr marL="346075" lvl="1" indent="0">
              <a:buNone/>
            </a:pPr>
            <a:endParaRPr lang="en-US" altLang="ja-JP" dirty="0"/>
          </a:p>
          <a:p>
            <a:pPr marL="346075" lvl="1" indent="0">
              <a:buNone/>
            </a:pPr>
            <a:endParaRPr lang="en-US" altLang="ja-JP" dirty="0"/>
          </a:p>
          <a:p>
            <a:pPr marL="0" indent="0">
              <a:buNone/>
            </a:pPr>
            <a:endParaRPr lang="en-US" altLang="ja-JP" dirty="0"/>
          </a:p>
          <a:p>
            <a:pPr marL="0" indent="0">
              <a:buNone/>
            </a:pPr>
            <a:endParaRPr lang="en-US" altLang="ja-JP" dirty="0"/>
          </a:p>
          <a:p>
            <a:pPr marL="346075" lvl="1" indent="0">
              <a:buNone/>
            </a:pPr>
            <a:endParaRPr lang="en-US" altLang="ja-JP" dirty="0"/>
          </a:p>
          <a:p>
            <a:pPr marL="346075" lvl="1" indent="0">
              <a:buNone/>
            </a:pPr>
            <a:endParaRPr lang="en-US" altLang="ja-JP" dirty="0"/>
          </a:p>
          <a:p>
            <a:pPr marL="346075" lvl="1" indent="0">
              <a:buNone/>
            </a:pPr>
            <a:endParaRPr lang="en-US" altLang="ja-JP" dirty="0"/>
          </a:p>
          <a:p>
            <a:endParaRPr lang="en-US" altLang="ja-JP" dirty="0"/>
          </a:p>
        </p:txBody>
      </p:sp>
      <p:sp>
        <p:nvSpPr>
          <p:cNvPr id="3" name="テキスト ボックス 2">
            <a:extLst>
              <a:ext uri="{FF2B5EF4-FFF2-40B4-BE49-F238E27FC236}">
                <a16:creationId xmlns:a16="http://schemas.microsoft.com/office/drawing/2014/main" id="{899E2378-2772-4A4D-A829-46FCAED7617E}"/>
              </a:ext>
            </a:extLst>
          </p:cNvPr>
          <p:cNvSpPr txBox="1"/>
          <p:nvPr/>
        </p:nvSpPr>
        <p:spPr>
          <a:xfrm>
            <a:off x="470364" y="3894410"/>
            <a:ext cx="8324385" cy="646331"/>
          </a:xfrm>
          <a:prstGeom prst="rect">
            <a:avLst/>
          </a:prstGeom>
          <a:noFill/>
        </p:spPr>
        <p:txBody>
          <a:bodyPr wrap="square" rtlCol="0">
            <a:spAutoFit/>
          </a:bodyPr>
          <a:lstStyle/>
          <a:p>
            <a:r>
              <a:rPr kumimoji="1" lang="ja-JP" altLang="en-US" sz="1800" dirty="0"/>
              <a:t>「本日、本社会議室でスケジュールの打ち合わせを行います。待ち合わせは本社</a:t>
            </a:r>
            <a:r>
              <a:rPr kumimoji="1" lang="en-US" altLang="ja-JP" sz="1800" dirty="0"/>
              <a:t>1</a:t>
            </a:r>
            <a:r>
              <a:rPr kumimoji="1" lang="ja-JP" altLang="en-US" sz="1800" dirty="0"/>
              <a:t>階に</a:t>
            </a:r>
            <a:r>
              <a:rPr kumimoji="1" lang="en-US" altLang="ja-JP" sz="1800" dirty="0"/>
              <a:t>6</a:t>
            </a:r>
            <a:r>
              <a:rPr kumimoji="1" lang="ja-JP" altLang="en-US" sz="1800" dirty="0"/>
              <a:t>時です。皆さんご存知でしょうか。</a:t>
            </a:r>
          </a:p>
        </p:txBody>
      </p:sp>
      <p:sp>
        <p:nvSpPr>
          <p:cNvPr id="5" name="テキスト ボックス 4">
            <a:extLst>
              <a:ext uri="{FF2B5EF4-FFF2-40B4-BE49-F238E27FC236}">
                <a16:creationId xmlns:a16="http://schemas.microsoft.com/office/drawing/2014/main" id="{4796F067-F15C-4ACA-8586-0985C1FB600B}"/>
              </a:ext>
            </a:extLst>
          </p:cNvPr>
          <p:cNvSpPr txBox="1"/>
          <p:nvPr/>
        </p:nvSpPr>
        <p:spPr>
          <a:xfrm>
            <a:off x="470365" y="4827396"/>
            <a:ext cx="8203270" cy="646331"/>
          </a:xfrm>
          <a:prstGeom prst="rect">
            <a:avLst/>
          </a:prstGeom>
          <a:noFill/>
        </p:spPr>
        <p:txBody>
          <a:bodyPr wrap="square" rtlCol="0">
            <a:spAutoFit/>
          </a:bodyPr>
          <a:lstStyle/>
          <a:p>
            <a:r>
              <a:rPr kumimoji="1" lang="ja-JP" altLang="en-US" sz="1800" dirty="0"/>
              <a:t>話し言葉と書き言葉は異なります。話すように書くと、格助詞「が」を多用するとダラダラとした文章になってしまいます。</a:t>
            </a:r>
          </a:p>
        </p:txBody>
      </p:sp>
      <p:sp>
        <p:nvSpPr>
          <p:cNvPr id="6" name="楕円 5">
            <a:extLst>
              <a:ext uri="{FF2B5EF4-FFF2-40B4-BE49-F238E27FC236}">
                <a16:creationId xmlns:a16="http://schemas.microsoft.com/office/drawing/2014/main" id="{4EE23034-0C66-4F4D-8E6D-8253D75A99C6}"/>
              </a:ext>
            </a:extLst>
          </p:cNvPr>
          <p:cNvSpPr/>
          <p:nvPr/>
        </p:nvSpPr>
        <p:spPr bwMode="auto">
          <a:xfrm>
            <a:off x="7605132" y="3021982"/>
            <a:ext cx="457200" cy="423746"/>
          </a:xfrm>
          <a:prstGeom prst="ellips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anose="05000000000000000000" pitchFamily="2" charset="2"/>
              <a:buNone/>
              <a:tabLst/>
            </a:pPr>
            <a:endParaRPr kumimoji="0" lang="ja-JP"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1686580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■文章の分かりやすさとは</a:t>
            </a:r>
            <a:endParaRPr kumimoji="1" lang="ja-JP" altLang="en-US"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r>
              <a:rPr lang="ja-JP" altLang="en-US" dirty="0"/>
              <a:t>箇条書きでいこう</a:t>
            </a:r>
            <a:endParaRPr lang="en-US" altLang="ja-JP" dirty="0"/>
          </a:p>
          <a:p>
            <a:pPr lvl="1"/>
            <a:endParaRPr lang="en-US" altLang="ja-JP" dirty="0"/>
          </a:p>
          <a:p>
            <a:pPr marL="346075" lvl="1" indent="0">
              <a:buNone/>
            </a:pPr>
            <a:r>
              <a:rPr lang="ja-JP" altLang="en-US" dirty="0"/>
              <a:t>　箇条書きは、一つの主題に含まれる項目を複数の文で表す手法です。各項目を並べる表現方法により、主題の内容と構造を視覚的に表現することができます。</a:t>
            </a:r>
            <a:endParaRPr lang="en-US" altLang="ja-JP" dirty="0"/>
          </a:p>
          <a:p>
            <a:pPr lvl="1"/>
            <a:endParaRPr lang="en-US" altLang="ja-JP" dirty="0"/>
          </a:p>
          <a:p>
            <a:pPr marL="346075" lvl="1" indent="0">
              <a:buNone/>
            </a:pPr>
            <a:r>
              <a:rPr lang="ja-JP" altLang="en-US" dirty="0"/>
              <a:t>　箇条書きには、行に順序・順位をつけたものと、順位がないものがあります。順序を付けた場合には、そこに何らかの意味が含まれることになります。項目の間に順序・順位関係がないのであれば、順位がない羅列形式の箇条書きを使います。</a:t>
            </a:r>
            <a:endParaRPr lang="en-US" altLang="ja-JP" dirty="0"/>
          </a:p>
          <a:p>
            <a:pPr lvl="1"/>
            <a:endParaRPr lang="en-US" altLang="ja-JP" dirty="0"/>
          </a:p>
          <a:p>
            <a:pPr lvl="1"/>
            <a:endParaRPr lang="en-US" altLang="ja-JP" dirty="0"/>
          </a:p>
          <a:p>
            <a:pPr marL="346075" lvl="1" indent="0">
              <a:buNone/>
            </a:pPr>
            <a:r>
              <a:rPr lang="ja-JP" altLang="en-US" dirty="0"/>
              <a:t>箇条書きのルール</a:t>
            </a:r>
            <a:endParaRPr lang="en-US" altLang="ja-JP" dirty="0"/>
          </a:p>
          <a:p>
            <a:pPr lvl="1"/>
            <a:endParaRPr lang="en-US" altLang="ja-JP" dirty="0"/>
          </a:p>
          <a:p>
            <a:pPr lvl="2"/>
            <a:r>
              <a:rPr lang="ja-JP" altLang="en-US" sz="1800" dirty="0"/>
              <a:t>一つの主題に含まれる項目だけを箇条書きにする</a:t>
            </a:r>
            <a:endParaRPr lang="en-US" altLang="ja-JP" sz="1800" dirty="0"/>
          </a:p>
          <a:p>
            <a:pPr lvl="2"/>
            <a:r>
              <a:rPr lang="ja-JP" altLang="en-US" sz="1800" dirty="0"/>
              <a:t>箇条書きの文には句点「。」をつけない</a:t>
            </a:r>
            <a:endParaRPr lang="en-US" altLang="ja-JP" sz="1800" dirty="0"/>
          </a:p>
          <a:p>
            <a:pPr lvl="2"/>
            <a:r>
              <a:rPr lang="ja-JP" altLang="en-US" sz="1800" dirty="0"/>
              <a:t>文ごとに改行する</a:t>
            </a:r>
            <a:endParaRPr lang="en-US" altLang="ja-JP" sz="1800" dirty="0"/>
          </a:p>
          <a:p>
            <a:pPr lvl="2"/>
            <a:r>
              <a:rPr lang="ja-JP" altLang="en-US" sz="1800" dirty="0"/>
              <a:t>常に常態（である体）を用いる</a:t>
            </a:r>
            <a:endParaRPr lang="en-US" altLang="ja-JP" sz="1800" dirty="0"/>
          </a:p>
          <a:p>
            <a:pPr lvl="2"/>
            <a:r>
              <a:rPr lang="ja-JP" altLang="en-US" sz="1800" dirty="0"/>
              <a:t>手順を書く場合には順序立てて書く</a:t>
            </a:r>
            <a:endParaRPr lang="en-US" altLang="ja-JP" sz="1800" dirty="0"/>
          </a:p>
          <a:p>
            <a:pPr marL="346075" lvl="1" indent="0">
              <a:buNone/>
            </a:pPr>
            <a:endParaRPr lang="en-US" altLang="ja-JP" dirty="0"/>
          </a:p>
          <a:p>
            <a:pPr lvl="1"/>
            <a:endParaRPr lang="en-US" altLang="ja-JP" dirty="0"/>
          </a:p>
          <a:p>
            <a:pPr marL="346075" lvl="1" indent="0">
              <a:buNone/>
            </a:pPr>
            <a:endParaRPr lang="en-US" altLang="ja-JP" dirty="0"/>
          </a:p>
          <a:p>
            <a:pPr marL="346075" lvl="1" indent="0">
              <a:buNone/>
            </a:pPr>
            <a:endParaRPr lang="en-US" altLang="ja-JP" dirty="0"/>
          </a:p>
          <a:p>
            <a:pPr marL="0" indent="0">
              <a:buNone/>
            </a:pPr>
            <a:endParaRPr lang="en-US" altLang="ja-JP" dirty="0"/>
          </a:p>
          <a:p>
            <a:pPr marL="0" indent="0">
              <a:buNone/>
            </a:pPr>
            <a:endParaRPr lang="en-US" altLang="ja-JP" dirty="0"/>
          </a:p>
          <a:p>
            <a:pPr marL="346075" lvl="1" indent="0">
              <a:buNone/>
            </a:pPr>
            <a:endParaRPr lang="en-US" altLang="ja-JP" dirty="0"/>
          </a:p>
          <a:p>
            <a:pPr marL="346075" lvl="1" indent="0">
              <a:buNone/>
            </a:pPr>
            <a:endParaRPr lang="en-US" altLang="ja-JP" dirty="0"/>
          </a:p>
          <a:p>
            <a:pPr marL="346075" lvl="1" indent="0">
              <a:buNone/>
            </a:pPr>
            <a:endParaRPr lang="en-US" altLang="ja-JP" dirty="0"/>
          </a:p>
          <a:p>
            <a:endParaRPr lang="en-US" altLang="ja-JP" dirty="0"/>
          </a:p>
        </p:txBody>
      </p:sp>
    </p:spTree>
    <p:extLst>
      <p:ext uri="{BB962C8B-B14F-4D97-AF65-F5344CB8AC3E}">
        <p14:creationId xmlns:p14="http://schemas.microsoft.com/office/powerpoint/2010/main" val="3434329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スライド番号プレースホルダー 2"/>
          <p:cNvSpPr>
            <a:spLocks noGrp="1"/>
          </p:cNvSpPr>
          <p:nvPr>
            <p:ph type="sldNum" sz="quarter" idx="10"/>
          </p:nvPr>
        </p:nvSpPr>
        <p:spPr/>
        <p:txBody>
          <a:bodyPr/>
          <a:lstStyle/>
          <a:p>
            <a:pPr>
              <a:defRPr/>
            </a:pPr>
            <a:fld id="{53F4B962-E652-4883-83A8-38199935C685}" type="slidenum">
              <a:rPr lang="en-US" altLang="ja-JP" smtClean="0"/>
              <a:pPr>
                <a:defRPr/>
              </a:pPr>
              <a:t>5</a:t>
            </a:fld>
            <a:endParaRPr lang="en-US" altLang="ja-JP" dirty="0"/>
          </a:p>
        </p:txBody>
      </p:sp>
      <p:sp>
        <p:nvSpPr>
          <p:cNvPr id="4" name="テキスト プレースホルダー 3"/>
          <p:cNvSpPr>
            <a:spLocks noGrp="1"/>
          </p:cNvSpPr>
          <p:nvPr>
            <p:ph type="body" sz="quarter" idx="11"/>
          </p:nvPr>
        </p:nvSpPr>
        <p:spPr>
          <a:xfrm>
            <a:off x="1289541" y="1149833"/>
            <a:ext cx="7153275" cy="4717566"/>
          </a:xfrm>
        </p:spPr>
        <p:txBody>
          <a:bodyPr/>
          <a:lstStyle/>
          <a:p>
            <a:pPr marL="457200" indent="-457200">
              <a:buFont typeface="+mj-lt"/>
              <a:buAutoNum type="arabicPeriod"/>
            </a:pPr>
            <a:r>
              <a:rPr lang="ja-JP" altLang="en-US" dirty="0">
                <a:solidFill>
                  <a:schemeClr val="bg1">
                    <a:lumMod val="75000"/>
                  </a:schemeClr>
                </a:solidFill>
              </a:rPr>
              <a:t>はじめに</a:t>
            </a:r>
            <a:endParaRPr lang="en-US" altLang="ja-JP" dirty="0">
              <a:solidFill>
                <a:schemeClr val="bg1">
                  <a:lumMod val="75000"/>
                </a:schemeClr>
              </a:solidFill>
            </a:endParaRPr>
          </a:p>
          <a:p>
            <a:pPr marL="457200" indent="-457200">
              <a:buFont typeface="+mj-lt"/>
              <a:buAutoNum type="arabicPeriod"/>
            </a:pPr>
            <a:r>
              <a:rPr kumimoji="1" lang="ja-JP" altLang="en-US" dirty="0"/>
              <a:t>書籍紹介</a:t>
            </a:r>
            <a:endParaRPr kumimoji="1" lang="en-US" altLang="ja-JP" dirty="0"/>
          </a:p>
          <a:p>
            <a:pPr marL="457200" indent="-457200">
              <a:buFont typeface="+mj-lt"/>
              <a:buAutoNum type="arabicPeriod"/>
            </a:pPr>
            <a:r>
              <a:rPr lang="ja-JP" altLang="en-US" dirty="0">
                <a:solidFill>
                  <a:schemeClr val="bg1">
                    <a:lumMod val="75000"/>
                  </a:schemeClr>
                </a:solidFill>
              </a:rPr>
              <a:t>あなたの文章力</a:t>
            </a:r>
            <a:endParaRPr lang="en-US" altLang="ja-JP" dirty="0">
              <a:solidFill>
                <a:schemeClr val="bg1">
                  <a:lumMod val="75000"/>
                </a:schemeClr>
              </a:solidFill>
            </a:endParaRPr>
          </a:p>
          <a:p>
            <a:pPr marL="457200" indent="-457200">
              <a:buFont typeface="+mj-lt"/>
              <a:buAutoNum type="arabicPeriod"/>
            </a:pPr>
            <a:r>
              <a:rPr kumimoji="1" lang="ja-JP" altLang="en-US" dirty="0">
                <a:solidFill>
                  <a:schemeClr val="bg1">
                    <a:lumMod val="75000"/>
                  </a:schemeClr>
                </a:solidFill>
              </a:rPr>
              <a:t>ソフトウェア文章の目的</a:t>
            </a:r>
            <a:endParaRPr kumimoji="1" lang="en-US" altLang="ja-JP" dirty="0">
              <a:solidFill>
                <a:schemeClr val="bg1">
                  <a:lumMod val="75000"/>
                </a:schemeClr>
              </a:solidFill>
            </a:endParaRPr>
          </a:p>
          <a:p>
            <a:pPr marL="457200" indent="-457200">
              <a:buFont typeface="+mj-lt"/>
              <a:buAutoNum type="arabicPeriod"/>
            </a:pPr>
            <a:r>
              <a:rPr lang="ja-JP" altLang="en-US" dirty="0">
                <a:solidFill>
                  <a:schemeClr val="bg1">
                    <a:lumMod val="75000"/>
                  </a:schemeClr>
                </a:solidFill>
              </a:rPr>
              <a:t>日本語の特徴</a:t>
            </a:r>
            <a:endParaRPr lang="en-US" altLang="ja-JP" dirty="0">
              <a:solidFill>
                <a:schemeClr val="bg1">
                  <a:lumMod val="75000"/>
                </a:schemeClr>
              </a:solidFill>
            </a:endParaRPr>
          </a:p>
          <a:p>
            <a:pPr marL="457200" indent="-457200">
              <a:buFont typeface="+mj-lt"/>
              <a:buAutoNum type="arabicPeriod"/>
            </a:pPr>
            <a:r>
              <a:rPr kumimoji="1" lang="ja-JP" altLang="en-US" dirty="0">
                <a:solidFill>
                  <a:schemeClr val="bg1">
                    <a:lumMod val="75000"/>
                  </a:schemeClr>
                </a:solidFill>
              </a:rPr>
              <a:t>文章の正確さとは</a:t>
            </a:r>
            <a:endParaRPr kumimoji="1" lang="en-US" altLang="ja-JP" dirty="0">
              <a:solidFill>
                <a:schemeClr val="bg1">
                  <a:lumMod val="75000"/>
                </a:schemeClr>
              </a:solidFill>
            </a:endParaRPr>
          </a:p>
          <a:p>
            <a:pPr marL="457200" indent="-457200">
              <a:buFont typeface="+mj-lt"/>
              <a:buAutoNum type="arabicPeriod"/>
            </a:pPr>
            <a:r>
              <a:rPr lang="ja-JP" altLang="en-US" dirty="0">
                <a:solidFill>
                  <a:schemeClr val="bg1">
                    <a:lumMod val="75000"/>
                  </a:schemeClr>
                </a:solidFill>
              </a:rPr>
              <a:t>文章の分かりやすさとは</a:t>
            </a:r>
            <a:endParaRPr kumimoji="1" lang="en-US" altLang="ja-JP" dirty="0">
              <a:solidFill>
                <a:schemeClr val="bg1">
                  <a:lumMod val="75000"/>
                </a:schemeClr>
              </a:solidFill>
            </a:endParaRPr>
          </a:p>
          <a:p>
            <a:pPr marL="457200" indent="-457200">
              <a:buFont typeface="+mj-lt"/>
              <a:buAutoNum type="arabicPeriod"/>
            </a:pPr>
            <a:r>
              <a:rPr lang="ja-JP" altLang="en-US" dirty="0">
                <a:solidFill>
                  <a:schemeClr val="bg1">
                    <a:lumMod val="75000"/>
                  </a:schemeClr>
                </a:solidFill>
              </a:rPr>
              <a:t>文章レビューの方法</a:t>
            </a:r>
            <a:endParaRPr lang="en-US" altLang="ja-JP" dirty="0">
              <a:solidFill>
                <a:schemeClr val="bg1">
                  <a:lumMod val="75000"/>
                </a:schemeClr>
              </a:solidFill>
            </a:endParaRPr>
          </a:p>
          <a:p>
            <a:pPr marL="457200" indent="-457200">
              <a:buFont typeface="+mj-lt"/>
              <a:buAutoNum type="arabicPeriod"/>
            </a:pPr>
            <a:r>
              <a:rPr kumimoji="1" lang="ja-JP" altLang="en-US" dirty="0">
                <a:solidFill>
                  <a:schemeClr val="bg1">
                    <a:lumMod val="75000"/>
                  </a:schemeClr>
                </a:solidFill>
              </a:rPr>
              <a:t>見積要求仕様書の書き方</a:t>
            </a:r>
            <a:endParaRPr kumimoji="1" lang="en-US" altLang="ja-JP" dirty="0">
              <a:solidFill>
                <a:schemeClr val="bg1">
                  <a:lumMod val="75000"/>
                </a:schemeClr>
              </a:solidFill>
            </a:endParaRPr>
          </a:p>
        </p:txBody>
      </p:sp>
    </p:spTree>
    <p:extLst>
      <p:ext uri="{BB962C8B-B14F-4D97-AF65-F5344CB8AC3E}">
        <p14:creationId xmlns:p14="http://schemas.microsoft.com/office/powerpoint/2010/main" val="38177295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■文章の分かりやすさとは</a:t>
            </a:r>
            <a:endParaRPr kumimoji="1" lang="ja-JP" altLang="en-US"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r>
              <a:rPr lang="ja-JP" altLang="en-US" dirty="0"/>
              <a:t>分かりやすい文章にするには</a:t>
            </a:r>
            <a:endParaRPr lang="en-US" altLang="ja-JP" dirty="0"/>
          </a:p>
          <a:p>
            <a:pPr lvl="1"/>
            <a:endParaRPr lang="en-US" altLang="ja-JP" dirty="0"/>
          </a:p>
          <a:p>
            <a:pPr marL="346075" lvl="1" indent="0">
              <a:buNone/>
            </a:pPr>
            <a:r>
              <a:rPr lang="ja-JP" altLang="en-US" dirty="0"/>
              <a:t>ここまで、文章を分かりやすくする方法を紹介してきました。他にも下記のことに気を配ると、より分かりやすい文章になります。</a:t>
            </a:r>
            <a:endParaRPr lang="en-US" altLang="ja-JP" dirty="0"/>
          </a:p>
          <a:p>
            <a:pPr lvl="1"/>
            <a:endParaRPr lang="en-US" altLang="ja-JP" dirty="0"/>
          </a:p>
          <a:p>
            <a:pPr marL="346075" lvl="1" indent="0">
              <a:buNone/>
            </a:pPr>
            <a:r>
              <a:rPr lang="ja-JP" altLang="en-US" dirty="0"/>
              <a:t>・　冗長、回りくどい、あいまい、抽象的を排除しよう</a:t>
            </a:r>
            <a:endParaRPr lang="en-US" altLang="ja-JP" dirty="0"/>
          </a:p>
          <a:p>
            <a:pPr marL="346075" lvl="1" indent="0">
              <a:buNone/>
            </a:pPr>
            <a:r>
              <a:rPr lang="ja-JP" altLang="en-US" dirty="0"/>
              <a:t>・　文章の統一感を意識しよう</a:t>
            </a:r>
            <a:endParaRPr lang="en-US" altLang="ja-JP" dirty="0"/>
          </a:p>
          <a:p>
            <a:pPr marL="346075" lvl="1" indent="0">
              <a:buNone/>
            </a:pPr>
            <a:r>
              <a:rPr lang="ja-JP" altLang="en-US" dirty="0"/>
              <a:t>・　視覚化しよう</a:t>
            </a:r>
            <a:endParaRPr lang="en-US" altLang="ja-JP" dirty="0"/>
          </a:p>
          <a:p>
            <a:pPr lvl="1"/>
            <a:endParaRPr lang="en-US" altLang="ja-JP" dirty="0"/>
          </a:p>
          <a:p>
            <a:pPr lvl="1"/>
            <a:endParaRPr lang="en-US" altLang="ja-JP" dirty="0"/>
          </a:p>
          <a:p>
            <a:pPr marL="346075" lvl="1" indent="0">
              <a:buNone/>
            </a:pPr>
            <a:endParaRPr lang="en-US" altLang="ja-JP" dirty="0"/>
          </a:p>
          <a:p>
            <a:pPr marL="346075" lvl="1" indent="0">
              <a:buNone/>
            </a:pPr>
            <a:endParaRPr lang="en-US" altLang="ja-JP" dirty="0"/>
          </a:p>
          <a:p>
            <a:pPr marL="0" indent="0">
              <a:buNone/>
            </a:pPr>
            <a:endParaRPr lang="en-US" altLang="ja-JP" dirty="0"/>
          </a:p>
          <a:p>
            <a:pPr marL="0" indent="0">
              <a:buNone/>
            </a:pPr>
            <a:endParaRPr lang="en-US" altLang="ja-JP" dirty="0"/>
          </a:p>
          <a:p>
            <a:pPr marL="346075" lvl="1" indent="0">
              <a:buNone/>
            </a:pPr>
            <a:endParaRPr lang="en-US" altLang="ja-JP" dirty="0"/>
          </a:p>
          <a:p>
            <a:pPr marL="346075" lvl="1" indent="0">
              <a:buNone/>
            </a:pPr>
            <a:endParaRPr lang="en-US" altLang="ja-JP" dirty="0"/>
          </a:p>
          <a:p>
            <a:pPr marL="346075" lvl="1" indent="0">
              <a:buNone/>
            </a:pPr>
            <a:endParaRPr lang="en-US" altLang="ja-JP" dirty="0"/>
          </a:p>
          <a:p>
            <a:endParaRPr lang="en-US" altLang="ja-JP" dirty="0"/>
          </a:p>
        </p:txBody>
      </p:sp>
    </p:spTree>
    <p:extLst>
      <p:ext uri="{BB962C8B-B14F-4D97-AF65-F5344CB8AC3E}">
        <p14:creationId xmlns:p14="http://schemas.microsoft.com/office/powerpoint/2010/main" val="13081298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スライド番号プレースホルダー 2"/>
          <p:cNvSpPr>
            <a:spLocks noGrp="1"/>
          </p:cNvSpPr>
          <p:nvPr>
            <p:ph type="sldNum" sz="quarter" idx="10"/>
          </p:nvPr>
        </p:nvSpPr>
        <p:spPr/>
        <p:txBody>
          <a:bodyPr/>
          <a:lstStyle/>
          <a:p>
            <a:pPr>
              <a:defRPr/>
            </a:pPr>
            <a:fld id="{53F4B962-E652-4883-83A8-38199935C685}" type="slidenum">
              <a:rPr lang="en-US" altLang="ja-JP" smtClean="0"/>
              <a:pPr>
                <a:defRPr/>
              </a:pPr>
              <a:t>51</a:t>
            </a:fld>
            <a:endParaRPr lang="en-US" altLang="ja-JP" dirty="0"/>
          </a:p>
        </p:txBody>
      </p:sp>
      <p:sp>
        <p:nvSpPr>
          <p:cNvPr id="4" name="テキスト プレースホルダー 3"/>
          <p:cNvSpPr>
            <a:spLocks noGrp="1"/>
          </p:cNvSpPr>
          <p:nvPr>
            <p:ph type="body" sz="quarter" idx="11"/>
          </p:nvPr>
        </p:nvSpPr>
        <p:spPr>
          <a:xfrm>
            <a:off x="1289541" y="1149833"/>
            <a:ext cx="7153275" cy="4717566"/>
          </a:xfrm>
        </p:spPr>
        <p:txBody>
          <a:bodyPr/>
          <a:lstStyle/>
          <a:p>
            <a:pPr marL="457200" indent="-457200">
              <a:buFont typeface="+mj-lt"/>
              <a:buAutoNum type="arabicPeriod"/>
            </a:pPr>
            <a:r>
              <a:rPr lang="ja-JP" altLang="en-US" dirty="0">
                <a:solidFill>
                  <a:schemeClr val="bg1">
                    <a:lumMod val="75000"/>
                  </a:schemeClr>
                </a:solidFill>
              </a:rPr>
              <a:t>はじめに</a:t>
            </a:r>
            <a:endParaRPr lang="en-US" altLang="ja-JP" dirty="0">
              <a:solidFill>
                <a:schemeClr val="bg1">
                  <a:lumMod val="75000"/>
                </a:schemeClr>
              </a:solidFill>
            </a:endParaRPr>
          </a:p>
          <a:p>
            <a:pPr marL="457200" indent="-457200">
              <a:buFont typeface="+mj-lt"/>
              <a:buAutoNum type="arabicPeriod"/>
            </a:pPr>
            <a:r>
              <a:rPr kumimoji="1" lang="ja-JP" altLang="en-US" dirty="0">
                <a:solidFill>
                  <a:schemeClr val="bg1">
                    <a:lumMod val="75000"/>
                  </a:schemeClr>
                </a:solidFill>
              </a:rPr>
              <a:t>書籍紹介</a:t>
            </a:r>
            <a:endParaRPr kumimoji="1" lang="en-US" altLang="ja-JP" dirty="0">
              <a:solidFill>
                <a:schemeClr val="bg1">
                  <a:lumMod val="75000"/>
                </a:schemeClr>
              </a:solidFill>
            </a:endParaRPr>
          </a:p>
          <a:p>
            <a:pPr marL="457200" indent="-457200">
              <a:buFont typeface="+mj-lt"/>
              <a:buAutoNum type="arabicPeriod"/>
            </a:pPr>
            <a:r>
              <a:rPr lang="ja-JP" altLang="en-US" dirty="0">
                <a:solidFill>
                  <a:schemeClr val="bg1">
                    <a:lumMod val="75000"/>
                  </a:schemeClr>
                </a:solidFill>
              </a:rPr>
              <a:t>あなたの文章力</a:t>
            </a:r>
            <a:endParaRPr lang="en-US" altLang="ja-JP" dirty="0">
              <a:solidFill>
                <a:schemeClr val="bg1">
                  <a:lumMod val="75000"/>
                </a:schemeClr>
              </a:solidFill>
            </a:endParaRPr>
          </a:p>
          <a:p>
            <a:pPr marL="457200" indent="-457200">
              <a:buFont typeface="+mj-lt"/>
              <a:buAutoNum type="arabicPeriod"/>
            </a:pPr>
            <a:r>
              <a:rPr kumimoji="1" lang="ja-JP" altLang="en-US" dirty="0">
                <a:solidFill>
                  <a:schemeClr val="bg1">
                    <a:lumMod val="75000"/>
                  </a:schemeClr>
                </a:solidFill>
              </a:rPr>
              <a:t>ソフトウェア文章の目的</a:t>
            </a:r>
            <a:endParaRPr kumimoji="1" lang="en-US" altLang="ja-JP" dirty="0">
              <a:solidFill>
                <a:schemeClr val="bg1">
                  <a:lumMod val="75000"/>
                </a:schemeClr>
              </a:solidFill>
            </a:endParaRPr>
          </a:p>
          <a:p>
            <a:pPr marL="457200" indent="-457200">
              <a:buFont typeface="+mj-lt"/>
              <a:buAutoNum type="arabicPeriod"/>
            </a:pPr>
            <a:r>
              <a:rPr lang="ja-JP" altLang="en-US" dirty="0">
                <a:solidFill>
                  <a:schemeClr val="bg1">
                    <a:lumMod val="75000"/>
                  </a:schemeClr>
                </a:solidFill>
              </a:rPr>
              <a:t>日本語の特徴</a:t>
            </a:r>
            <a:endParaRPr lang="en-US" altLang="ja-JP" dirty="0">
              <a:solidFill>
                <a:schemeClr val="bg1">
                  <a:lumMod val="75000"/>
                </a:schemeClr>
              </a:solidFill>
            </a:endParaRPr>
          </a:p>
          <a:p>
            <a:pPr marL="457200" indent="-457200">
              <a:buFont typeface="+mj-lt"/>
              <a:buAutoNum type="arabicPeriod"/>
            </a:pPr>
            <a:r>
              <a:rPr kumimoji="1" lang="ja-JP" altLang="en-US" dirty="0">
                <a:solidFill>
                  <a:schemeClr val="bg1">
                    <a:lumMod val="75000"/>
                  </a:schemeClr>
                </a:solidFill>
              </a:rPr>
              <a:t>文章の正確さとは</a:t>
            </a:r>
            <a:endParaRPr kumimoji="1" lang="en-US" altLang="ja-JP" dirty="0">
              <a:solidFill>
                <a:schemeClr val="bg1">
                  <a:lumMod val="75000"/>
                </a:schemeClr>
              </a:solidFill>
            </a:endParaRPr>
          </a:p>
          <a:p>
            <a:pPr marL="457200" indent="-457200">
              <a:buFont typeface="+mj-lt"/>
              <a:buAutoNum type="arabicPeriod"/>
            </a:pPr>
            <a:r>
              <a:rPr lang="ja-JP" altLang="en-US" dirty="0">
                <a:solidFill>
                  <a:schemeClr val="bg1">
                    <a:lumMod val="75000"/>
                  </a:schemeClr>
                </a:solidFill>
              </a:rPr>
              <a:t>文章の分かりやすさとは</a:t>
            </a:r>
            <a:endParaRPr kumimoji="1" lang="en-US" altLang="ja-JP" dirty="0"/>
          </a:p>
          <a:p>
            <a:pPr marL="457200" indent="-457200">
              <a:buFont typeface="+mj-lt"/>
              <a:buAutoNum type="arabicPeriod"/>
            </a:pPr>
            <a:r>
              <a:rPr lang="ja-JP" altLang="en-US" dirty="0"/>
              <a:t>文章レビューの方法</a:t>
            </a:r>
            <a:endParaRPr lang="en-US" altLang="ja-JP" dirty="0"/>
          </a:p>
          <a:p>
            <a:pPr marL="457200" indent="-457200">
              <a:buFont typeface="+mj-lt"/>
              <a:buAutoNum type="arabicPeriod"/>
            </a:pPr>
            <a:r>
              <a:rPr kumimoji="1" lang="ja-JP" altLang="en-US" dirty="0">
                <a:solidFill>
                  <a:schemeClr val="bg1">
                    <a:lumMod val="75000"/>
                  </a:schemeClr>
                </a:solidFill>
              </a:rPr>
              <a:t>見積要求仕様書の書き方</a:t>
            </a:r>
            <a:endParaRPr kumimoji="1" lang="en-US" altLang="ja-JP" dirty="0">
              <a:solidFill>
                <a:schemeClr val="bg1">
                  <a:lumMod val="75000"/>
                </a:schemeClr>
              </a:solidFill>
            </a:endParaRPr>
          </a:p>
        </p:txBody>
      </p:sp>
    </p:spTree>
    <p:extLst>
      <p:ext uri="{BB962C8B-B14F-4D97-AF65-F5344CB8AC3E}">
        <p14:creationId xmlns:p14="http://schemas.microsoft.com/office/powerpoint/2010/main" val="31335524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■文章レビューの方法</a:t>
            </a:r>
            <a:endParaRPr kumimoji="1" lang="ja-JP" altLang="en-US"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pPr marL="0" indent="0">
              <a:buNone/>
            </a:pPr>
            <a:r>
              <a:rPr lang="ja-JP" altLang="en-US" dirty="0"/>
              <a:t>　ソフトウェア文章のレビュー（</a:t>
            </a:r>
            <a:r>
              <a:rPr lang="en-US" altLang="ja-JP" dirty="0"/>
              <a:t>Review</a:t>
            </a:r>
            <a:r>
              <a:rPr lang="ja-JP" altLang="en-US" dirty="0"/>
              <a:t>）とは、文章が正確に、わかりやすく書かれているかどうかを見直し、精査するという意味です。</a:t>
            </a:r>
            <a:endParaRPr lang="en-US" altLang="ja-JP" dirty="0"/>
          </a:p>
          <a:p>
            <a:pPr marL="0" indent="0">
              <a:spcBef>
                <a:spcPts val="0"/>
              </a:spcBef>
              <a:buNone/>
            </a:pPr>
            <a:r>
              <a:rPr lang="ja-JP" altLang="en-US" dirty="0"/>
              <a:t>　ここではプロジェクト管理からの視点は除き、ソフトウェア文章の観点から</a:t>
            </a:r>
            <a:endParaRPr lang="en-US" altLang="ja-JP" dirty="0"/>
          </a:p>
          <a:p>
            <a:pPr marL="0" indent="0">
              <a:spcBef>
                <a:spcPts val="0"/>
              </a:spcBef>
              <a:buNone/>
            </a:pPr>
            <a:r>
              <a:rPr lang="ja-JP" altLang="en-US" dirty="0"/>
              <a:t>レビューについて説明します。</a:t>
            </a:r>
            <a:endParaRPr lang="en-US" altLang="ja-JP" dirty="0"/>
          </a:p>
          <a:p>
            <a:pPr lvl="1"/>
            <a:endParaRPr lang="en-US" altLang="ja-JP" dirty="0"/>
          </a:p>
          <a:p>
            <a:r>
              <a:rPr lang="ja-JP" altLang="en-US" dirty="0"/>
              <a:t>何のためにレビューを行うのか</a:t>
            </a:r>
            <a:endParaRPr lang="en-US" altLang="ja-JP" dirty="0"/>
          </a:p>
          <a:p>
            <a:pPr lvl="1"/>
            <a:endParaRPr lang="en-US" altLang="ja-JP" dirty="0"/>
          </a:p>
          <a:p>
            <a:pPr marL="346075" lvl="1" indent="0">
              <a:buNone/>
            </a:pPr>
            <a:r>
              <a:rPr lang="ja-JP" altLang="en-US" dirty="0"/>
              <a:t>問題：レビューの目的を考えてください。</a:t>
            </a:r>
            <a:endParaRPr lang="en-US" altLang="ja-JP" dirty="0"/>
          </a:p>
          <a:p>
            <a:pPr marL="346075" lvl="1" indent="0">
              <a:buNone/>
            </a:pPr>
            <a:endParaRPr lang="en-US" altLang="ja-JP" dirty="0"/>
          </a:p>
          <a:p>
            <a:pPr marL="346075" lvl="1" indent="0">
              <a:buNone/>
            </a:pPr>
            <a:endParaRPr lang="en-US" altLang="ja-JP" dirty="0"/>
          </a:p>
          <a:p>
            <a:endParaRPr lang="en-US" altLang="ja-JP" dirty="0"/>
          </a:p>
          <a:p>
            <a:pPr lvl="1"/>
            <a:endParaRPr lang="en-US" altLang="ja-JP" dirty="0"/>
          </a:p>
          <a:p>
            <a:pPr lvl="1"/>
            <a:endParaRPr lang="en-US" altLang="ja-JP" dirty="0"/>
          </a:p>
          <a:p>
            <a:pPr marL="346075" lvl="1" indent="0">
              <a:buNone/>
            </a:pPr>
            <a:endParaRPr lang="en-US" altLang="ja-JP" dirty="0"/>
          </a:p>
          <a:p>
            <a:pPr marL="346075" lvl="1" indent="0">
              <a:buNone/>
            </a:pPr>
            <a:endParaRPr lang="en-US" altLang="ja-JP" dirty="0"/>
          </a:p>
          <a:p>
            <a:pPr marL="0" indent="0">
              <a:buNone/>
            </a:pPr>
            <a:endParaRPr lang="en-US" altLang="ja-JP" dirty="0"/>
          </a:p>
          <a:p>
            <a:pPr marL="0" indent="0">
              <a:buNone/>
            </a:pPr>
            <a:endParaRPr lang="en-US" altLang="ja-JP" dirty="0"/>
          </a:p>
          <a:p>
            <a:pPr marL="346075" lvl="1" indent="0">
              <a:buNone/>
            </a:pPr>
            <a:endParaRPr lang="en-US" altLang="ja-JP" dirty="0"/>
          </a:p>
          <a:p>
            <a:pPr marL="346075" lvl="1" indent="0">
              <a:buNone/>
            </a:pPr>
            <a:endParaRPr lang="en-US" altLang="ja-JP" dirty="0"/>
          </a:p>
          <a:p>
            <a:pPr marL="346075" lvl="1" indent="0">
              <a:buNone/>
            </a:pPr>
            <a:endParaRPr lang="en-US" altLang="ja-JP" dirty="0"/>
          </a:p>
          <a:p>
            <a:endParaRPr lang="en-US" altLang="ja-JP" dirty="0"/>
          </a:p>
        </p:txBody>
      </p:sp>
      <p:sp>
        <p:nvSpPr>
          <p:cNvPr id="3" name="テキスト ボックス 2">
            <a:extLst>
              <a:ext uri="{FF2B5EF4-FFF2-40B4-BE49-F238E27FC236}">
                <a16:creationId xmlns:a16="http://schemas.microsoft.com/office/drawing/2014/main" id="{8465FFCA-99F6-4137-8AFF-786BD3F03B4F}"/>
              </a:ext>
            </a:extLst>
          </p:cNvPr>
          <p:cNvSpPr txBox="1"/>
          <p:nvPr/>
        </p:nvSpPr>
        <p:spPr>
          <a:xfrm>
            <a:off x="585206" y="3757962"/>
            <a:ext cx="8396869" cy="2116028"/>
          </a:xfrm>
          <a:prstGeom prst="rect">
            <a:avLst/>
          </a:prstGeom>
          <a:noFill/>
        </p:spPr>
        <p:txBody>
          <a:bodyPr wrap="square" rtlCol="0">
            <a:spAutoFit/>
          </a:bodyPr>
          <a:lstStyle/>
          <a:p>
            <a:pPr>
              <a:lnSpc>
                <a:spcPct val="150000"/>
              </a:lnSpc>
            </a:pPr>
            <a:r>
              <a:rPr kumimoji="1" lang="ja-JP" altLang="en-US" sz="1800" dirty="0"/>
              <a:t>①　記述漏れや記述間違いを防ぎ、品質を向上させる</a:t>
            </a:r>
            <a:endParaRPr kumimoji="1" lang="en-US" altLang="ja-JP" sz="1800" dirty="0"/>
          </a:p>
          <a:p>
            <a:pPr>
              <a:lnSpc>
                <a:spcPct val="150000"/>
              </a:lnSpc>
            </a:pPr>
            <a:r>
              <a:rPr kumimoji="1" lang="ja-JP" altLang="en-US" sz="1800" dirty="0"/>
              <a:t>②　計画通りに作業が進むようにする</a:t>
            </a:r>
            <a:endParaRPr kumimoji="1" lang="en-US" altLang="ja-JP" sz="1800" dirty="0"/>
          </a:p>
          <a:p>
            <a:pPr>
              <a:lnSpc>
                <a:spcPct val="150000"/>
              </a:lnSpc>
            </a:pPr>
            <a:r>
              <a:rPr kumimoji="1" lang="ja-JP" altLang="en-US" sz="1800" dirty="0"/>
              <a:t>③　（①に関連して）コストの増加を抑制する</a:t>
            </a:r>
            <a:endParaRPr kumimoji="1" lang="en-US" altLang="ja-JP" sz="1800" dirty="0"/>
          </a:p>
          <a:p>
            <a:pPr>
              <a:lnSpc>
                <a:spcPct val="150000"/>
              </a:lnSpc>
            </a:pPr>
            <a:r>
              <a:rPr kumimoji="1" lang="ja-JP" altLang="en-US" sz="1800" dirty="0"/>
              <a:t>④　参加者の認識ずれを合わせる</a:t>
            </a:r>
            <a:endParaRPr kumimoji="1" lang="en-US" altLang="ja-JP" sz="1800" dirty="0"/>
          </a:p>
          <a:p>
            <a:pPr>
              <a:lnSpc>
                <a:spcPct val="150000"/>
              </a:lnSpc>
            </a:pPr>
            <a:r>
              <a:rPr kumimoji="1" lang="ja-JP" altLang="en-US" sz="1800" dirty="0"/>
              <a:t>⑤　文章力を向上させる</a:t>
            </a:r>
          </a:p>
        </p:txBody>
      </p:sp>
    </p:spTree>
    <p:extLst>
      <p:ext uri="{BB962C8B-B14F-4D97-AF65-F5344CB8AC3E}">
        <p14:creationId xmlns:p14="http://schemas.microsoft.com/office/powerpoint/2010/main" val="570290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■文章レビューの方法</a:t>
            </a:r>
            <a:endParaRPr kumimoji="1" lang="ja-JP" altLang="en-US"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r>
              <a:rPr lang="ja-JP" altLang="en-US" dirty="0"/>
              <a:t>何のためにレビューを行うのか（続き）</a:t>
            </a:r>
            <a:endParaRPr lang="en-US" altLang="ja-JP" dirty="0"/>
          </a:p>
          <a:p>
            <a:pPr lvl="1"/>
            <a:endParaRPr lang="en-US" altLang="ja-JP" dirty="0"/>
          </a:p>
          <a:p>
            <a:pPr marL="346075" lvl="1" indent="0">
              <a:buNone/>
            </a:pPr>
            <a:r>
              <a:rPr lang="ja-JP" altLang="en-US" dirty="0"/>
              <a:t>　目的をあいまいにしたままレビューを行うと、「レビューよりも設計作業を優先したくなる」「レビューが形式化する」などといった弊害が生じ、レビュー参加者の懐疑的な姿勢として現れます。</a:t>
            </a:r>
            <a:endParaRPr lang="en-US" altLang="ja-JP" dirty="0"/>
          </a:p>
          <a:p>
            <a:pPr lvl="1"/>
            <a:endParaRPr lang="en-US" altLang="ja-JP" dirty="0"/>
          </a:p>
          <a:p>
            <a:pPr marL="346075" lvl="1" indent="0">
              <a:buNone/>
            </a:pPr>
            <a:r>
              <a:rPr lang="ja-JP" altLang="en-US" dirty="0"/>
              <a:t>　レビュー参加者がレビューの目的を理解していても、その効果を理解していないとやはり懐疑的な姿勢に陥ることがあります。</a:t>
            </a:r>
            <a:endParaRPr lang="en-US" altLang="ja-JP" dirty="0"/>
          </a:p>
          <a:p>
            <a:pPr lvl="1"/>
            <a:endParaRPr lang="en-US" altLang="ja-JP" dirty="0"/>
          </a:p>
          <a:p>
            <a:pPr marL="346075" lvl="1" indent="0">
              <a:buNone/>
            </a:pPr>
            <a:r>
              <a:rPr lang="ja-JP" altLang="en-US" dirty="0"/>
              <a:t>　上流工程での不十分なレビューは、下流工程に不具合を流出させます。一つの工程はその工程で品質保証を簡潔させることが、全体の品質を向上させます。</a:t>
            </a:r>
            <a:endParaRPr lang="en-US" altLang="ja-JP" dirty="0"/>
          </a:p>
          <a:p>
            <a:pPr lvl="1"/>
            <a:endParaRPr lang="en-US" altLang="ja-JP" dirty="0"/>
          </a:p>
          <a:p>
            <a:pPr lvl="1"/>
            <a:endParaRPr lang="en-US" altLang="ja-JP" dirty="0"/>
          </a:p>
          <a:p>
            <a:pPr marL="346075" lvl="1" indent="0">
              <a:buNone/>
            </a:pPr>
            <a:r>
              <a:rPr lang="ja-JP" altLang="en-US" dirty="0"/>
              <a:t>問題：前ページのレビューの目的について、自信の経験を踏まえてその効果を考えてください。</a:t>
            </a:r>
            <a:endParaRPr lang="en-US" altLang="ja-JP" dirty="0"/>
          </a:p>
          <a:p>
            <a:pPr marL="346075" lvl="1" indent="0">
              <a:buNone/>
            </a:pPr>
            <a:endParaRPr lang="en-US" altLang="ja-JP" dirty="0"/>
          </a:p>
          <a:p>
            <a:pPr marL="346075" lvl="1" indent="0">
              <a:buNone/>
            </a:pPr>
            <a:endParaRPr lang="en-US" altLang="ja-JP" dirty="0"/>
          </a:p>
          <a:p>
            <a:endParaRPr lang="en-US" altLang="ja-JP" dirty="0"/>
          </a:p>
          <a:p>
            <a:pPr lvl="1"/>
            <a:endParaRPr lang="en-US" altLang="ja-JP" dirty="0"/>
          </a:p>
          <a:p>
            <a:pPr lvl="1"/>
            <a:endParaRPr lang="en-US" altLang="ja-JP" dirty="0"/>
          </a:p>
          <a:p>
            <a:pPr marL="346075" lvl="1" indent="0">
              <a:buNone/>
            </a:pPr>
            <a:endParaRPr lang="en-US" altLang="ja-JP" dirty="0"/>
          </a:p>
          <a:p>
            <a:pPr marL="346075" lvl="1" indent="0">
              <a:buNone/>
            </a:pPr>
            <a:endParaRPr lang="en-US" altLang="ja-JP" dirty="0"/>
          </a:p>
          <a:p>
            <a:pPr marL="0" indent="0">
              <a:buNone/>
            </a:pPr>
            <a:endParaRPr lang="en-US" altLang="ja-JP" dirty="0"/>
          </a:p>
          <a:p>
            <a:pPr marL="0" indent="0">
              <a:buNone/>
            </a:pPr>
            <a:endParaRPr lang="en-US" altLang="ja-JP" dirty="0"/>
          </a:p>
          <a:p>
            <a:pPr marL="346075" lvl="1" indent="0">
              <a:buNone/>
            </a:pPr>
            <a:endParaRPr lang="en-US" altLang="ja-JP" dirty="0"/>
          </a:p>
          <a:p>
            <a:pPr marL="346075" lvl="1" indent="0">
              <a:buNone/>
            </a:pPr>
            <a:endParaRPr lang="en-US" altLang="ja-JP" dirty="0"/>
          </a:p>
          <a:p>
            <a:pPr marL="346075" lvl="1" indent="0">
              <a:buNone/>
            </a:pPr>
            <a:endParaRPr lang="en-US" altLang="ja-JP" dirty="0"/>
          </a:p>
          <a:p>
            <a:endParaRPr lang="en-US" altLang="ja-JP" dirty="0"/>
          </a:p>
        </p:txBody>
      </p:sp>
    </p:spTree>
    <p:extLst>
      <p:ext uri="{BB962C8B-B14F-4D97-AF65-F5344CB8AC3E}">
        <p14:creationId xmlns:p14="http://schemas.microsoft.com/office/powerpoint/2010/main" val="40285183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■文章レビューの方法</a:t>
            </a:r>
            <a:endParaRPr kumimoji="1" lang="ja-JP" altLang="en-US"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r>
              <a:rPr lang="ja-JP" altLang="en-US" dirty="0"/>
              <a:t>誰のためにレビューを行うのか</a:t>
            </a:r>
            <a:endParaRPr lang="en-US" altLang="ja-JP" dirty="0"/>
          </a:p>
          <a:p>
            <a:pPr lvl="1"/>
            <a:endParaRPr lang="en-US" altLang="ja-JP" dirty="0"/>
          </a:p>
          <a:p>
            <a:pPr marL="346075" lvl="1" indent="0">
              <a:buNone/>
            </a:pPr>
            <a:r>
              <a:rPr lang="ja-JP" altLang="en-US" dirty="0"/>
              <a:t>問題：レビューは誰のために行うのか考えてください。</a:t>
            </a:r>
            <a:endParaRPr lang="en-US" altLang="ja-JP" dirty="0"/>
          </a:p>
          <a:p>
            <a:pPr lvl="1"/>
            <a:endParaRPr lang="en-US" altLang="ja-JP" dirty="0"/>
          </a:p>
          <a:p>
            <a:pPr lvl="1"/>
            <a:endParaRPr lang="en-US" altLang="ja-JP" dirty="0"/>
          </a:p>
          <a:p>
            <a:pPr lvl="1"/>
            <a:endParaRPr lang="en-US" altLang="ja-JP" dirty="0"/>
          </a:p>
          <a:p>
            <a:pPr lvl="1"/>
            <a:endParaRPr lang="en-US" altLang="ja-JP" dirty="0"/>
          </a:p>
          <a:p>
            <a:pPr marL="346075" lvl="1" indent="0">
              <a:buNone/>
            </a:pPr>
            <a:endParaRPr lang="en-US" altLang="ja-JP" dirty="0"/>
          </a:p>
          <a:p>
            <a:pPr marL="346075" lvl="1" indent="0">
              <a:buNone/>
            </a:pPr>
            <a:endParaRPr lang="en-US" altLang="ja-JP" dirty="0"/>
          </a:p>
          <a:p>
            <a:endParaRPr lang="en-US" altLang="ja-JP" dirty="0"/>
          </a:p>
          <a:p>
            <a:pPr lvl="1"/>
            <a:endParaRPr lang="en-US" altLang="ja-JP" dirty="0"/>
          </a:p>
          <a:p>
            <a:pPr lvl="1"/>
            <a:endParaRPr lang="en-US" altLang="ja-JP" dirty="0"/>
          </a:p>
          <a:p>
            <a:pPr marL="346075" lvl="1" indent="0">
              <a:buNone/>
            </a:pPr>
            <a:endParaRPr lang="en-US" altLang="ja-JP" dirty="0"/>
          </a:p>
          <a:p>
            <a:pPr marL="346075" lvl="1" indent="0">
              <a:buNone/>
            </a:pPr>
            <a:endParaRPr lang="en-US" altLang="ja-JP" dirty="0"/>
          </a:p>
          <a:p>
            <a:pPr marL="0" indent="0">
              <a:buNone/>
            </a:pPr>
            <a:endParaRPr lang="en-US" altLang="ja-JP" dirty="0"/>
          </a:p>
          <a:p>
            <a:pPr marL="0" indent="0">
              <a:buNone/>
            </a:pPr>
            <a:endParaRPr lang="en-US" altLang="ja-JP" dirty="0"/>
          </a:p>
          <a:p>
            <a:pPr marL="346075" lvl="1" indent="0">
              <a:buNone/>
            </a:pPr>
            <a:endParaRPr lang="en-US" altLang="ja-JP" dirty="0"/>
          </a:p>
          <a:p>
            <a:pPr marL="346075" lvl="1" indent="0">
              <a:buNone/>
            </a:pPr>
            <a:endParaRPr lang="en-US" altLang="ja-JP" dirty="0"/>
          </a:p>
          <a:p>
            <a:pPr marL="346075" lvl="1" indent="0">
              <a:buNone/>
            </a:pPr>
            <a:endParaRPr lang="en-US" altLang="ja-JP" dirty="0"/>
          </a:p>
          <a:p>
            <a:endParaRPr lang="en-US" altLang="ja-JP" dirty="0"/>
          </a:p>
        </p:txBody>
      </p:sp>
      <p:sp>
        <p:nvSpPr>
          <p:cNvPr id="3" name="テキスト ボックス 2">
            <a:extLst>
              <a:ext uri="{FF2B5EF4-FFF2-40B4-BE49-F238E27FC236}">
                <a16:creationId xmlns:a16="http://schemas.microsoft.com/office/drawing/2014/main" id="{F600DABB-01F6-49C7-8F13-EF4E591443FA}"/>
              </a:ext>
            </a:extLst>
          </p:cNvPr>
          <p:cNvSpPr txBox="1"/>
          <p:nvPr/>
        </p:nvSpPr>
        <p:spPr>
          <a:xfrm>
            <a:off x="591015" y="1880611"/>
            <a:ext cx="8203735" cy="2308324"/>
          </a:xfrm>
          <a:prstGeom prst="rect">
            <a:avLst/>
          </a:prstGeom>
          <a:noFill/>
        </p:spPr>
        <p:txBody>
          <a:bodyPr wrap="square" rtlCol="0">
            <a:spAutoFit/>
          </a:bodyPr>
          <a:lstStyle/>
          <a:p>
            <a:r>
              <a:rPr kumimoji="1" lang="ja-JP" altLang="en-US" sz="1800" dirty="0"/>
              <a:t>　レビューは開発した製品の利用者のために行います。製品の利用者は顧客であったり、企業内のユーザー部門であったりします。供給者は、限りなく欠陥の少ない製品を提供する義務があります。そのために製品の品質検査としてレビューを行うのです。</a:t>
            </a:r>
            <a:endParaRPr kumimoji="1" lang="en-US" altLang="ja-JP" sz="1800" dirty="0"/>
          </a:p>
          <a:p>
            <a:endParaRPr kumimoji="1" lang="en-US" altLang="ja-JP" sz="1800" dirty="0"/>
          </a:p>
          <a:p>
            <a:r>
              <a:rPr kumimoji="1" lang="ja-JP" altLang="en-US" sz="1800" dirty="0"/>
              <a:t>　システム利用者のためにレビューをするのが一義的な目的で、それを実現すれば開発者のリスクが軽減でき、自分たちのためのレビューになるのだと理解してください。</a:t>
            </a:r>
          </a:p>
        </p:txBody>
      </p:sp>
    </p:spTree>
    <p:extLst>
      <p:ext uri="{BB962C8B-B14F-4D97-AF65-F5344CB8AC3E}">
        <p14:creationId xmlns:p14="http://schemas.microsoft.com/office/powerpoint/2010/main" val="299489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■文章レビューの方法</a:t>
            </a:r>
            <a:endParaRPr kumimoji="1" lang="ja-JP" altLang="en-US"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r>
              <a:rPr lang="ja-JP" altLang="en-US" dirty="0"/>
              <a:t>レビューの視点</a:t>
            </a:r>
            <a:endParaRPr lang="en-US" altLang="ja-JP" dirty="0"/>
          </a:p>
          <a:p>
            <a:pPr lvl="1"/>
            <a:endParaRPr lang="en-US" altLang="ja-JP" dirty="0"/>
          </a:p>
          <a:p>
            <a:pPr marL="346075" lvl="1" indent="0">
              <a:buNone/>
            </a:pPr>
            <a:r>
              <a:rPr lang="ja-JP" altLang="en-US" dirty="0"/>
              <a:t>　レビューアがどのような視点でレビューを行うかを理解すれば、品質の良い文章が書けます。</a:t>
            </a:r>
            <a:endParaRPr lang="en-US" altLang="ja-JP" dirty="0"/>
          </a:p>
          <a:p>
            <a:pPr lvl="1"/>
            <a:endParaRPr lang="en-US" altLang="ja-JP" dirty="0"/>
          </a:p>
          <a:p>
            <a:pPr lvl="1"/>
            <a:endParaRPr lang="en-US" altLang="ja-JP" dirty="0"/>
          </a:p>
          <a:p>
            <a:pPr lvl="1"/>
            <a:endParaRPr lang="en-US" altLang="ja-JP" dirty="0"/>
          </a:p>
          <a:p>
            <a:pPr lvl="1"/>
            <a:endParaRPr lang="en-US" altLang="ja-JP" dirty="0"/>
          </a:p>
          <a:p>
            <a:pPr marL="346075" lvl="1" indent="0">
              <a:buNone/>
            </a:pPr>
            <a:endParaRPr lang="en-US" altLang="ja-JP" dirty="0"/>
          </a:p>
          <a:p>
            <a:pPr marL="346075" lvl="1" indent="0">
              <a:buNone/>
            </a:pPr>
            <a:endParaRPr lang="en-US" altLang="ja-JP" dirty="0"/>
          </a:p>
          <a:p>
            <a:endParaRPr lang="en-US" altLang="ja-JP" dirty="0"/>
          </a:p>
          <a:p>
            <a:pPr lvl="1"/>
            <a:endParaRPr lang="en-US" altLang="ja-JP" dirty="0"/>
          </a:p>
          <a:p>
            <a:pPr lvl="1"/>
            <a:endParaRPr lang="en-US" altLang="ja-JP" dirty="0"/>
          </a:p>
          <a:p>
            <a:pPr marL="346075" lvl="1" indent="0">
              <a:buNone/>
            </a:pPr>
            <a:endParaRPr lang="en-US" altLang="ja-JP" dirty="0"/>
          </a:p>
          <a:p>
            <a:pPr marL="346075" lvl="1" indent="0">
              <a:buNone/>
            </a:pPr>
            <a:endParaRPr lang="en-US" altLang="ja-JP" dirty="0"/>
          </a:p>
          <a:p>
            <a:pPr marL="0" indent="0">
              <a:buNone/>
            </a:pPr>
            <a:endParaRPr lang="en-US" altLang="ja-JP" dirty="0"/>
          </a:p>
          <a:p>
            <a:pPr marL="0" indent="0">
              <a:buNone/>
            </a:pPr>
            <a:endParaRPr lang="en-US" altLang="ja-JP" dirty="0"/>
          </a:p>
          <a:p>
            <a:pPr marL="346075" lvl="1" indent="0">
              <a:buNone/>
            </a:pPr>
            <a:endParaRPr lang="en-US" altLang="ja-JP" dirty="0"/>
          </a:p>
          <a:p>
            <a:pPr marL="346075" lvl="1" indent="0">
              <a:buNone/>
            </a:pPr>
            <a:endParaRPr lang="en-US" altLang="ja-JP" dirty="0"/>
          </a:p>
          <a:p>
            <a:pPr marL="346075" lvl="1" indent="0">
              <a:buNone/>
            </a:pPr>
            <a:endParaRPr lang="en-US" altLang="ja-JP" dirty="0"/>
          </a:p>
          <a:p>
            <a:endParaRPr lang="en-US" altLang="ja-JP" dirty="0"/>
          </a:p>
        </p:txBody>
      </p:sp>
      <p:graphicFrame>
        <p:nvGraphicFramePr>
          <p:cNvPr id="5" name="表 4">
            <a:extLst>
              <a:ext uri="{FF2B5EF4-FFF2-40B4-BE49-F238E27FC236}">
                <a16:creationId xmlns:a16="http://schemas.microsoft.com/office/drawing/2014/main" id="{5FFE1987-BE9E-4DA1-925D-738AB197F652}"/>
              </a:ext>
            </a:extLst>
          </p:cNvPr>
          <p:cNvGraphicFramePr>
            <a:graphicFrameLocks noGrp="1"/>
          </p:cNvGraphicFramePr>
          <p:nvPr>
            <p:extLst>
              <p:ext uri="{D42A27DB-BD31-4B8C-83A1-F6EECF244321}">
                <p14:modId xmlns:p14="http://schemas.microsoft.com/office/powerpoint/2010/main" val="699927339"/>
              </p:ext>
            </p:extLst>
          </p:nvPr>
        </p:nvGraphicFramePr>
        <p:xfrm>
          <a:off x="330818" y="2177586"/>
          <a:ext cx="8463932" cy="3134360"/>
        </p:xfrm>
        <a:graphic>
          <a:graphicData uri="http://schemas.openxmlformats.org/drawingml/2006/table">
            <a:tbl>
              <a:tblPr firstRow="1" bandRow="1">
                <a:tableStyleId>{5C22544A-7EE6-4342-B048-85BDC9FD1C3A}</a:tableStyleId>
              </a:tblPr>
              <a:tblGrid>
                <a:gridCol w="416314">
                  <a:extLst>
                    <a:ext uri="{9D8B030D-6E8A-4147-A177-3AD203B41FA5}">
                      <a16:colId xmlns:a16="http://schemas.microsoft.com/office/drawing/2014/main" val="2418741092"/>
                    </a:ext>
                  </a:extLst>
                </a:gridCol>
                <a:gridCol w="379141">
                  <a:extLst>
                    <a:ext uri="{9D8B030D-6E8A-4147-A177-3AD203B41FA5}">
                      <a16:colId xmlns:a16="http://schemas.microsoft.com/office/drawing/2014/main" val="20432104"/>
                    </a:ext>
                  </a:extLst>
                </a:gridCol>
                <a:gridCol w="7668477">
                  <a:extLst>
                    <a:ext uri="{9D8B030D-6E8A-4147-A177-3AD203B41FA5}">
                      <a16:colId xmlns:a16="http://schemas.microsoft.com/office/drawing/2014/main" val="2156389784"/>
                    </a:ext>
                  </a:extLst>
                </a:gridCol>
              </a:tblGrid>
              <a:tr h="370840">
                <a:tc gridSpan="3">
                  <a:txBody>
                    <a:bodyPr/>
                    <a:lstStyle/>
                    <a:p>
                      <a:r>
                        <a:rPr kumimoji="1" lang="ja-JP" altLang="en-US" dirty="0"/>
                        <a:t>（１）記述内容が正確であること</a:t>
                      </a:r>
                    </a:p>
                  </a:txBody>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2740113764"/>
                  </a:ext>
                </a:extLst>
              </a:tr>
              <a:tr h="370840">
                <a:tc>
                  <a:txBody>
                    <a:bodyPr/>
                    <a:lstStyle/>
                    <a:p>
                      <a:endParaRPr kumimoji="1" lang="ja-JP" altLang="en-US" dirty="0"/>
                    </a:p>
                  </a:txBody>
                  <a:tcPr/>
                </a:tc>
                <a:tc gridSpan="2">
                  <a:txBody>
                    <a:bodyPr/>
                    <a:lstStyle/>
                    <a:p>
                      <a:r>
                        <a:rPr kumimoji="1" lang="en-US" altLang="ja-JP" dirty="0"/>
                        <a:t>a.</a:t>
                      </a:r>
                      <a:r>
                        <a:rPr kumimoji="1" lang="ja-JP" altLang="en-US" dirty="0"/>
                        <a:t>必要な情報が漏れなく記述されていること</a:t>
                      </a:r>
                    </a:p>
                  </a:txBody>
                  <a:tcPr/>
                </a:tc>
                <a:tc hMerge="1">
                  <a:txBody>
                    <a:bodyPr/>
                    <a:lstStyle/>
                    <a:p>
                      <a:endParaRPr kumimoji="1" lang="ja-JP" altLang="en-US" dirty="0"/>
                    </a:p>
                  </a:txBody>
                  <a:tcPr/>
                </a:tc>
                <a:extLst>
                  <a:ext uri="{0D108BD9-81ED-4DB2-BD59-A6C34878D82A}">
                    <a16:rowId xmlns:a16="http://schemas.microsoft.com/office/drawing/2014/main" val="2429994235"/>
                  </a:ext>
                </a:extLst>
              </a:tr>
              <a:tr h="370840">
                <a:tc>
                  <a:txBody>
                    <a:bodyPr/>
                    <a:lstStyle/>
                    <a:p>
                      <a:endParaRPr kumimoji="1" lang="ja-JP" altLang="en-US" dirty="0"/>
                    </a:p>
                  </a:txBody>
                  <a:tcPr/>
                </a:tc>
                <a:tc>
                  <a:txBody>
                    <a:bodyPr/>
                    <a:lstStyle/>
                    <a:p>
                      <a:endParaRPr kumimoji="1" lang="ja-JP" altLang="en-US"/>
                    </a:p>
                  </a:txBody>
                  <a:tcPr/>
                </a:tc>
                <a:tc>
                  <a:txBody>
                    <a:bodyPr/>
                    <a:lstStyle/>
                    <a:p>
                      <a:r>
                        <a:rPr kumimoji="1" lang="ja-JP" altLang="en-US" dirty="0"/>
                        <a:t>・書くべき項目について、漏れなくデータを収集しているか</a:t>
                      </a:r>
                    </a:p>
                  </a:txBody>
                  <a:tcPr/>
                </a:tc>
                <a:extLst>
                  <a:ext uri="{0D108BD9-81ED-4DB2-BD59-A6C34878D82A}">
                    <a16:rowId xmlns:a16="http://schemas.microsoft.com/office/drawing/2014/main" val="606918259"/>
                  </a:ext>
                </a:extLst>
              </a:tr>
              <a:tr h="370840">
                <a:tc>
                  <a:txBody>
                    <a:bodyPr/>
                    <a:lstStyle/>
                    <a:p>
                      <a:endParaRPr kumimoji="1" lang="ja-JP" altLang="en-US" dirty="0"/>
                    </a:p>
                  </a:txBody>
                  <a:tcPr/>
                </a:tc>
                <a:tc>
                  <a:txBody>
                    <a:bodyPr/>
                    <a:lstStyle/>
                    <a:p>
                      <a:endParaRPr kumimoji="1" lang="ja-JP" altLang="en-US"/>
                    </a:p>
                  </a:txBody>
                  <a:tcPr/>
                </a:tc>
                <a:tc>
                  <a:txBody>
                    <a:bodyPr/>
                    <a:lstStyle/>
                    <a:p>
                      <a:r>
                        <a:rPr kumimoji="1" lang="ja-JP" altLang="en-US" dirty="0"/>
                        <a:t>・収集したデータを、文章の目的の観点からの記載の要／不要を明確にしているか</a:t>
                      </a:r>
                    </a:p>
                  </a:txBody>
                  <a:tcPr/>
                </a:tc>
                <a:extLst>
                  <a:ext uri="{0D108BD9-81ED-4DB2-BD59-A6C34878D82A}">
                    <a16:rowId xmlns:a16="http://schemas.microsoft.com/office/drawing/2014/main" val="2908135949"/>
                  </a:ext>
                </a:extLst>
              </a:tr>
              <a:tr h="370840">
                <a:tc>
                  <a:txBody>
                    <a:bodyPr/>
                    <a:lstStyle/>
                    <a:p>
                      <a:endParaRPr kumimoji="1" lang="ja-JP" altLang="en-US"/>
                    </a:p>
                  </a:txBody>
                  <a:tcPr/>
                </a:tc>
                <a:tc>
                  <a:txBody>
                    <a:bodyPr/>
                    <a:lstStyle/>
                    <a:p>
                      <a:endParaRPr kumimoji="1" lang="ja-JP" altLang="en-US"/>
                    </a:p>
                  </a:txBody>
                  <a:tcPr/>
                </a:tc>
                <a:tc>
                  <a:txBody>
                    <a:bodyPr/>
                    <a:lstStyle/>
                    <a:p>
                      <a:r>
                        <a:rPr kumimoji="1" lang="ja-JP" altLang="en-US" dirty="0"/>
                        <a:t>・記述内容の範囲が明確になるよう、目次も含め内容の構成を構造化しているか</a:t>
                      </a:r>
                    </a:p>
                  </a:txBody>
                  <a:tcPr/>
                </a:tc>
                <a:extLst>
                  <a:ext uri="{0D108BD9-81ED-4DB2-BD59-A6C34878D82A}">
                    <a16:rowId xmlns:a16="http://schemas.microsoft.com/office/drawing/2014/main" val="2637954445"/>
                  </a:ext>
                </a:extLst>
              </a:tr>
              <a:tr h="370840">
                <a:tc>
                  <a:txBody>
                    <a:bodyPr/>
                    <a:lstStyle/>
                    <a:p>
                      <a:endParaRPr kumimoji="1" lang="ja-JP" altLang="en-US"/>
                    </a:p>
                  </a:txBody>
                  <a:tcPr/>
                </a:tc>
                <a:tc>
                  <a:txBody>
                    <a:bodyPr/>
                    <a:lstStyle/>
                    <a:p>
                      <a:endParaRPr kumimoji="1" lang="ja-JP" altLang="en-US"/>
                    </a:p>
                  </a:txBody>
                  <a:tcPr/>
                </a:tc>
                <a:tc>
                  <a:txBody>
                    <a:bodyPr/>
                    <a:lstStyle/>
                    <a:p>
                      <a:r>
                        <a:rPr kumimoji="1" lang="ja-JP" altLang="en-US" dirty="0"/>
                        <a:t>・参照している情報やデータの出典を明示しているか</a:t>
                      </a:r>
                    </a:p>
                  </a:txBody>
                  <a:tcPr/>
                </a:tc>
                <a:extLst>
                  <a:ext uri="{0D108BD9-81ED-4DB2-BD59-A6C34878D82A}">
                    <a16:rowId xmlns:a16="http://schemas.microsoft.com/office/drawing/2014/main" val="3913960206"/>
                  </a:ext>
                </a:extLst>
              </a:tr>
              <a:tr h="370840">
                <a:tc>
                  <a:txBody>
                    <a:bodyPr/>
                    <a:lstStyle/>
                    <a:p>
                      <a:endParaRPr kumimoji="1" lang="ja-JP" altLang="en-US"/>
                    </a:p>
                  </a:txBody>
                  <a:tcPr/>
                </a:tc>
                <a:tc>
                  <a:txBody>
                    <a:bodyPr/>
                    <a:lstStyle/>
                    <a:p>
                      <a:endParaRPr kumimoji="1" lang="ja-JP" altLang="en-US"/>
                    </a:p>
                  </a:txBody>
                  <a:tcPr/>
                </a:tc>
                <a:tc>
                  <a:txBody>
                    <a:bodyPr/>
                    <a:lstStyle/>
                    <a:p>
                      <a:r>
                        <a:rPr kumimoji="1" lang="ja-JP" altLang="en-US" dirty="0"/>
                        <a:t>・裏付けとなるデータや詳細な原始データを、必要に応じて添付しているか</a:t>
                      </a:r>
                    </a:p>
                  </a:txBody>
                  <a:tcPr/>
                </a:tc>
                <a:extLst>
                  <a:ext uri="{0D108BD9-81ED-4DB2-BD59-A6C34878D82A}">
                    <a16:rowId xmlns:a16="http://schemas.microsoft.com/office/drawing/2014/main" val="4283554215"/>
                  </a:ext>
                </a:extLst>
              </a:tr>
            </a:tbl>
          </a:graphicData>
        </a:graphic>
      </p:graphicFrame>
    </p:spTree>
    <p:extLst>
      <p:ext uri="{BB962C8B-B14F-4D97-AF65-F5344CB8AC3E}">
        <p14:creationId xmlns:p14="http://schemas.microsoft.com/office/powerpoint/2010/main" val="37184874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■文章レビューの方法</a:t>
            </a:r>
            <a:endParaRPr kumimoji="1" lang="ja-JP" altLang="en-US"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r>
              <a:rPr lang="ja-JP" altLang="en-US" dirty="0"/>
              <a:t>レビューの視点（続き）</a:t>
            </a:r>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marL="346075" lvl="1" indent="0">
              <a:buNone/>
            </a:pPr>
            <a:endParaRPr lang="en-US" altLang="ja-JP" dirty="0"/>
          </a:p>
          <a:p>
            <a:pPr marL="346075" lvl="1" indent="0">
              <a:buNone/>
            </a:pPr>
            <a:endParaRPr lang="en-US" altLang="ja-JP" dirty="0"/>
          </a:p>
          <a:p>
            <a:endParaRPr lang="en-US" altLang="ja-JP" dirty="0"/>
          </a:p>
          <a:p>
            <a:pPr lvl="1"/>
            <a:endParaRPr lang="en-US" altLang="ja-JP" dirty="0"/>
          </a:p>
          <a:p>
            <a:pPr lvl="1"/>
            <a:endParaRPr lang="en-US" altLang="ja-JP" dirty="0"/>
          </a:p>
          <a:p>
            <a:pPr marL="346075" lvl="1" indent="0">
              <a:buNone/>
            </a:pPr>
            <a:endParaRPr lang="en-US" altLang="ja-JP" dirty="0"/>
          </a:p>
          <a:p>
            <a:pPr marL="346075" lvl="1" indent="0">
              <a:buNone/>
            </a:pPr>
            <a:endParaRPr lang="en-US" altLang="ja-JP" dirty="0"/>
          </a:p>
          <a:p>
            <a:pPr marL="0" indent="0">
              <a:buNone/>
            </a:pPr>
            <a:endParaRPr lang="en-US" altLang="ja-JP" dirty="0"/>
          </a:p>
          <a:p>
            <a:pPr marL="0" indent="0">
              <a:buNone/>
            </a:pPr>
            <a:endParaRPr lang="en-US" altLang="ja-JP" dirty="0"/>
          </a:p>
          <a:p>
            <a:pPr marL="346075" lvl="1" indent="0">
              <a:buNone/>
            </a:pPr>
            <a:endParaRPr lang="en-US" altLang="ja-JP" dirty="0"/>
          </a:p>
          <a:p>
            <a:pPr marL="346075" lvl="1" indent="0">
              <a:buNone/>
            </a:pPr>
            <a:endParaRPr lang="en-US" altLang="ja-JP" dirty="0"/>
          </a:p>
          <a:p>
            <a:pPr marL="346075" lvl="1" indent="0">
              <a:buNone/>
            </a:pPr>
            <a:endParaRPr lang="en-US" altLang="ja-JP" dirty="0"/>
          </a:p>
          <a:p>
            <a:endParaRPr lang="en-US" altLang="ja-JP" dirty="0"/>
          </a:p>
        </p:txBody>
      </p:sp>
      <p:graphicFrame>
        <p:nvGraphicFramePr>
          <p:cNvPr id="5" name="表 4">
            <a:extLst>
              <a:ext uri="{FF2B5EF4-FFF2-40B4-BE49-F238E27FC236}">
                <a16:creationId xmlns:a16="http://schemas.microsoft.com/office/drawing/2014/main" id="{5FFE1987-BE9E-4DA1-925D-738AB197F652}"/>
              </a:ext>
            </a:extLst>
          </p:cNvPr>
          <p:cNvGraphicFramePr>
            <a:graphicFrameLocks noGrp="1"/>
          </p:cNvGraphicFramePr>
          <p:nvPr>
            <p:extLst>
              <p:ext uri="{D42A27DB-BD31-4B8C-83A1-F6EECF244321}">
                <p14:modId xmlns:p14="http://schemas.microsoft.com/office/powerpoint/2010/main" val="4016060405"/>
              </p:ext>
            </p:extLst>
          </p:nvPr>
        </p:nvGraphicFramePr>
        <p:xfrm>
          <a:off x="330818" y="1285488"/>
          <a:ext cx="8463932" cy="1854200"/>
        </p:xfrm>
        <a:graphic>
          <a:graphicData uri="http://schemas.openxmlformats.org/drawingml/2006/table">
            <a:tbl>
              <a:tblPr firstRow="1" bandRow="1">
                <a:tableStyleId>{5C22544A-7EE6-4342-B048-85BDC9FD1C3A}</a:tableStyleId>
              </a:tblPr>
              <a:tblGrid>
                <a:gridCol w="416314">
                  <a:extLst>
                    <a:ext uri="{9D8B030D-6E8A-4147-A177-3AD203B41FA5}">
                      <a16:colId xmlns:a16="http://schemas.microsoft.com/office/drawing/2014/main" val="2418741092"/>
                    </a:ext>
                  </a:extLst>
                </a:gridCol>
                <a:gridCol w="379141">
                  <a:extLst>
                    <a:ext uri="{9D8B030D-6E8A-4147-A177-3AD203B41FA5}">
                      <a16:colId xmlns:a16="http://schemas.microsoft.com/office/drawing/2014/main" val="20432104"/>
                    </a:ext>
                  </a:extLst>
                </a:gridCol>
                <a:gridCol w="7668477">
                  <a:extLst>
                    <a:ext uri="{9D8B030D-6E8A-4147-A177-3AD203B41FA5}">
                      <a16:colId xmlns:a16="http://schemas.microsoft.com/office/drawing/2014/main" val="2156389784"/>
                    </a:ext>
                  </a:extLst>
                </a:gridCol>
              </a:tblGrid>
              <a:tr h="370840">
                <a:tc gridSpan="3">
                  <a:txBody>
                    <a:bodyPr/>
                    <a:lstStyle/>
                    <a:p>
                      <a:r>
                        <a:rPr kumimoji="1" lang="ja-JP" altLang="en-US" dirty="0"/>
                        <a:t>（１）記述内容が正確であること</a:t>
                      </a:r>
                    </a:p>
                  </a:txBody>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2740113764"/>
                  </a:ext>
                </a:extLst>
              </a:tr>
              <a:tr h="370840">
                <a:tc>
                  <a:txBody>
                    <a:bodyPr/>
                    <a:lstStyle/>
                    <a:p>
                      <a:endParaRPr kumimoji="1" lang="ja-JP" altLang="en-US" dirty="0"/>
                    </a:p>
                  </a:txBody>
                  <a:tcPr/>
                </a:tc>
                <a:tc gridSpan="2">
                  <a:txBody>
                    <a:bodyPr/>
                    <a:lstStyle/>
                    <a:p>
                      <a:r>
                        <a:rPr kumimoji="1" lang="en-US" altLang="ja-JP" dirty="0"/>
                        <a:t>b.</a:t>
                      </a:r>
                      <a:r>
                        <a:rPr kumimoji="1" lang="ja-JP" altLang="en-US" dirty="0"/>
                        <a:t>必要な情報を正しく伝えていること</a:t>
                      </a:r>
                    </a:p>
                  </a:txBody>
                  <a:tcPr/>
                </a:tc>
                <a:tc hMerge="1">
                  <a:txBody>
                    <a:bodyPr/>
                    <a:lstStyle/>
                    <a:p>
                      <a:endParaRPr kumimoji="1" lang="ja-JP" altLang="en-US" dirty="0"/>
                    </a:p>
                  </a:txBody>
                  <a:tcPr/>
                </a:tc>
                <a:extLst>
                  <a:ext uri="{0D108BD9-81ED-4DB2-BD59-A6C34878D82A}">
                    <a16:rowId xmlns:a16="http://schemas.microsoft.com/office/drawing/2014/main" val="2429994235"/>
                  </a:ext>
                </a:extLst>
              </a:tr>
              <a:tr h="370840">
                <a:tc>
                  <a:txBody>
                    <a:bodyPr/>
                    <a:lstStyle/>
                    <a:p>
                      <a:endParaRPr kumimoji="1" lang="ja-JP" altLang="en-US" dirty="0"/>
                    </a:p>
                  </a:txBody>
                  <a:tcPr/>
                </a:tc>
                <a:tc>
                  <a:txBody>
                    <a:bodyPr/>
                    <a:lstStyle/>
                    <a:p>
                      <a:endParaRPr kumimoji="1" lang="ja-JP" altLang="en-US" dirty="0"/>
                    </a:p>
                  </a:txBody>
                  <a:tcPr/>
                </a:tc>
                <a:tc>
                  <a:txBody>
                    <a:bodyPr/>
                    <a:lstStyle/>
                    <a:p>
                      <a:r>
                        <a:rPr kumimoji="1" lang="ja-JP" altLang="en-US" dirty="0"/>
                        <a:t>・内容は</a:t>
                      </a:r>
                      <a:r>
                        <a:rPr kumimoji="1" lang="en-US" altLang="ja-JP" dirty="0"/>
                        <a:t>5W1H</a:t>
                      </a:r>
                      <a:r>
                        <a:rPr kumimoji="1" lang="ja-JP" altLang="en-US" dirty="0"/>
                        <a:t>の観点に合致しているか</a:t>
                      </a:r>
                    </a:p>
                  </a:txBody>
                  <a:tcPr/>
                </a:tc>
                <a:extLst>
                  <a:ext uri="{0D108BD9-81ED-4DB2-BD59-A6C34878D82A}">
                    <a16:rowId xmlns:a16="http://schemas.microsoft.com/office/drawing/2014/main" val="606918259"/>
                  </a:ext>
                </a:extLst>
              </a:tr>
              <a:tr h="370840">
                <a:tc>
                  <a:txBody>
                    <a:bodyPr/>
                    <a:lstStyle/>
                    <a:p>
                      <a:endParaRPr kumimoji="1" lang="ja-JP" altLang="en-US" dirty="0"/>
                    </a:p>
                  </a:txBody>
                  <a:tcPr/>
                </a:tc>
                <a:tc>
                  <a:txBody>
                    <a:bodyPr/>
                    <a:lstStyle/>
                    <a:p>
                      <a:endParaRPr kumimoji="1" lang="ja-JP" altLang="en-US"/>
                    </a:p>
                  </a:txBody>
                  <a:tcPr/>
                </a:tc>
                <a:tc>
                  <a:txBody>
                    <a:bodyPr/>
                    <a:lstStyle/>
                    <a:p>
                      <a:r>
                        <a:rPr kumimoji="1" lang="ja-JP" altLang="en-US" dirty="0"/>
                        <a:t>・変換ミスなど、誤字・脱字がないか</a:t>
                      </a:r>
                    </a:p>
                  </a:txBody>
                  <a:tcPr/>
                </a:tc>
                <a:extLst>
                  <a:ext uri="{0D108BD9-81ED-4DB2-BD59-A6C34878D82A}">
                    <a16:rowId xmlns:a16="http://schemas.microsoft.com/office/drawing/2014/main" val="2908135949"/>
                  </a:ext>
                </a:extLst>
              </a:tr>
              <a:tr h="370840">
                <a:tc>
                  <a:txBody>
                    <a:bodyPr/>
                    <a:lstStyle/>
                    <a:p>
                      <a:endParaRPr kumimoji="1" lang="ja-JP" altLang="en-US"/>
                    </a:p>
                  </a:txBody>
                  <a:tcPr/>
                </a:tc>
                <a:tc>
                  <a:txBody>
                    <a:bodyPr/>
                    <a:lstStyle/>
                    <a:p>
                      <a:endParaRPr kumimoji="1" lang="ja-JP" altLang="en-US"/>
                    </a:p>
                  </a:txBody>
                  <a:tcPr/>
                </a:tc>
                <a:tc>
                  <a:txBody>
                    <a:bodyPr/>
                    <a:lstStyle/>
                    <a:p>
                      <a:r>
                        <a:rPr kumimoji="1" lang="ja-JP" altLang="en-US" dirty="0"/>
                        <a:t>・数値データについては、その精度も含めて十分に確認してあるか</a:t>
                      </a:r>
                    </a:p>
                  </a:txBody>
                  <a:tcPr/>
                </a:tc>
                <a:extLst>
                  <a:ext uri="{0D108BD9-81ED-4DB2-BD59-A6C34878D82A}">
                    <a16:rowId xmlns:a16="http://schemas.microsoft.com/office/drawing/2014/main" val="2637954445"/>
                  </a:ext>
                </a:extLst>
              </a:tr>
            </a:tbl>
          </a:graphicData>
        </a:graphic>
      </p:graphicFrame>
    </p:spTree>
    <p:extLst>
      <p:ext uri="{BB962C8B-B14F-4D97-AF65-F5344CB8AC3E}">
        <p14:creationId xmlns:p14="http://schemas.microsoft.com/office/powerpoint/2010/main" val="12779901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■文章レビューの方法</a:t>
            </a:r>
            <a:endParaRPr kumimoji="1" lang="ja-JP" altLang="en-US"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r>
              <a:rPr lang="ja-JP" altLang="en-US" dirty="0"/>
              <a:t>レビューの視点（続き）</a:t>
            </a:r>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marL="346075" lvl="1" indent="0">
              <a:buNone/>
            </a:pPr>
            <a:endParaRPr lang="en-US" altLang="ja-JP" dirty="0"/>
          </a:p>
          <a:p>
            <a:pPr marL="346075" lvl="1" indent="0">
              <a:buNone/>
            </a:pPr>
            <a:endParaRPr lang="en-US" altLang="ja-JP" dirty="0"/>
          </a:p>
          <a:p>
            <a:endParaRPr lang="en-US" altLang="ja-JP" dirty="0"/>
          </a:p>
          <a:p>
            <a:pPr lvl="1"/>
            <a:endParaRPr lang="en-US" altLang="ja-JP" dirty="0"/>
          </a:p>
          <a:p>
            <a:pPr lvl="1"/>
            <a:endParaRPr lang="en-US" altLang="ja-JP" dirty="0"/>
          </a:p>
          <a:p>
            <a:pPr marL="346075" lvl="1" indent="0">
              <a:buNone/>
            </a:pPr>
            <a:endParaRPr lang="en-US" altLang="ja-JP" dirty="0"/>
          </a:p>
          <a:p>
            <a:pPr marL="346075" lvl="1" indent="0">
              <a:buNone/>
            </a:pPr>
            <a:endParaRPr lang="en-US" altLang="ja-JP" dirty="0"/>
          </a:p>
          <a:p>
            <a:pPr marL="0" indent="0">
              <a:buNone/>
            </a:pPr>
            <a:endParaRPr lang="en-US" altLang="ja-JP" dirty="0"/>
          </a:p>
          <a:p>
            <a:pPr marL="0" indent="0">
              <a:buNone/>
            </a:pPr>
            <a:endParaRPr lang="en-US" altLang="ja-JP" dirty="0"/>
          </a:p>
          <a:p>
            <a:pPr marL="346075" lvl="1" indent="0">
              <a:buNone/>
            </a:pPr>
            <a:endParaRPr lang="en-US" altLang="ja-JP" dirty="0"/>
          </a:p>
          <a:p>
            <a:pPr marL="346075" lvl="1" indent="0">
              <a:buNone/>
            </a:pPr>
            <a:endParaRPr lang="en-US" altLang="ja-JP" dirty="0"/>
          </a:p>
          <a:p>
            <a:pPr marL="346075" lvl="1" indent="0">
              <a:buNone/>
            </a:pPr>
            <a:endParaRPr lang="en-US" altLang="ja-JP" dirty="0"/>
          </a:p>
          <a:p>
            <a:endParaRPr lang="en-US" altLang="ja-JP" dirty="0"/>
          </a:p>
        </p:txBody>
      </p:sp>
      <p:graphicFrame>
        <p:nvGraphicFramePr>
          <p:cNvPr id="5" name="表 4">
            <a:extLst>
              <a:ext uri="{FF2B5EF4-FFF2-40B4-BE49-F238E27FC236}">
                <a16:creationId xmlns:a16="http://schemas.microsoft.com/office/drawing/2014/main" id="{5FFE1987-BE9E-4DA1-925D-738AB197F652}"/>
              </a:ext>
            </a:extLst>
          </p:cNvPr>
          <p:cNvGraphicFramePr>
            <a:graphicFrameLocks noGrp="1"/>
          </p:cNvGraphicFramePr>
          <p:nvPr>
            <p:extLst>
              <p:ext uri="{D42A27DB-BD31-4B8C-83A1-F6EECF244321}">
                <p14:modId xmlns:p14="http://schemas.microsoft.com/office/powerpoint/2010/main" val="3159692701"/>
              </p:ext>
            </p:extLst>
          </p:nvPr>
        </p:nvGraphicFramePr>
        <p:xfrm>
          <a:off x="330818" y="1285488"/>
          <a:ext cx="8463932" cy="3337560"/>
        </p:xfrm>
        <a:graphic>
          <a:graphicData uri="http://schemas.openxmlformats.org/drawingml/2006/table">
            <a:tbl>
              <a:tblPr firstRow="1" bandRow="1">
                <a:tableStyleId>{5C22544A-7EE6-4342-B048-85BDC9FD1C3A}</a:tableStyleId>
              </a:tblPr>
              <a:tblGrid>
                <a:gridCol w="416314">
                  <a:extLst>
                    <a:ext uri="{9D8B030D-6E8A-4147-A177-3AD203B41FA5}">
                      <a16:colId xmlns:a16="http://schemas.microsoft.com/office/drawing/2014/main" val="2418741092"/>
                    </a:ext>
                  </a:extLst>
                </a:gridCol>
                <a:gridCol w="379141">
                  <a:extLst>
                    <a:ext uri="{9D8B030D-6E8A-4147-A177-3AD203B41FA5}">
                      <a16:colId xmlns:a16="http://schemas.microsoft.com/office/drawing/2014/main" val="20432104"/>
                    </a:ext>
                  </a:extLst>
                </a:gridCol>
                <a:gridCol w="7668477">
                  <a:extLst>
                    <a:ext uri="{9D8B030D-6E8A-4147-A177-3AD203B41FA5}">
                      <a16:colId xmlns:a16="http://schemas.microsoft.com/office/drawing/2014/main" val="2156389784"/>
                    </a:ext>
                  </a:extLst>
                </a:gridCol>
              </a:tblGrid>
              <a:tr h="370840">
                <a:tc gridSpan="3">
                  <a:txBody>
                    <a:bodyPr/>
                    <a:lstStyle/>
                    <a:p>
                      <a:r>
                        <a:rPr kumimoji="1" lang="ja-JP" altLang="en-US" dirty="0"/>
                        <a:t>（２）表現は、分かりやすく簡潔にすること</a:t>
                      </a:r>
                    </a:p>
                  </a:txBody>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2740113764"/>
                  </a:ext>
                </a:extLst>
              </a:tr>
              <a:tr h="370840">
                <a:tc>
                  <a:txBody>
                    <a:bodyPr/>
                    <a:lstStyle/>
                    <a:p>
                      <a:endParaRPr kumimoji="1" lang="ja-JP" altLang="en-US" dirty="0"/>
                    </a:p>
                  </a:txBody>
                  <a:tcPr/>
                </a:tc>
                <a:tc gridSpan="2">
                  <a:txBody>
                    <a:bodyPr/>
                    <a:lstStyle/>
                    <a:p>
                      <a:r>
                        <a:rPr kumimoji="1" lang="en-US" altLang="ja-JP" dirty="0"/>
                        <a:t>a.</a:t>
                      </a:r>
                      <a:r>
                        <a:rPr kumimoji="1" lang="ja-JP" altLang="en-US" dirty="0"/>
                        <a:t>利用者の立場で読みやすく書くこと</a:t>
                      </a:r>
                    </a:p>
                  </a:txBody>
                  <a:tcPr/>
                </a:tc>
                <a:tc hMerge="1">
                  <a:txBody>
                    <a:bodyPr/>
                    <a:lstStyle/>
                    <a:p>
                      <a:endParaRPr kumimoji="1" lang="ja-JP" altLang="en-US" dirty="0"/>
                    </a:p>
                  </a:txBody>
                  <a:tcPr/>
                </a:tc>
                <a:extLst>
                  <a:ext uri="{0D108BD9-81ED-4DB2-BD59-A6C34878D82A}">
                    <a16:rowId xmlns:a16="http://schemas.microsoft.com/office/drawing/2014/main" val="2429994235"/>
                  </a:ext>
                </a:extLst>
              </a:tr>
              <a:tr h="370840">
                <a:tc>
                  <a:txBody>
                    <a:bodyPr/>
                    <a:lstStyle/>
                    <a:p>
                      <a:endParaRPr kumimoji="1" lang="ja-JP" altLang="en-US" dirty="0"/>
                    </a:p>
                  </a:txBody>
                  <a:tcPr/>
                </a:tc>
                <a:tc>
                  <a:txBody>
                    <a:bodyPr/>
                    <a:lstStyle/>
                    <a:p>
                      <a:endParaRPr kumimoji="1" lang="ja-JP" altLang="en-US" dirty="0"/>
                    </a:p>
                  </a:txBody>
                  <a:tcPr/>
                </a:tc>
                <a:tc>
                  <a:txBody>
                    <a:bodyPr/>
                    <a:lstStyle/>
                    <a:p>
                      <a:r>
                        <a:rPr kumimoji="1" lang="ja-JP" altLang="en-US" dirty="0"/>
                        <a:t>・文章は短めにし、句読点の使い方も工夫しているか</a:t>
                      </a:r>
                    </a:p>
                  </a:txBody>
                  <a:tcPr/>
                </a:tc>
                <a:extLst>
                  <a:ext uri="{0D108BD9-81ED-4DB2-BD59-A6C34878D82A}">
                    <a16:rowId xmlns:a16="http://schemas.microsoft.com/office/drawing/2014/main" val="606918259"/>
                  </a:ext>
                </a:extLst>
              </a:tr>
              <a:tr h="370840">
                <a:tc>
                  <a:txBody>
                    <a:bodyPr/>
                    <a:lstStyle/>
                    <a:p>
                      <a:endParaRPr kumimoji="1" lang="ja-JP" altLang="en-US" dirty="0"/>
                    </a:p>
                  </a:txBody>
                  <a:tcPr/>
                </a:tc>
                <a:tc>
                  <a:txBody>
                    <a:bodyPr/>
                    <a:lstStyle/>
                    <a:p>
                      <a:endParaRPr kumimoji="1" lang="ja-JP" altLang="en-US"/>
                    </a:p>
                  </a:txBody>
                  <a:tcPr/>
                </a:tc>
                <a:tc>
                  <a:txBody>
                    <a:bodyPr/>
                    <a:lstStyle/>
                    <a:p>
                      <a:r>
                        <a:rPr kumimoji="1" lang="ja-JP" altLang="en-US" dirty="0"/>
                        <a:t>・理解を助けるため、絵、図表、例を極力取り入れてあるか</a:t>
                      </a:r>
                    </a:p>
                  </a:txBody>
                  <a:tcPr/>
                </a:tc>
                <a:extLst>
                  <a:ext uri="{0D108BD9-81ED-4DB2-BD59-A6C34878D82A}">
                    <a16:rowId xmlns:a16="http://schemas.microsoft.com/office/drawing/2014/main" val="2908135949"/>
                  </a:ext>
                </a:extLst>
              </a:tr>
              <a:tr h="370840">
                <a:tc>
                  <a:txBody>
                    <a:bodyPr/>
                    <a:lstStyle/>
                    <a:p>
                      <a:endParaRPr kumimoji="1" lang="ja-JP" altLang="en-US"/>
                    </a:p>
                  </a:txBody>
                  <a:tcPr/>
                </a:tc>
                <a:tc>
                  <a:txBody>
                    <a:bodyPr/>
                    <a:lstStyle/>
                    <a:p>
                      <a:endParaRPr kumimoji="1" lang="ja-JP" altLang="en-US"/>
                    </a:p>
                  </a:txBody>
                  <a:tcPr/>
                </a:tc>
                <a:tc>
                  <a:txBody>
                    <a:bodyPr/>
                    <a:lstStyle/>
                    <a:p>
                      <a:r>
                        <a:rPr kumimoji="1" lang="ja-JP" altLang="en-US" dirty="0"/>
                        <a:t>・技術用語／専門用語については、用語集を添付してあるか</a:t>
                      </a:r>
                    </a:p>
                  </a:txBody>
                  <a:tcPr/>
                </a:tc>
                <a:extLst>
                  <a:ext uri="{0D108BD9-81ED-4DB2-BD59-A6C34878D82A}">
                    <a16:rowId xmlns:a16="http://schemas.microsoft.com/office/drawing/2014/main" val="2637954445"/>
                  </a:ext>
                </a:extLst>
              </a:tr>
              <a:tr h="370840">
                <a:tc>
                  <a:txBody>
                    <a:bodyPr/>
                    <a:lstStyle/>
                    <a:p>
                      <a:endParaRPr kumimoji="1" lang="ja-JP" altLang="en-US"/>
                    </a:p>
                  </a:txBody>
                  <a:tcPr/>
                </a:tc>
                <a:tc gridSpan="2">
                  <a:txBody>
                    <a:bodyPr/>
                    <a:lstStyle/>
                    <a:p>
                      <a:r>
                        <a:rPr kumimoji="1" lang="en-US" altLang="ja-JP" dirty="0"/>
                        <a:t>b.</a:t>
                      </a:r>
                      <a:r>
                        <a:rPr kumimoji="1" lang="ja-JP" altLang="en-US" dirty="0"/>
                        <a:t>記述方法が統一されているか</a:t>
                      </a:r>
                    </a:p>
                  </a:txBody>
                  <a:tcPr/>
                </a:tc>
                <a:tc hMerge="1">
                  <a:txBody>
                    <a:bodyPr/>
                    <a:lstStyle/>
                    <a:p>
                      <a:endParaRPr kumimoji="1" lang="ja-JP" altLang="en-US" dirty="0"/>
                    </a:p>
                  </a:txBody>
                  <a:tcPr/>
                </a:tc>
                <a:extLst>
                  <a:ext uri="{0D108BD9-81ED-4DB2-BD59-A6C34878D82A}">
                    <a16:rowId xmlns:a16="http://schemas.microsoft.com/office/drawing/2014/main" val="3913960206"/>
                  </a:ext>
                </a:extLst>
              </a:tr>
              <a:tr h="370840">
                <a:tc>
                  <a:txBody>
                    <a:bodyPr/>
                    <a:lstStyle/>
                    <a:p>
                      <a:endParaRPr kumimoji="1" lang="ja-JP" altLang="en-US"/>
                    </a:p>
                  </a:txBody>
                  <a:tcPr/>
                </a:tc>
                <a:tc>
                  <a:txBody>
                    <a:bodyPr/>
                    <a:lstStyle/>
                    <a:p>
                      <a:endParaRPr kumimoji="1" lang="ja-JP" altLang="en-US" dirty="0"/>
                    </a:p>
                  </a:txBody>
                  <a:tcPr/>
                </a:tc>
                <a:tc>
                  <a:txBody>
                    <a:bodyPr/>
                    <a:lstStyle/>
                    <a:p>
                      <a:r>
                        <a:rPr kumimoji="1" lang="ja-JP" altLang="en-US" dirty="0"/>
                        <a:t>・構成、体裁は統一されているか</a:t>
                      </a:r>
                    </a:p>
                  </a:txBody>
                  <a:tcPr/>
                </a:tc>
                <a:extLst>
                  <a:ext uri="{0D108BD9-81ED-4DB2-BD59-A6C34878D82A}">
                    <a16:rowId xmlns:a16="http://schemas.microsoft.com/office/drawing/2014/main" val="4283554215"/>
                  </a:ext>
                </a:extLst>
              </a:tr>
              <a:tr h="370840">
                <a:tc>
                  <a:txBody>
                    <a:bodyPr/>
                    <a:lstStyle/>
                    <a:p>
                      <a:endParaRPr kumimoji="1" lang="ja-JP" altLang="en-US"/>
                    </a:p>
                  </a:txBody>
                  <a:tcPr/>
                </a:tc>
                <a:tc>
                  <a:txBody>
                    <a:bodyPr/>
                    <a:lstStyle/>
                    <a:p>
                      <a:endParaRPr kumimoji="1" lang="ja-JP" altLang="en-US"/>
                    </a:p>
                  </a:txBody>
                  <a:tcPr/>
                </a:tc>
                <a:tc>
                  <a:txBody>
                    <a:bodyPr/>
                    <a:lstStyle/>
                    <a:p>
                      <a:r>
                        <a:rPr kumimoji="1" lang="ja-JP" altLang="en-US" dirty="0"/>
                        <a:t>・項番の振り方を統一しているか</a:t>
                      </a:r>
                    </a:p>
                  </a:txBody>
                  <a:tcPr/>
                </a:tc>
                <a:extLst>
                  <a:ext uri="{0D108BD9-81ED-4DB2-BD59-A6C34878D82A}">
                    <a16:rowId xmlns:a16="http://schemas.microsoft.com/office/drawing/2014/main" val="3999965617"/>
                  </a:ext>
                </a:extLst>
              </a:tr>
              <a:tr h="370840">
                <a:tc>
                  <a:txBody>
                    <a:bodyPr/>
                    <a:lstStyle/>
                    <a:p>
                      <a:endParaRPr kumimoji="1" lang="ja-JP" altLang="en-US"/>
                    </a:p>
                  </a:txBody>
                  <a:tcPr/>
                </a:tc>
                <a:tc>
                  <a:txBody>
                    <a:bodyPr/>
                    <a:lstStyle/>
                    <a:p>
                      <a:endParaRPr kumimoji="1" lang="ja-JP" altLang="en-US"/>
                    </a:p>
                  </a:txBody>
                  <a:tcPr/>
                </a:tc>
                <a:tc>
                  <a:txBody>
                    <a:bodyPr/>
                    <a:lstStyle/>
                    <a:p>
                      <a:r>
                        <a:rPr kumimoji="1" lang="ja-JP" altLang="en-US" dirty="0"/>
                        <a:t>・文体を「である」または「です」調に統一しているか</a:t>
                      </a:r>
                    </a:p>
                  </a:txBody>
                  <a:tcPr/>
                </a:tc>
                <a:extLst>
                  <a:ext uri="{0D108BD9-81ED-4DB2-BD59-A6C34878D82A}">
                    <a16:rowId xmlns:a16="http://schemas.microsoft.com/office/drawing/2014/main" val="2679947574"/>
                  </a:ext>
                </a:extLst>
              </a:tr>
            </a:tbl>
          </a:graphicData>
        </a:graphic>
      </p:graphicFrame>
    </p:spTree>
    <p:extLst>
      <p:ext uri="{BB962C8B-B14F-4D97-AF65-F5344CB8AC3E}">
        <p14:creationId xmlns:p14="http://schemas.microsoft.com/office/powerpoint/2010/main" val="38685165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スライド番号プレースホルダー 2"/>
          <p:cNvSpPr>
            <a:spLocks noGrp="1"/>
          </p:cNvSpPr>
          <p:nvPr>
            <p:ph type="sldNum" sz="quarter" idx="10"/>
          </p:nvPr>
        </p:nvSpPr>
        <p:spPr/>
        <p:txBody>
          <a:bodyPr/>
          <a:lstStyle/>
          <a:p>
            <a:pPr>
              <a:defRPr/>
            </a:pPr>
            <a:fld id="{53F4B962-E652-4883-83A8-38199935C685}" type="slidenum">
              <a:rPr lang="en-US" altLang="ja-JP" smtClean="0"/>
              <a:pPr>
                <a:defRPr/>
              </a:pPr>
              <a:t>58</a:t>
            </a:fld>
            <a:endParaRPr lang="en-US" altLang="ja-JP" dirty="0"/>
          </a:p>
        </p:txBody>
      </p:sp>
      <p:sp>
        <p:nvSpPr>
          <p:cNvPr id="4" name="テキスト プレースホルダー 3"/>
          <p:cNvSpPr>
            <a:spLocks noGrp="1"/>
          </p:cNvSpPr>
          <p:nvPr>
            <p:ph type="body" sz="quarter" idx="11"/>
          </p:nvPr>
        </p:nvSpPr>
        <p:spPr>
          <a:xfrm>
            <a:off x="1289541" y="1149833"/>
            <a:ext cx="7153275" cy="4717566"/>
          </a:xfrm>
        </p:spPr>
        <p:txBody>
          <a:bodyPr/>
          <a:lstStyle/>
          <a:p>
            <a:pPr marL="457200" indent="-457200">
              <a:buFont typeface="+mj-lt"/>
              <a:buAutoNum type="arabicPeriod"/>
            </a:pPr>
            <a:r>
              <a:rPr lang="ja-JP" altLang="en-US" dirty="0">
                <a:solidFill>
                  <a:schemeClr val="bg1">
                    <a:lumMod val="75000"/>
                  </a:schemeClr>
                </a:solidFill>
              </a:rPr>
              <a:t>はじめに</a:t>
            </a:r>
            <a:endParaRPr lang="en-US" altLang="ja-JP" dirty="0">
              <a:solidFill>
                <a:schemeClr val="bg1">
                  <a:lumMod val="75000"/>
                </a:schemeClr>
              </a:solidFill>
            </a:endParaRPr>
          </a:p>
          <a:p>
            <a:pPr marL="457200" indent="-457200">
              <a:buFont typeface="+mj-lt"/>
              <a:buAutoNum type="arabicPeriod"/>
            </a:pPr>
            <a:r>
              <a:rPr kumimoji="1" lang="ja-JP" altLang="en-US" dirty="0">
                <a:solidFill>
                  <a:schemeClr val="bg1">
                    <a:lumMod val="75000"/>
                  </a:schemeClr>
                </a:solidFill>
              </a:rPr>
              <a:t>書籍紹介</a:t>
            </a:r>
            <a:endParaRPr kumimoji="1" lang="en-US" altLang="ja-JP" dirty="0">
              <a:solidFill>
                <a:schemeClr val="bg1">
                  <a:lumMod val="75000"/>
                </a:schemeClr>
              </a:solidFill>
            </a:endParaRPr>
          </a:p>
          <a:p>
            <a:pPr marL="457200" indent="-457200">
              <a:buFont typeface="+mj-lt"/>
              <a:buAutoNum type="arabicPeriod"/>
            </a:pPr>
            <a:r>
              <a:rPr lang="ja-JP" altLang="en-US" dirty="0">
                <a:solidFill>
                  <a:schemeClr val="bg1">
                    <a:lumMod val="75000"/>
                  </a:schemeClr>
                </a:solidFill>
              </a:rPr>
              <a:t>あなたの文章力</a:t>
            </a:r>
            <a:endParaRPr lang="en-US" altLang="ja-JP" dirty="0">
              <a:solidFill>
                <a:schemeClr val="bg1">
                  <a:lumMod val="75000"/>
                </a:schemeClr>
              </a:solidFill>
            </a:endParaRPr>
          </a:p>
          <a:p>
            <a:pPr marL="457200" indent="-457200">
              <a:buFont typeface="+mj-lt"/>
              <a:buAutoNum type="arabicPeriod"/>
            </a:pPr>
            <a:r>
              <a:rPr kumimoji="1" lang="ja-JP" altLang="en-US" dirty="0">
                <a:solidFill>
                  <a:schemeClr val="bg1">
                    <a:lumMod val="75000"/>
                  </a:schemeClr>
                </a:solidFill>
              </a:rPr>
              <a:t>ソフトウェア文章の目的</a:t>
            </a:r>
            <a:endParaRPr kumimoji="1" lang="en-US" altLang="ja-JP" dirty="0">
              <a:solidFill>
                <a:schemeClr val="bg1">
                  <a:lumMod val="75000"/>
                </a:schemeClr>
              </a:solidFill>
            </a:endParaRPr>
          </a:p>
          <a:p>
            <a:pPr marL="457200" indent="-457200">
              <a:buFont typeface="+mj-lt"/>
              <a:buAutoNum type="arabicPeriod"/>
            </a:pPr>
            <a:r>
              <a:rPr lang="ja-JP" altLang="en-US" dirty="0">
                <a:solidFill>
                  <a:schemeClr val="bg1">
                    <a:lumMod val="75000"/>
                  </a:schemeClr>
                </a:solidFill>
              </a:rPr>
              <a:t>日本語の特徴</a:t>
            </a:r>
            <a:endParaRPr lang="en-US" altLang="ja-JP" dirty="0">
              <a:solidFill>
                <a:schemeClr val="bg1">
                  <a:lumMod val="75000"/>
                </a:schemeClr>
              </a:solidFill>
            </a:endParaRPr>
          </a:p>
          <a:p>
            <a:pPr marL="457200" indent="-457200">
              <a:buFont typeface="+mj-lt"/>
              <a:buAutoNum type="arabicPeriod"/>
            </a:pPr>
            <a:r>
              <a:rPr kumimoji="1" lang="ja-JP" altLang="en-US" dirty="0">
                <a:solidFill>
                  <a:schemeClr val="bg1">
                    <a:lumMod val="75000"/>
                  </a:schemeClr>
                </a:solidFill>
              </a:rPr>
              <a:t>文章の正確さとは</a:t>
            </a:r>
            <a:endParaRPr kumimoji="1" lang="en-US" altLang="ja-JP" dirty="0">
              <a:solidFill>
                <a:schemeClr val="bg1">
                  <a:lumMod val="75000"/>
                </a:schemeClr>
              </a:solidFill>
            </a:endParaRPr>
          </a:p>
          <a:p>
            <a:pPr marL="457200" indent="-457200">
              <a:buFont typeface="+mj-lt"/>
              <a:buAutoNum type="arabicPeriod"/>
            </a:pPr>
            <a:r>
              <a:rPr lang="ja-JP" altLang="en-US" dirty="0">
                <a:solidFill>
                  <a:schemeClr val="bg1">
                    <a:lumMod val="75000"/>
                  </a:schemeClr>
                </a:solidFill>
              </a:rPr>
              <a:t>文章の分かりやすさとは</a:t>
            </a:r>
            <a:endParaRPr kumimoji="1" lang="en-US" altLang="ja-JP" dirty="0"/>
          </a:p>
          <a:p>
            <a:pPr marL="457200" indent="-457200">
              <a:buFont typeface="+mj-lt"/>
              <a:buAutoNum type="arabicPeriod"/>
            </a:pPr>
            <a:r>
              <a:rPr lang="ja-JP" altLang="en-US" dirty="0">
                <a:solidFill>
                  <a:schemeClr val="bg1">
                    <a:lumMod val="75000"/>
                  </a:schemeClr>
                </a:solidFill>
              </a:rPr>
              <a:t>文章レビューの方法</a:t>
            </a:r>
            <a:endParaRPr lang="en-US" altLang="ja-JP" dirty="0">
              <a:solidFill>
                <a:schemeClr val="bg1">
                  <a:lumMod val="75000"/>
                </a:schemeClr>
              </a:solidFill>
            </a:endParaRPr>
          </a:p>
          <a:p>
            <a:pPr marL="457200" indent="-457200">
              <a:buFont typeface="+mj-lt"/>
              <a:buAutoNum type="arabicPeriod"/>
            </a:pPr>
            <a:r>
              <a:rPr kumimoji="1" lang="ja-JP" altLang="en-US" dirty="0"/>
              <a:t>見積要求仕様書の書き方</a:t>
            </a:r>
            <a:endParaRPr kumimoji="1" lang="en-US" altLang="ja-JP" dirty="0"/>
          </a:p>
        </p:txBody>
      </p:sp>
    </p:spTree>
    <p:extLst>
      <p:ext uri="{BB962C8B-B14F-4D97-AF65-F5344CB8AC3E}">
        <p14:creationId xmlns:p14="http://schemas.microsoft.com/office/powerpoint/2010/main" val="27465548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■見積要求仕様書の書き方</a:t>
            </a:r>
            <a:endParaRPr kumimoji="1" lang="ja-JP" altLang="en-US"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r>
              <a:rPr lang="ja-JP" altLang="en-US" dirty="0"/>
              <a:t>システムの世界での誤解</a:t>
            </a:r>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marL="346075" lvl="1" indent="0">
              <a:buNone/>
            </a:pPr>
            <a:endParaRPr lang="en-US" altLang="ja-JP" dirty="0"/>
          </a:p>
          <a:p>
            <a:pPr marL="346075" lvl="1" indent="0">
              <a:buNone/>
            </a:pPr>
            <a:endParaRPr lang="en-US" altLang="ja-JP" dirty="0"/>
          </a:p>
          <a:p>
            <a:endParaRPr lang="en-US" altLang="ja-JP" dirty="0"/>
          </a:p>
          <a:p>
            <a:pPr lvl="1"/>
            <a:endParaRPr lang="en-US" altLang="ja-JP" dirty="0"/>
          </a:p>
          <a:p>
            <a:pPr lvl="1"/>
            <a:endParaRPr lang="en-US" altLang="ja-JP" dirty="0"/>
          </a:p>
          <a:p>
            <a:pPr marL="346075" lvl="1" indent="0">
              <a:buNone/>
            </a:pPr>
            <a:endParaRPr lang="en-US" altLang="ja-JP" dirty="0"/>
          </a:p>
          <a:p>
            <a:pPr marL="346075" lvl="1" indent="0">
              <a:buNone/>
            </a:pPr>
            <a:endParaRPr lang="en-US" altLang="ja-JP" dirty="0"/>
          </a:p>
          <a:p>
            <a:pPr marL="0" indent="0">
              <a:buNone/>
            </a:pPr>
            <a:endParaRPr lang="en-US" altLang="ja-JP" dirty="0"/>
          </a:p>
          <a:p>
            <a:pPr marL="0" indent="0">
              <a:buNone/>
            </a:pPr>
            <a:endParaRPr lang="en-US" altLang="ja-JP" dirty="0"/>
          </a:p>
          <a:p>
            <a:pPr marL="346075" lvl="1" indent="0">
              <a:buNone/>
            </a:pPr>
            <a:endParaRPr lang="en-US" altLang="ja-JP" dirty="0"/>
          </a:p>
          <a:p>
            <a:pPr marL="346075" lvl="1" indent="0">
              <a:buNone/>
            </a:pPr>
            <a:endParaRPr lang="en-US" altLang="ja-JP" dirty="0"/>
          </a:p>
          <a:p>
            <a:pPr marL="346075" lvl="1" indent="0">
              <a:buNone/>
            </a:pPr>
            <a:endParaRPr lang="en-US" altLang="ja-JP" dirty="0"/>
          </a:p>
          <a:p>
            <a:endParaRPr lang="en-US" altLang="ja-JP" dirty="0"/>
          </a:p>
        </p:txBody>
      </p:sp>
      <p:pic>
        <p:nvPicPr>
          <p:cNvPr id="5" name="図 4">
            <a:extLst>
              <a:ext uri="{FF2B5EF4-FFF2-40B4-BE49-F238E27FC236}">
                <a16:creationId xmlns:a16="http://schemas.microsoft.com/office/drawing/2014/main" id="{4A871CF8-C52E-402F-B707-896216A5E4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0053" y="1110256"/>
            <a:ext cx="6483893" cy="5316792"/>
          </a:xfrm>
          <a:prstGeom prst="rect">
            <a:avLst/>
          </a:prstGeom>
        </p:spPr>
      </p:pic>
    </p:spTree>
    <p:extLst>
      <p:ext uri="{BB962C8B-B14F-4D97-AF65-F5344CB8AC3E}">
        <p14:creationId xmlns:p14="http://schemas.microsoft.com/office/powerpoint/2010/main" val="3233451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ACFA85-CE10-4DBD-B360-358ED8948698}"/>
              </a:ext>
            </a:extLst>
          </p:cNvPr>
          <p:cNvSpPr>
            <a:spLocks noGrp="1"/>
          </p:cNvSpPr>
          <p:nvPr>
            <p:ph type="title"/>
          </p:nvPr>
        </p:nvSpPr>
        <p:spPr/>
        <p:txBody>
          <a:bodyPr/>
          <a:lstStyle/>
          <a:p>
            <a:r>
              <a:rPr lang="ja-JP" altLang="en-US" dirty="0"/>
              <a:t>■書籍紹介</a:t>
            </a:r>
            <a:endParaRPr kumimoji="1" lang="ja-JP" altLang="en-US" dirty="0"/>
          </a:p>
        </p:txBody>
      </p:sp>
      <p:sp>
        <p:nvSpPr>
          <p:cNvPr id="3" name="スライド番号プレースホルダー 2">
            <a:extLst>
              <a:ext uri="{FF2B5EF4-FFF2-40B4-BE49-F238E27FC236}">
                <a16:creationId xmlns:a16="http://schemas.microsoft.com/office/drawing/2014/main" id="{A330E423-6103-40CF-8265-8C8D94BFA127}"/>
              </a:ext>
            </a:extLst>
          </p:cNvPr>
          <p:cNvSpPr>
            <a:spLocks noGrp="1"/>
          </p:cNvSpPr>
          <p:nvPr>
            <p:ph type="sldNum" sz="quarter" idx="10"/>
          </p:nvPr>
        </p:nvSpPr>
        <p:spPr/>
        <p:txBody>
          <a:bodyPr/>
          <a:lstStyle/>
          <a:p>
            <a:pPr>
              <a:defRPr/>
            </a:pPr>
            <a:fld id="{53F4B962-E652-4883-83A8-38199935C685}" type="slidenum">
              <a:rPr lang="en-US" altLang="ja-JP" smtClean="0"/>
              <a:pPr>
                <a:defRPr/>
              </a:pPr>
              <a:t>6</a:t>
            </a:fld>
            <a:endParaRPr lang="en-US" altLang="ja-JP" dirty="0"/>
          </a:p>
        </p:txBody>
      </p:sp>
      <p:sp>
        <p:nvSpPr>
          <p:cNvPr id="4" name="テキスト プレースホルダー 3">
            <a:extLst>
              <a:ext uri="{FF2B5EF4-FFF2-40B4-BE49-F238E27FC236}">
                <a16:creationId xmlns:a16="http://schemas.microsoft.com/office/drawing/2014/main" id="{1C1D97AF-2E48-4CE0-A4C8-5D1D9AB765A8}"/>
              </a:ext>
            </a:extLst>
          </p:cNvPr>
          <p:cNvSpPr>
            <a:spLocks noGrp="1"/>
          </p:cNvSpPr>
          <p:nvPr>
            <p:ph type="body" sz="quarter" idx="11"/>
          </p:nvPr>
        </p:nvSpPr>
        <p:spPr>
          <a:xfrm>
            <a:off x="161925" y="774701"/>
            <a:ext cx="8820150" cy="708412"/>
          </a:xfrm>
        </p:spPr>
        <p:txBody>
          <a:bodyPr/>
          <a:lstStyle/>
          <a:p>
            <a:pPr marL="0" indent="0">
              <a:buNone/>
            </a:pPr>
            <a:r>
              <a:rPr lang="en-US" altLang="ja-JP" sz="3600" dirty="0"/>
              <a:t>SE</a:t>
            </a:r>
            <a:r>
              <a:rPr lang="ja-JP" altLang="en-US" sz="3600" dirty="0"/>
              <a:t>を極める　仕事に役立つ文章作成術</a:t>
            </a:r>
            <a:endParaRPr lang="en-US" altLang="ja-JP" sz="3600" dirty="0"/>
          </a:p>
          <a:p>
            <a:pPr marL="0" indent="0" algn="r">
              <a:buNone/>
            </a:pPr>
            <a:r>
              <a:rPr lang="ja-JP" altLang="en-US" sz="2800" dirty="0"/>
              <a:t>著：福田　修</a:t>
            </a:r>
            <a:endParaRPr lang="en-US" altLang="ja-JP" sz="2800" dirty="0"/>
          </a:p>
        </p:txBody>
      </p:sp>
      <p:pic>
        <p:nvPicPr>
          <p:cNvPr id="6" name="図 5">
            <a:extLst>
              <a:ext uri="{FF2B5EF4-FFF2-40B4-BE49-F238E27FC236}">
                <a16:creationId xmlns:a16="http://schemas.microsoft.com/office/drawing/2014/main" id="{37101555-F3B7-4996-9679-D7B0F06789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2063" y="1641916"/>
            <a:ext cx="2139873" cy="3106683"/>
          </a:xfrm>
          <a:prstGeom prst="rect">
            <a:avLst/>
          </a:prstGeom>
        </p:spPr>
      </p:pic>
      <p:sp>
        <p:nvSpPr>
          <p:cNvPr id="7" name="テキスト ボックス 6">
            <a:extLst>
              <a:ext uri="{FF2B5EF4-FFF2-40B4-BE49-F238E27FC236}">
                <a16:creationId xmlns:a16="http://schemas.microsoft.com/office/drawing/2014/main" id="{1399CE13-EC3D-48B0-B38C-A759A1A6F4BB}"/>
              </a:ext>
            </a:extLst>
          </p:cNvPr>
          <p:cNvSpPr txBox="1"/>
          <p:nvPr/>
        </p:nvSpPr>
        <p:spPr>
          <a:xfrm>
            <a:off x="412595" y="5071060"/>
            <a:ext cx="8229600" cy="923330"/>
          </a:xfrm>
          <a:prstGeom prst="rect">
            <a:avLst/>
          </a:prstGeom>
          <a:noFill/>
        </p:spPr>
        <p:txBody>
          <a:bodyPr wrap="square" rtlCol="0">
            <a:spAutoFit/>
          </a:bodyPr>
          <a:lstStyle/>
          <a:p>
            <a:r>
              <a:rPr kumimoji="1" lang="en-US" altLang="ja-JP" sz="1800" dirty="0">
                <a:hlinkClick r:id="rId3"/>
              </a:rPr>
              <a:t>https://www.amazon.co.jp/dp/4822207978/</a:t>
            </a:r>
            <a:endParaRPr kumimoji="1" lang="en-US" altLang="ja-JP" sz="1800" dirty="0"/>
          </a:p>
          <a:p>
            <a:endParaRPr kumimoji="1" lang="en-US" altLang="ja-JP" sz="1800" dirty="0"/>
          </a:p>
          <a:p>
            <a:r>
              <a:rPr kumimoji="1" lang="en-US" altLang="ja-JP" sz="1800" dirty="0"/>
              <a:t>※</a:t>
            </a:r>
            <a:r>
              <a:rPr kumimoji="1" lang="ja-JP" altLang="en-US" sz="1800" dirty="0"/>
              <a:t>当資料では、「</a:t>
            </a:r>
            <a:r>
              <a:rPr kumimoji="1" lang="en-US" altLang="ja-JP" sz="1800" dirty="0"/>
              <a:t>SE</a:t>
            </a:r>
            <a:r>
              <a:rPr kumimoji="1" lang="ja-JP" altLang="en-US" sz="1800" dirty="0"/>
              <a:t>を極める仕事に役立つ文章作成術」から多数引用しています。</a:t>
            </a:r>
          </a:p>
        </p:txBody>
      </p:sp>
    </p:spTree>
    <p:extLst>
      <p:ext uri="{BB962C8B-B14F-4D97-AF65-F5344CB8AC3E}">
        <p14:creationId xmlns:p14="http://schemas.microsoft.com/office/powerpoint/2010/main" val="38785152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pPr marL="0" indent="0" algn="ctr">
              <a:buNone/>
            </a:pPr>
            <a:endParaRPr lang="en-US" altLang="ja-JP" dirty="0"/>
          </a:p>
          <a:p>
            <a:pPr marL="0" indent="0" algn="ctr">
              <a:buNone/>
            </a:pPr>
            <a:endParaRPr lang="en-US" altLang="ja-JP" dirty="0"/>
          </a:p>
          <a:p>
            <a:pPr marL="0" indent="0" algn="ctr">
              <a:buNone/>
            </a:pPr>
            <a:endParaRPr lang="en-US" altLang="ja-JP" dirty="0"/>
          </a:p>
          <a:p>
            <a:pPr marL="0" indent="0" algn="ctr">
              <a:buNone/>
            </a:pPr>
            <a:endParaRPr lang="en-US" altLang="ja-JP" dirty="0"/>
          </a:p>
          <a:p>
            <a:pPr marL="0" indent="0" algn="ctr">
              <a:buNone/>
            </a:pPr>
            <a:endParaRPr lang="en-US" altLang="ja-JP" dirty="0"/>
          </a:p>
          <a:p>
            <a:pPr marL="0" indent="0" algn="ctr">
              <a:buNone/>
            </a:pPr>
            <a:r>
              <a:rPr lang="ja-JP" altLang="en-US" sz="4000" dirty="0"/>
              <a:t>終わり</a:t>
            </a:r>
            <a:endParaRPr lang="en-US" altLang="ja-JP" sz="4000" dirty="0"/>
          </a:p>
          <a:p>
            <a:pPr marL="346075" lvl="1" indent="0">
              <a:buNone/>
            </a:pPr>
            <a:endParaRPr lang="en-US" altLang="ja-JP" dirty="0"/>
          </a:p>
        </p:txBody>
      </p:sp>
      <p:sp>
        <p:nvSpPr>
          <p:cNvPr id="6" name="タイトル 5">
            <a:extLst>
              <a:ext uri="{FF2B5EF4-FFF2-40B4-BE49-F238E27FC236}">
                <a16:creationId xmlns:a16="http://schemas.microsoft.com/office/drawing/2014/main" id="{84C56A77-AC5D-4D2F-8A24-4EBD99E86B0D}"/>
              </a:ext>
            </a:extLst>
          </p:cNvPr>
          <p:cNvSpPr>
            <a:spLocks noGrp="1"/>
          </p:cNvSpPr>
          <p:nvPr>
            <p:ph type="title"/>
          </p:nvPr>
        </p:nvSpPr>
        <p:spPr/>
        <p:txBody>
          <a:bodyPr/>
          <a:lstStyle/>
          <a:p>
            <a:endParaRPr lang="ja-JP" altLang="en-US"/>
          </a:p>
        </p:txBody>
      </p:sp>
    </p:spTree>
    <p:extLst>
      <p:ext uri="{BB962C8B-B14F-4D97-AF65-F5344CB8AC3E}">
        <p14:creationId xmlns:p14="http://schemas.microsoft.com/office/powerpoint/2010/main" val="3448276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スライド番号プレースホルダー 2"/>
          <p:cNvSpPr>
            <a:spLocks noGrp="1"/>
          </p:cNvSpPr>
          <p:nvPr>
            <p:ph type="sldNum" sz="quarter" idx="10"/>
          </p:nvPr>
        </p:nvSpPr>
        <p:spPr/>
        <p:txBody>
          <a:bodyPr/>
          <a:lstStyle/>
          <a:p>
            <a:pPr>
              <a:defRPr/>
            </a:pPr>
            <a:fld id="{53F4B962-E652-4883-83A8-38199935C685}" type="slidenum">
              <a:rPr lang="en-US" altLang="ja-JP" smtClean="0"/>
              <a:pPr>
                <a:defRPr/>
              </a:pPr>
              <a:t>7</a:t>
            </a:fld>
            <a:endParaRPr lang="en-US" altLang="ja-JP" dirty="0"/>
          </a:p>
        </p:txBody>
      </p:sp>
      <p:sp>
        <p:nvSpPr>
          <p:cNvPr id="4" name="テキスト プレースホルダー 3"/>
          <p:cNvSpPr>
            <a:spLocks noGrp="1"/>
          </p:cNvSpPr>
          <p:nvPr>
            <p:ph type="body" sz="quarter" idx="11"/>
          </p:nvPr>
        </p:nvSpPr>
        <p:spPr>
          <a:xfrm>
            <a:off x="1289541" y="1149833"/>
            <a:ext cx="7153275" cy="4717566"/>
          </a:xfrm>
        </p:spPr>
        <p:txBody>
          <a:bodyPr/>
          <a:lstStyle/>
          <a:p>
            <a:pPr marL="457200" indent="-457200">
              <a:buFont typeface="+mj-lt"/>
              <a:buAutoNum type="arabicPeriod"/>
            </a:pPr>
            <a:r>
              <a:rPr lang="ja-JP" altLang="en-US" dirty="0">
                <a:solidFill>
                  <a:schemeClr val="bg1">
                    <a:lumMod val="75000"/>
                  </a:schemeClr>
                </a:solidFill>
              </a:rPr>
              <a:t>はじめに</a:t>
            </a:r>
            <a:endParaRPr lang="en-US" altLang="ja-JP" dirty="0">
              <a:solidFill>
                <a:schemeClr val="bg1">
                  <a:lumMod val="75000"/>
                </a:schemeClr>
              </a:solidFill>
            </a:endParaRPr>
          </a:p>
          <a:p>
            <a:pPr marL="457200" indent="-457200">
              <a:buFont typeface="+mj-lt"/>
              <a:buAutoNum type="arabicPeriod"/>
            </a:pPr>
            <a:r>
              <a:rPr kumimoji="1" lang="ja-JP" altLang="en-US" dirty="0">
                <a:solidFill>
                  <a:schemeClr val="bg1">
                    <a:lumMod val="75000"/>
                  </a:schemeClr>
                </a:solidFill>
              </a:rPr>
              <a:t>書籍紹介</a:t>
            </a:r>
            <a:endParaRPr kumimoji="1" lang="en-US" altLang="ja-JP" dirty="0">
              <a:solidFill>
                <a:schemeClr val="bg1">
                  <a:lumMod val="75000"/>
                </a:schemeClr>
              </a:solidFill>
            </a:endParaRPr>
          </a:p>
          <a:p>
            <a:pPr marL="457200" indent="-457200">
              <a:buFont typeface="+mj-lt"/>
              <a:buAutoNum type="arabicPeriod"/>
            </a:pPr>
            <a:r>
              <a:rPr lang="ja-JP" altLang="en-US" dirty="0"/>
              <a:t>あなたの文章力</a:t>
            </a:r>
            <a:endParaRPr lang="en-US" altLang="ja-JP" dirty="0"/>
          </a:p>
          <a:p>
            <a:pPr marL="457200" indent="-457200">
              <a:buFont typeface="+mj-lt"/>
              <a:buAutoNum type="arabicPeriod"/>
            </a:pPr>
            <a:r>
              <a:rPr kumimoji="1" lang="ja-JP" altLang="en-US" dirty="0">
                <a:solidFill>
                  <a:schemeClr val="bg1">
                    <a:lumMod val="75000"/>
                  </a:schemeClr>
                </a:solidFill>
              </a:rPr>
              <a:t>ソフトウェア文章の目的</a:t>
            </a:r>
            <a:endParaRPr kumimoji="1" lang="en-US" altLang="ja-JP" dirty="0">
              <a:solidFill>
                <a:schemeClr val="bg1">
                  <a:lumMod val="75000"/>
                </a:schemeClr>
              </a:solidFill>
            </a:endParaRPr>
          </a:p>
          <a:p>
            <a:pPr marL="457200" indent="-457200">
              <a:buFont typeface="+mj-lt"/>
              <a:buAutoNum type="arabicPeriod"/>
            </a:pPr>
            <a:r>
              <a:rPr lang="ja-JP" altLang="en-US" dirty="0">
                <a:solidFill>
                  <a:schemeClr val="bg1">
                    <a:lumMod val="75000"/>
                  </a:schemeClr>
                </a:solidFill>
              </a:rPr>
              <a:t>日本語の特徴</a:t>
            </a:r>
            <a:endParaRPr lang="en-US" altLang="ja-JP" dirty="0">
              <a:solidFill>
                <a:schemeClr val="bg1">
                  <a:lumMod val="75000"/>
                </a:schemeClr>
              </a:solidFill>
            </a:endParaRPr>
          </a:p>
          <a:p>
            <a:pPr marL="457200" indent="-457200">
              <a:buFont typeface="+mj-lt"/>
              <a:buAutoNum type="arabicPeriod"/>
            </a:pPr>
            <a:r>
              <a:rPr kumimoji="1" lang="ja-JP" altLang="en-US" dirty="0">
                <a:solidFill>
                  <a:schemeClr val="bg1">
                    <a:lumMod val="75000"/>
                  </a:schemeClr>
                </a:solidFill>
              </a:rPr>
              <a:t>文章の正確さとは</a:t>
            </a:r>
            <a:endParaRPr kumimoji="1" lang="en-US" altLang="ja-JP" dirty="0">
              <a:solidFill>
                <a:schemeClr val="bg1">
                  <a:lumMod val="75000"/>
                </a:schemeClr>
              </a:solidFill>
            </a:endParaRPr>
          </a:p>
          <a:p>
            <a:pPr marL="457200" indent="-457200">
              <a:buFont typeface="+mj-lt"/>
              <a:buAutoNum type="arabicPeriod"/>
            </a:pPr>
            <a:r>
              <a:rPr lang="ja-JP" altLang="en-US" dirty="0">
                <a:solidFill>
                  <a:schemeClr val="bg1">
                    <a:lumMod val="75000"/>
                  </a:schemeClr>
                </a:solidFill>
              </a:rPr>
              <a:t>文章の分かりやすさとは</a:t>
            </a:r>
            <a:endParaRPr kumimoji="1" lang="en-US" altLang="ja-JP" dirty="0">
              <a:solidFill>
                <a:schemeClr val="bg1">
                  <a:lumMod val="75000"/>
                </a:schemeClr>
              </a:solidFill>
            </a:endParaRPr>
          </a:p>
          <a:p>
            <a:pPr marL="457200" indent="-457200">
              <a:buFont typeface="+mj-lt"/>
              <a:buAutoNum type="arabicPeriod"/>
            </a:pPr>
            <a:r>
              <a:rPr lang="ja-JP" altLang="en-US" dirty="0">
                <a:solidFill>
                  <a:schemeClr val="bg1">
                    <a:lumMod val="75000"/>
                  </a:schemeClr>
                </a:solidFill>
              </a:rPr>
              <a:t>文章レビューの方法</a:t>
            </a:r>
            <a:endParaRPr lang="en-US" altLang="ja-JP" dirty="0">
              <a:solidFill>
                <a:schemeClr val="bg1">
                  <a:lumMod val="75000"/>
                </a:schemeClr>
              </a:solidFill>
            </a:endParaRPr>
          </a:p>
          <a:p>
            <a:pPr marL="457200" indent="-457200">
              <a:buFont typeface="+mj-lt"/>
              <a:buAutoNum type="arabicPeriod"/>
            </a:pPr>
            <a:r>
              <a:rPr kumimoji="1" lang="ja-JP" altLang="en-US" dirty="0">
                <a:solidFill>
                  <a:schemeClr val="bg1">
                    <a:lumMod val="75000"/>
                  </a:schemeClr>
                </a:solidFill>
              </a:rPr>
              <a:t>見積要求仕様書の書き方</a:t>
            </a:r>
            <a:endParaRPr kumimoji="1" lang="en-US" altLang="ja-JP" dirty="0">
              <a:solidFill>
                <a:schemeClr val="bg1">
                  <a:lumMod val="75000"/>
                </a:schemeClr>
              </a:solidFill>
            </a:endParaRPr>
          </a:p>
        </p:txBody>
      </p:sp>
    </p:spTree>
    <p:extLst>
      <p:ext uri="{BB962C8B-B14F-4D97-AF65-F5344CB8AC3E}">
        <p14:creationId xmlns:p14="http://schemas.microsoft.com/office/powerpoint/2010/main" val="1077442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■あなたの文章力</a:t>
            </a:r>
            <a:endParaRPr kumimoji="1" lang="ja-JP" altLang="en-US" dirty="0"/>
          </a:p>
        </p:txBody>
      </p:sp>
      <p:sp>
        <p:nvSpPr>
          <p:cNvPr id="3" name="スライド番号プレースホルダー 2">
            <a:extLst>
              <a:ext uri="{FF2B5EF4-FFF2-40B4-BE49-F238E27FC236}">
                <a16:creationId xmlns:a16="http://schemas.microsoft.com/office/drawing/2014/main" id="{39BD6C4F-C22A-4B53-8636-3E57E10DD3C0}"/>
              </a:ext>
            </a:extLst>
          </p:cNvPr>
          <p:cNvSpPr>
            <a:spLocks noGrp="1"/>
          </p:cNvSpPr>
          <p:nvPr>
            <p:ph type="sldNum" sz="quarter" idx="10"/>
          </p:nvPr>
        </p:nvSpPr>
        <p:spPr/>
        <p:txBody>
          <a:bodyPr/>
          <a:lstStyle/>
          <a:p>
            <a:pPr>
              <a:defRPr/>
            </a:pPr>
            <a:fld id="{53F4B962-E652-4883-83A8-38199935C685}" type="slidenum">
              <a:rPr lang="en-US" altLang="ja-JP" smtClean="0"/>
              <a:pPr>
                <a:defRPr/>
              </a:pPr>
              <a:t>8</a:t>
            </a:fld>
            <a:endParaRPr lang="en-US" altLang="ja-JP"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r>
              <a:rPr lang="ja-JP" altLang="en-US" dirty="0"/>
              <a:t>問題：次の文章は要件定義の一部です。改善すべき箇所はどこでしょう。</a:t>
            </a:r>
            <a:endParaRPr lang="en-US" altLang="ja-JP" dirty="0"/>
          </a:p>
          <a:p>
            <a:pPr lvl="1"/>
            <a:endParaRPr lang="en-US" altLang="ja-JP" dirty="0"/>
          </a:p>
          <a:p>
            <a:pPr marL="346075" lvl="1" indent="0">
              <a:buNone/>
            </a:pPr>
            <a:r>
              <a:rPr lang="ja-JP" altLang="en-US" sz="2000" dirty="0"/>
              <a:t>１．完成した製品を倉庫に入れる。</a:t>
            </a:r>
            <a:endParaRPr lang="en-US" altLang="ja-JP" sz="2000" dirty="0"/>
          </a:p>
          <a:p>
            <a:pPr marL="346075" lvl="1" indent="0">
              <a:buNone/>
            </a:pPr>
            <a:endParaRPr lang="en-US" altLang="ja-JP" dirty="0"/>
          </a:p>
          <a:p>
            <a:pPr marL="346075" lvl="1" indent="0">
              <a:buNone/>
            </a:pPr>
            <a:endParaRPr lang="en-US" altLang="ja-JP" dirty="0"/>
          </a:p>
          <a:p>
            <a:pPr marL="346075" lvl="1" indent="0">
              <a:buNone/>
            </a:pPr>
            <a:endParaRPr lang="en-US" altLang="ja-JP" dirty="0"/>
          </a:p>
          <a:p>
            <a:pPr marL="346075" lvl="1" indent="0">
              <a:buNone/>
            </a:pPr>
            <a:endParaRPr lang="en-US" altLang="ja-JP" dirty="0"/>
          </a:p>
          <a:p>
            <a:pPr marL="346075" lvl="1" indent="0">
              <a:buNone/>
            </a:pPr>
            <a:endParaRPr lang="en-US" altLang="ja-JP" dirty="0"/>
          </a:p>
          <a:p>
            <a:pPr marL="346075" lvl="1" indent="0">
              <a:buNone/>
            </a:pPr>
            <a:endParaRPr lang="en-US" altLang="ja-JP" dirty="0"/>
          </a:p>
          <a:p>
            <a:pPr marL="346075" lvl="1" indent="0">
              <a:buNone/>
            </a:pPr>
            <a:r>
              <a:rPr lang="ja-JP" altLang="en-US" sz="2000" dirty="0"/>
              <a:t>２．ヌルデータがあればスキップする。</a:t>
            </a:r>
            <a:endParaRPr lang="en-US" altLang="ja-JP" sz="2000" dirty="0"/>
          </a:p>
          <a:p>
            <a:pPr marL="346075" lvl="1" indent="0">
              <a:buNone/>
            </a:pPr>
            <a:endParaRPr lang="en-US" altLang="ja-JP" dirty="0"/>
          </a:p>
        </p:txBody>
      </p:sp>
      <p:sp>
        <p:nvSpPr>
          <p:cNvPr id="5" name="楕円 4">
            <a:extLst>
              <a:ext uri="{FF2B5EF4-FFF2-40B4-BE49-F238E27FC236}">
                <a16:creationId xmlns:a16="http://schemas.microsoft.com/office/drawing/2014/main" id="{D7FE15B1-515E-4C35-9123-592DFB861DFA}"/>
              </a:ext>
            </a:extLst>
          </p:cNvPr>
          <p:cNvSpPr/>
          <p:nvPr/>
        </p:nvSpPr>
        <p:spPr bwMode="auto">
          <a:xfrm>
            <a:off x="2509023" y="1311899"/>
            <a:ext cx="691375" cy="504800"/>
          </a:xfrm>
          <a:prstGeom prst="ellips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anose="05000000000000000000" pitchFamily="2" charset="2"/>
              <a:buNone/>
              <a:tabLst/>
            </a:pPr>
            <a:endParaRPr kumimoji="0" lang="ja-JP"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endParaRPr>
          </a:p>
        </p:txBody>
      </p:sp>
      <p:sp>
        <p:nvSpPr>
          <p:cNvPr id="7" name="楕円 6">
            <a:extLst>
              <a:ext uri="{FF2B5EF4-FFF2-40B4-BE49-F238E27FC236}">
                <a16:creationId xmlns:a16="http://schemas.microsoft.com/office/drawing/2014/main" id="{6641A4BD-77A5-4E2B-A6FA-683D9A71E694}"/>
              </a:ext>
            </a:extLst>
          </p:cNvPr>
          <p:cNvSpPr/>
          <p:nvPr/>
        </p:nvSpPr>
        <p:spPr bwMode="auto">
          <a:xfrm>
            <a:off x="854926" y="3307472"/>
            <a:ext cx="691375" cy="504800"/>
          </a:xfrm>
          <a:prstGeom prst="ellips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anose="05000000000000000000" pitchFamily="2" charset="2"/>
              <a:buNone/>
              <a:tabLst/>
            </a:pPr>
            <a:endParaRPr kumimoji="0" lang="ja-JP"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endParaRPr>
          </a:p>
        </p:txBody>
      </p:sp>
      <p:sp>
        <p:nvSpPr>
          <p:cNvPr id="9" name="テキスト ボックス 8">
            <a:extLst>
              <a:ext uri="{FF2B5EF4-FFF2-40B4-BE49-F238E27FC236}">
                <a16:creationId xmlns:a16="http://schemas.microsoft.com/office/drawing/2014/main" id="{B04C8A33-E7F5-460D-BB39-1C9CBE6082DE}"/>
              </a:ext>
            </a:extLst>
          </p:cNvPr>
          <p:cNvSpPr txBox="1"/>
          <p:nvPr/>
        </p:nvSpPr>
        <p:spPr>
          <a:xfrm>
            <a:off x="992572" y="1898703"/>
            <a:ext cx="7802177" cy="923330"/>
          </a:xfrm>
          <a:prstGeom prst="rect">
            <a:avLst/>
          </a:prstGeom>
          <a:noFill/>
        </p:spPr>
        <p:txBody>
          <a:bodyPr wrap="square" rtlCol="0">
            <a:spAutoFit/>
          </a:bodyPr>
          <a:lstStyle/>
          <a:p>
            <a:r>
              <a:rPr lang="ja-JP" altLang="en-US" sz="1800" dirty="0"/>
              <a:t>未熟な</a:t>
            </a:r>
            <a:r>
              <a:rPr lang="en-US" altLang="ja-JP" sz="1800" dirty="0"/>
              <a:t>SE</a:t>
            </a:r>
            <a:r>
              <a:rPr lang="ja-JP" altLang="en-US" sz="1800" dirty="0"/>
              <a:t>は倉庫をひとつと解釈するが、ベテラン</a:t>
            </a:r>
            <a:r>
              <a:rPr lang="en-US" altLang="ja-JP" sz="1800" dirty="0"/>
              <a:t>SE</a:t>
            </a:r>
            <a:r>
              <a:rPr lang="ja-JP" altLang="en-US" sz="1800" dirty="0"/>
              <a:t>は将来性を考慮し複数の倉庫想定します。記載の時点でひとつなのか複数なのか明らかにしなければなりません。</a:t>
            </a:r>
            <a:endParaRPr lang="en-US" altLang="ja-JP" sz="1800" dirty="0"/>
          </a:p>
        </p:txBody>
      </p:sp>
      <p:sp>
        <p:nvSpPr>
          <p:cNvPr id="10" name="テキスト ボックス 9">
            <a:extLst>
              <a:ext uri="{FF2B5EF4-FFF2-40B4-BE49-F238E27FC236}">
                <a16:creationId xmlns:a16="http://schemas.microsoft.com/office/drawing/2014/main" id="{9B2C2DD0-AD59-40A1-A44A-BF2698619F4A}"/>
              </a:ext>
            </a:extLst>
          </p:cNvPr>
          <p:cNvSpPr txBox="1"/>
          <p:nvPr/>
        </p:nvSpPr>
        <p:spPr>
          <a:xfrm>
            <a:off x="992572" y="4109161"/>
            <a:ext cx="7802177" cy="646331"/>
          </a:xfrm>
          <a:prstGeom prst="rect">
            <a:avLst/>
          </a:prstGeom>
          <a:noFill/>
        </p:spPr>
        <p:txBody>
          <a:bodyPr wrap="square" rtlCol="0">
            <a:spAutoFit/>
          </a:bodyPr>
          <a:lstStyle/>
          <a:p>
            <a:pPr indent="-111125"/>
            <a:r>
              <a:rPr lang="ja-JP" altLang="en-US" sz="1800" dirty="0"/>
              <a:t>ヌルはカタカナ用語です。「ヌル」は「</a:t>
            </a:r>
            <a:r>
              <a:rPr lang="en-US" altLang="ja-JP" sz="1800" dirty="0"/>
              <a:t>Null</a:t>
            </a:r>
            <a:r>
              <a:rPr lang="ja-JP" altLang="en-US" sz="1800" dirty="0"/>
              <a:t>」と書かれ、正確には「ｎ∧</a:t>
            </a:r>
            <a:r>
              <a:rPr lang="en-US" altLang="ja-JP" sz="1800" dirty="0"/>
              <a:t>l</a:t>
            </a:r>
            <a:r>
              <a:rPr lang="ja-JP" altLang="en-US" sz="1800" dirty="0"/>
              <a:t>」（ノゥル）と発音されます。そのため、外国人には理解できない用語となります。</a:t>
            </a:r>
            <a:endParaRPr lang="en-US" altLang="ja-JP" sz="1800" dirty="0"/>
          </a:p>
        </p:txBody>
      </p:sp>
    </p:spTree>
    <p:extLst>
      <p:ext uri="{BB962C8B-B14F-4D97-AF65-F5344CB8AC3E}">
        <p14:creationId xmlns:p14="http://schemas.microsoft.com/office/powerpoint/2010/main" val="176972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3A38CB-F424-4B20-913D-AADAB391820B}"/>
              </a:ext>
            </a:extLst>
          </p:cNvPr>
          <p:cNvSpPr>
            <a:spLocks noGrp="1"/>
          </p:cNvSpPr>
          <p:nvPr>
            <p:ph type="title"/>
          </p:nvPr>
        </p:nvSpPr>
        <p:spPr/>
        <p:txBody>
          <a:bodyPr/>
          <a:lstStyle/>
          <a:p>
            <a:r>
              <a:rPr lang="ja-JP" altLang="en-US" dirty="0"/>
              <a:t>■</a:t>
            </a:r>
            <a:r>
              <a:rPr kumimoji="1" lang="ja-JP" altLang="en-US" dirty="0"/>
              <a:t>あなたの文章力</a:t>
            </a:r>
          </a:p>
        </p:txBody>
      </p:sp>
      <p:sp>
        <p:nvSpPr>
          <p:cNvPr id="3" name="スライド番号プレースホルダー 2">
            <a:extLst>
              <a:ext uri="{FF2B5EF4-FFF2-40B4-BE49-F238E27FC236}">
                <a16:creationId xmlns:a16="http://schemas.microsoft.com/office/drawing/2014/main" id="{39BD6C4F-C22A-4B53-8636-3E57E10DD3C0}"/>
              </a:ext>
            </a:extLst>
          </p:cNvPr>
          <p:cNvSpPr>
            <a:spLocks noGrp="1"/>
          </p:cNvSpPr>
          <p:nvPr>
            <p:ph type="sldNum" sz="quarter" idx="10"/>
          </p:nvPr>
        </p:nvSpPr>
        <p:spPr/>
        <p:txBody>
          <a:bodyPr/>
          <a:lstStyle/>
          <a:p>
            <a:pPr>
              <a:defRPr/>
            </a:pPr>
            <a:fld id="{53F4B962-E652-4883-83A8-38199935C685}" type="slidenum">
              <a:rPr lang="en-US" altLang="ja-JP" smtClean="0"/>
              <a:pPr>
                <a:defRPr/>
              </a:pPr>
              <a:t>9</a:t>
            </a:fld>
            <a:endParaRPr lang="en-US" altLang="ja-JP" dirty="0"/>
          </a:p>
        </p:txBody>
      </p:sp>
      <p:sp>
        <p:nvSpPr>
          <p:cNvPr id="4" name="テキスト プレースホルダー 3">
            <a:extLst>
              <a:ext uri="{FF2B5EF4-FFF2-40B4-BE49-F238E27FC236}">
                <a16:creationId xmlns:a16="http://schemas.microsoft.com/office/drawing/2014/main" id="{FEE220FD-A8A5-4D11-AA2D-AC01BD469FCE}"/>
              </a:ext>
            </a:extLst>
          </p:cNvPr>
          <p:cNvSpPr>
            <a:spLocks noGrp="1"/>
          </p:cNvSpPr>
          <p:nvPr>
            <p:ph type="body" sz="quarter" idx="11"/>
          </p:nvPr>
        </p:nvSpPr>
        <p:spPr>
          <a:xfrm>
            <a:off x="161925" y="774700"/>
            <a:ext cx="8820150" cy="5570344"/>
          </a:xfrm>
        </p:spPr>
        <p:txBody>
          <a:bodyPr/>
          <a:lstStyle/>
          <a:p>
            <a:r>
              <a:rPr lang="ja-JP" altLang="en-US" dirty="0"/>
              <a:t>問題：次の文章はなぜ分かりにくいのか分析して、読みやすい文に直してください。</a:t>
            </a:r>
            <a:endParaRPr lang="en-US" altLang="ja-JP" dirty="0"/>
          </a:p>
          <a:p>
            <a:endParaRPr lang="en-US" altLang="ja-JP" dirty="0"/>
          </a:p>
          <a:p>
            <a:pPr lvl="1"/>
            <a:r>
              <a:rPr lang="ja-JP" altLang="en-US" dirty="0"/>
              <a:t>新しい表計算ソフトウェアのアップデート・プログラムは、メーカーより今月末に提供される。</a:t>
            </a:r>
            <a:endParaRPr lang="en-US" altLang="ja-JP" dirty="0"/>
          </a:p>
          <a:p>
            <a:endParaRPr lang="en-US" altLang="ja-JP" dirty="0"/>
          </a:p>
          <a:p>
            <a:pPr marL="346075" lvl="1" indent="0">
              <a:buNone/>
            </a:pPr>
            <a:endParaRPr lang="en-US" altLang="ja-JP" dirty="0"/>
          </a:p>
          <a:p>
            <a:pPr lvl="1"/>
            <a:endParaRPr lang="en-US" altLang="ja-JP" dirty="0"/>
          </a:p>
          <a:p>
            <a:pPr lvl="1"/>
            <a:endParaRPr lang="en-US" altLang="ja-JP" dirty="0"/>
          </a:p>
          <a:p>
            <a:pPr lvl="1"/>
            <a:endParaRPr lang="en-US" altLang="ja-JP" dirty="0"/>
          </a:p>
          <a:p>
            <a:pPr lvl="1"/>
            <a:endParaRPr lang="en-US" altLang="ja-JP" dirty="0"/>
          </a:p>
          <a:p>
            <a:pPr marL="346075" lvl="1" indent="0">
              <a:buNone/>
            </a:pPr>
            <a:endParaRPr lang="en-US" altLang="ja-JP" dirty="0"/>
          </a:p>
        </p:txBody>
      </p:sp>
      <p:sp>
        <p:nvSpPr>
          <p:cNvPr id="5" name="四角形: 角を丸くする 4">
            <a:extLst>
              <a:ext uri="{FF2B5EF4-FFF2-40B4-BE49-F238E27FC236}">
                <a16:creationId xmlns:a16="http://schemas.microsoft.com/office/drawing/2014/main" id="{0B8E0418-A6D4-4759-A991-3E4E7C4E3343}"/>
              </a:ext>
            </a:extLst>
          </p:cNvPr>
          <p:cNvSpPr/>
          <p:nvPr/>
        </p:nvSpPr>
        <p:spPr bwMode="auto">
          <a:xfrm>
            <a:off x="725282" y="1884556"/>
            <a:ext cx="702074" cy="312234"/>
          </a:xfrm>
          <a:prstGeom prst="roundRect">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anose="05000000000000000000" pitchFamily="2" charset="2"/>
              <a:buNone/>
              <a:tabLst/>
            </a:pPr>
            <a:endParaRPr kumimoji="0" lang="ja-JP"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endParaRPr>
          </a:p>
        </p:txBody>
      </p:sp>
      <p:cxnSp>
        <p:nvCxnSpPr>
          <p:cNvPr id="7" name="直線コネクタ 6">
            <a:extLst>
              <a:ext uri="{FF2B5EF4-FFF2-40B4-BE49-F238E27FC236}">
                <a16:creationId xmlns:a16="http://schemas.microsoft.com/office/drawing/2014/main" id="{FBA62F55-CC68-4481-817C-76AA57EC0398}"/>
              </a:ext>
            </a:extLst>
          </p:cNvPr>
          <p:cNvCxnSpPr/>
          <p:nvPr/>
        </p:nvCxnSpPr>
        <p:spPr bwMode="auto">
          <a:xfrm>
            <a:off x="1427356" y="2196790"/>
            <a:ext cx="1694985" cy="0"/>
          </a:xfrm>
          <a:prstGeom prst="line">
            <a:avLst/>
          </a:prstGeom>
          <a:noFill/>
          <a:ln w="38100" cap="flat" cmpd="sng"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コネクタ 8">
            <a:extLst>
              <a:ext uri="{FF2B5EF4-FFF2-40B4-BE49-F238E27FC236}">
                <a16:creationId xmlns:a16="http://schemas.microsoft.com/office/drawing/2014/main" id="{EEE8A8D5-A7F3-4406-8829-4799A457AB60}"/>
              </a:ext>
            </a:extLst>
          </p:cNvPr>
          <p:cNvCxnSpPr>
            <a:cxnSpLocks/>
          </p:cNvCxnSpPr>
          <p:nvPr/>
        </p:nvCxnSpPr>
        <p:spPr bwMode="auto">
          <a:xfrm>
            <a:off x="3378820" y="2196790"/>
            <a:ext cx="2352907" cy="0"/>
          </a:xfrm>
          <a:prstGeom prst="line">
            <a:avLst/>
          </a:prstGeom>
          <a:noFill/>
          <a:ln w="38100" cap="flat" cmpd="sng"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矢印: 下カーブ 10">
            <a:extLst>
              <a:ext uri="{FF2B5EF4-FFF2-40B4-BE49-F238E27FC236}">
                <a16:creationId xmlns:a16="http://schemas.microsoft.com/office/drawing/2014/main" id="{12D265C2-6C6C-41AF-B1D6-1C1F07037809}"/>
              </a:ext>
            </a:extLst>
          </p:cNvPr>
          <p:cNvSpPr/>
          <p:nvPr/>
        </p:nvSpPr>
        <p:spPr bwMode="auto">
          <a:xfrm>
            <a:off x="1076319" y="1490295"/>
            <a:ext cx="1087018" cy="312234"/>
          </a:xfrm>
          <a:prstGeom prst="curvedDownArrow">
            <a:avLst/>
          </a:prstGeom>
          <a:solidFill>
            <a:schemeClr val="tx1"/>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anose="05000000000000000000" pitchFamily="2" charset="2"/>
              <a:buNone/>
              <a:tabLst/>
            </a:pPr>
            <a:endParaRPr kumimoji="0" lang="ja-JP"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endParaRPr>
          </a:p>
        </p:txBody>
      </p:sp>
      <p:sp>
        <p:nvSpPr>
          <p:cNvPr id="12" name="矢印: 下カーブ 11">
            <a:extLst>
              <a:ext uri="{FF2B5EF4-FFF2-40B4-BE49-F238E27FC236}">
                <a16:creationId xmlns:a16="http://schemas.microsoft.com/office/drawing/2014/main" id="{F4DAB3CB-849E-4E23-8D91-880A7ABCC553}"/>
              </a:ext>
            </a:extLst>
          </p:cNvPr>
          <p:cNvSpPr/>
          <p:nvPr/>
        </p:nvSpPr>
        <p:spPr bwMode="auto">
          <a:xfrm>
            <a:off x="1170878" y="1490294"/>
            <a:ext cx="3401122" cy="312236"/>
          </a:xfrm>
          <a:prstGeom prst="curvedDownArrow">
            <a:avLst/>
          </a:prstGeom>
          <a:solidFill>
            <a:schemeClr val="tx1"/>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
                <a:schemeClr val="accent2"/>
              </a:buClr>
              <a:buSzTx/>
              <a:buFont typeface="Wingdings" panose="05000000000000000000" pitchFamily="2" charset="2"/>
              <a:buNone/>
              <a:tabLst/>
            </a:pPr>
            <a:endParaRPr kumimoji="0" lang="ja-JP" altLang="en-US" sz="2400" b="0" i="0" u="none" strike="noStrike" cap="none" normalizeH="0" baseline="0" dirty="0">
              <a:ln>
                <a:noFill/>
              </a:ln>
              <a:solidFill>
                <a:schemeClr val="tx1"/>
              </a:solidFill>
              <a:effectLst/>
              <a:latin typeface="Arial" panose="020B0604020202020204" pitchFamily="34" charset="0"/>
              <a:ea typeface="ＭＳ Ｐゴシック" panose="020B0600070205080204" pitchFamily="50" charset="-128"/>
            </a:endParaRPr>
          </a:p>
        </p:txBody>
      </p:sp>
      <p:sp>
        <p:nvSpPr>
          <p:cNvPr id="14" name="テキスト ボックス 13">
            <a:extLst>
              <a:ext uri="{FF2B5EF4-FFF2-40B4-BE49-F238E27FC236}">
                <a16:creationId xmlns:a16="http://schemas.microsoft.com/office/drawing/2014/main" id="{EA634E99-1600-4DDB-9FD1-2F0556ADC1C7}"/>
              </a:ext>
            </a:extLst>
          </p:cNvPr>
          <p:cNvSpPr txBox="1"/>
          <p:nvPr/>
        </p:nvSpPr>
        <p:spPr>
          <a:xfrm>
            <a:off x="1179898" y="2782669"/>
            <a:ext cx="7802177" cy="1477328"/>
          </a:xfrm>
          <a:prstGeom prst="rect">
            <a:avLst/>
          </a:prstGeom>
          <a:noFill/>
        </p:spPr>
        <p:txBody>
          <a:bodyPr wrap="square" rtlCol="0">
            <a:spAutoFit/>
          </a:bodyPr>
          <a:lstStyle/>
          <a:p>
            <a:pPr indent="-111125"/>
            <a:r>
              <a:rPr lang="ja-JP" altLang="en-US" sz="1800" b="1" dirty="0"/>
              <a:t>・　新しい表計算ソフトに対する、アップデート・プログラム？</a:t>
            </a:r>
            <a:endParaRPr lang="en-US" altLang="ja-JP" sz="1800" b="1" dirty="0"/>
          </a:p>
          <a:p>
            <a:pPr indent="-111125"/>
            <a:r>
              <a:rPr lang="ja-JP" altLang="en-US" sz="1800" b="1" dirty="0"/>
              <a:t>・　表計算ソフトに対する新しい、アップデート・プログラム？</a:t>
            </a:r>
            <a:endParaRPr lang="en-US" altLang="ja-JP" sz="1800" b="1" dirty="0"/>
          </a:p>
          <a:p>
            <a:pPr indent="-111125"/>
            <a:endParaRPr lang="en-US" altLang="ja-JP" sz="1800" dirty="0"/>
          </a:p>
          <a:p>
            <a:pPr indent="-111125"/>
            <a:r>
              <a:rPr lang="ja-JP" altLang="en-US" sz="1800" dirty="0"/>
              <a:t>修飾語（ここでは「新しい」）は被修飾語の近くに置くことが基本です。また、助詞の「の」は多用せず、別の助詞が使えないか常に工夫する必要があります。</a:t>
            </a:r>
            <a:endParaRPr lang="en-US" altLang="ja-JP" sz="1800" dirty="0"/>
          </a:p>
        </p:txBody>
      </p:sp>
    </p:spTree>
    <p:extLst>
      <p:ext uri="{BB962C8B-B14F-4D97-AF65-F5344CB8AC3E}">
        <p14:creationId xmlns:p14="http://schemas.microsoft.com/office/powerpoint/2010/main" val="252057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4" grpId="0"/>
    </p:bldLst>
  </p:timing>
</p:sld>
</file>

<file path=ppt/theme/theme1.xml><?xml version="1.0" encoding="utf-8"?>
<a:theme xmlns:a="http://schemas.openxmlformats.org/drawingml/2006/main" name="IBM Planet White">
  <a:themeElements>
    <a:clrScheme name="IBM Planet White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fontScheme name="IBM Planet White">
      <a:majorFont>
        <a:latin typeface="Verdana"/>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
            <a:schemeClr val="accent2"/>
          </a:buClr>
          <a:buSzTx/>
          <a:buFont typeface="Wingdings" panose="05000000000000000000" pitchFamily="2" charset="2"/>
          <a:buNone/>
          <a:tabLst/>
          <a:defRPr kumimoji="0" lang="ja-JP" altLang="en-US"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
            <a:schemeClr val="accent2"/>
          </a:buClr>
          <a:buSzTx/>
          <a:buFont typeface="Wingdings" panose="05000000000000000000" pitchFamily="2" charset="2"/>
          <a:buNone/>
          <a:tabLst/>
          <a:defRPr kumimoji="0" lang="ja-JP" altLang="en-US"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50" charset="-128"/>
          </a:defRPr>
        </a:defPPr>
      </a:lstStyle>
    </a:lnDef>
    <a:txDef>
      <a:spPr>
        <a:noFill/>
      </a:spPr>
      <a:bodyPr wrap="square" rtlCol="0">
        <a:spAutoFit/>
      </a:bodyPr>
      <a:lstStyle>
        <a:defPPr algn="l">
          <a:defRPr kumimoji="1" sz="1800" dirty="0"/>
        </a:defPPr>
      </a:lstStyle>
    </a:txDef>
  </a:objectDefaults>
  <a:extraClrSchemeLst>
    <a:extraClrScheme>
      <a:clrScheme name="IBM Planet White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ISOL_2011</Template>
  <TotalTime>24710</TotalTime>
  <Words>3697</Words>
  <Application>Microsoft Office PowerPoint</Application>
  <PresentationFormat>画面に合わせる (4:3)</PresentationFormat>
  <Paragraphs>1043</Paragraphs>
  <Slides>60</Slides>
  <Notes>19</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60</vt:i4>
      </vt:variant>
    </vt:vector>
  </HeadingPairs>
  <TitlesOfParts>
    <vt:vector size="66" baseType="lpstr">
      <vt:lpstr>Meiryo UI</vt:lpstr>
      <vt:lpstr>Arial</vt:lpstr>
      <vt:lpstr>IBM Plex Sans</vt:lpstr>
      <vt:lpstr>Verdana</vt:lpstr>
      <vt:lpstr>Wingdings</vt:lpstr>
      <vt:lpstr>IBM Planet White</vt:lpstr>
      <vt:lpstr>  ソフトウェア文章のための文章力アップ術</vt:lpstr>
      <vt:lpstr>Agenda</vt:lpstr>
      <vt:lpstr>PowerPoint プレゼンテーション</vt:lpstr>
      <vt:lpstr>■はじめに</vt:lpstr>
      <vt:lpstr>PowerPoint プレゼンテーション</vt:lpstr>
      <vt:lpstr>■書籍紹介</vt:lpstr>
      <vt:lpstr>PowerPoint プレゼンテーション</vt:lpstr>
      <vt:lpstr>■あなたの文章力</vt:lpstr>
      <vt:lpstr>■あなたの文章力</vt:lpstr>
      <vt:lpstr>■あなたの文章力</vt:lpstr>
      <vt:lpstr>■あなたの文章力</vt:lpstr>
      <vt:lpstr>■あなたの文章力</vt:lpstr>
      <vt:lpstr>■あなたの文章力</vt:lpstr>
      <vt:lpstr>■あなたの文章力</vt:lpstr>
      <vt:lpstr>PowerPoint プレゼンテーション</vt:lpstr>
      <vt:lpstr>■ソフトウェア文章の目的 </vt:lpstr>
      <vt:lpstr>■ソフトウェア文章の目的 </vt:lpstr>
      <vt:lpstr>■ソフトウェア文章の目的</vt:lpstr>
      <vt:lpstr>■ソフトウェア文章の目的</vt:lpstr>
      <vt:lpstr>■ソフトウェア文章の目的</vt:lpstr>
      <vt:lpstr>■ソフトウェア文章の目的</vt:lpstr>
      <vt:lpstr>PowerPoint プレゼンテーション</vt:lpstr>
      <vt:lpstr>■日本語の特徴</vt:lpstr>
      <vt:lpstr>■日本語の特徴</vt:lpstr>
      <vt:lpstr>■日本語の特徴</vt:lpstr>
      <vt:lpstr>■日本語の特徴</vt:lpstr>
      <vt:lpstr>■日本語の特徴</vt:lpstr>
      <vt:lpstr>■日本語の特徴</vt:lpstr>
      <vt:lpstr>■日本語の特徴</vt:lpstr>
      <vt:lpstr>■日本語の特徴</vt:lpstr>
      <vt:lpstr>PowerPoint プレゼンテーション</vt:lpstr>
      <vt:lpstr>■文章の正確さとは</vt:lpstr>
      <vt:lpstr>■文章の正確さとは</vt:lpstr>
      <vt:lpstr>■文章の正確さとは</vt:lpstr>
      <vt:lpstr>■文章の正確さとは</vt:lpstr>
      <vt:lpstr>■文章の正確さとは</vt:lpstr>
      <vt:lpstr>■文章の正確さとは</vt:lpstr>
      <vt:lpstr>■文章の正確さとは</vt:lpstr>
      <vt:lpstr>■文章の正確さとは</vt:lpstr>
      <vt:lpstr>■文章の正確さとは</vt:lpstr>
      <vt:lpstr>PowerPoint プレゼンテーション</vt:lpstr>
      <vt:lpstr>■文章の分かりやすさとは</vt:lpstr>
      <vt:lpstr>■文章の分かりやすさとは</vt:lpstr>
      <vt:lpstr>■文章の分かりやすさとは</vt:lpstr>
      <vt:lpstr>■文章の分かりやすさとは</vt:lpstr>
      <vt:lpstr>■文章の分かりやすさとは</vt:lpstr>
      <vt:lpstr>■文章の分かりやすさとは</vt:lpstr>
      <vt:lpstr>■文章の分かりやすさとは</vt:lpstr>
      <vt:lpstr>■文章の分かりやすさとは</vt:lpstr>
      <vt:lpstr>■文章の分かりやすさとは</vt:lpstr>
      <vt:lpstr>PowerPoint プレゼンテーション</vt:lpstr>
      <vt:lpstr>■文章レビューの方法</vt:lpstr>
      <vt:lpstr>■文章レビューの方法</vt:lpstr>
      <vt:lpstr>■文章レビューの方法</vt:lpstr>
      <vt:lpstr>■文章レビューの方法</vt:lpstr>
      <vt:lpstr>■文章レビューの方法</vt:lpstr>
      <vt:lpstr>■文章レビューの方法</vt:lpstr>
      <vt:lpstr>PowerPoint プレゼンテーション</vt:lpstr>
      <vt:lpstr>■見積要求仕様書の書き方</vt:lpstr>
      <vt:lpstr>PowerPoint プレゼンテーション</vt:lpstr>
    </vt:vector>
  </TitlesOfParts>
  <Company>IBM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IBM_USER</dc:creator>
  <cp:lastModifiedBy>Yukiyoshi Gotoh</cp:lastModifiedBy>
  <cp:revision>1376</cp:revision>
  <cp:lastPrinted>2017-02-14T03:20:22Z</cp:lastPrinted>
  <dcterms:created xsi:type="dcterms:W3CDTF">2011-07-01T06:43:01Z</dcterms:created>
  <dcterms:modified xsi:type="dcterms:W3CDTF">2019-08-20T04:43:12Z</dcterms:modified>
</cp:coreProperties>
</file>