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7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CC9A-B3A5-431C-A95F-B1C638B4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860422"/>
            <a:ext cx="11064240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新</a:t>
            </a:r>
            <a:r>
              <a:rPr kumimoji="1" lang="en-US" altLang="ja-JP" sz="4800" b="1" dirty="0"/>
              <a:t>CRM</a:t>
            </a:r>
            <a:r>
              <a:rPr kumimoji="1" lang="ja-JP" altLang="en-US" sz="4800" b="1" dirty="0"/>
              <a:t>システム構築プロジェクト</a:t>
            </a:r>
            <a:br>
              <a:rPr kumimoji="1" lang="en-US" altLang="ja-JP" sz="4800" b="1" dirty="0"/>
            </a:br>
            <a:br>
              <a:rPr kumimoji="1" lang="en-US" altLang="ja-JP" sz="4800" b="1" dirty="0"/>
            </a:br>
            <a:r>
              <a:rPr kumimoji="1" lang="en-US" altLang="ja-JP" sz="4800" b="1" dirty="0"/>
              <a:t>- </a:t>
            </a:r>
            <a:r>
              <a:rPr kumimoji="1" lang="ja-JP" altLang="en-US" sz="4800" b="1" dirty="0"/>
              <a:t>業務フロー定義書 </a:t>
            </a:r>
            <a:r>
              <a:rPr kumimoji="1" lang="en-US" altLang="ja-JP" sz="4800" b="1" dirty="0"/>
              <a:t>-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5AA85-FAF2-4FDB-BBEC-D5D699B2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097"/>
            <a:ext cx="9144000" cy="504243"/>
          </a:xfrm>
        </p:spPr>
        <p:txBody>
          <a:bodyPr/>
          <a:lstStyle/>
          <a:p>
            <a:r>
              <a:rPr lang="en-US" altLang="ja-JP" dirty="0"/>
              <a:t>YYYY/MM/DD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8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7DE89FDD-A632-46FF-AE5C-370026C5F795}"/>
              </a:ext>
            </a:extLst>
          </p:cNvPr>
          <p:cNvCxnSpPr/>
          <p:nvPr/>
        </p:nvCxnSpPr>
        <p:spPr>
          <a:xfrm>
            <a:off x="380527" y="2675046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6ADD6EF-4310-4D02-97F6-9A8D914F0192}"/>
              </a:ext>
            </a:extLst>
          </p:cNvPr>
          <p:cNvCxnSpPr/>
          <p:nvPr/>
        </p:nvCxnSpPr>
        <p:spPr>
          <a:xfrm>
            <a:off x="380527" y="3629202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現在</a:t>
            </a:r>
            <a:r>
              <a:rPr lang="en-US" altLang="ja-JP" dirty="0"/>
              <a:t>】</a:t>
            </a:r>
            <a:r>
              <a:rPr kumimoji="1" lang="ja-JP" altLang="en-US" dirty="0"/>
              <a:t>業務フロー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現在は、ほとんどの処理を人手で行っており、チェック漏れや対応の遅れが課題となっている。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5850477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C43C6F-8F6E-4849-AD27-02FEA43682F0}"/>
              </a:ext>
            </a:extLst>
          </p:cNvPr>
          <p:cNvSpPr/>
          <p:nvPr/>
        </p:nvSpPr>
        <p:spPr>
          <a:xfrm>
            <a:off x="380527" y="1879915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9A686B-2BFD-4E98-AEFE-928A4087C2A0}"/>
              </a:ext>
            </a:extLst>
          </p:cNvPr>
          <p:cNvSpPr/>
          <p:nvPr/>
        </p:nvSpPr>
        <p:spPr>
          <a:xfrm>
            <a:off x="380527" y="2817035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営業担当者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31E5C8-33BF-49BF-B78F-3AE231C3C468}"/>
              </a:ext>
            </a:extLst>
          </p:cNvPr>
          <p:cNvSpPr/>
          <p:nvPr/>
        </p:nvSpPr>
        <p:spPr>
          <a:xfrm>
            <a:off x="380527" y="3754155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営業管理者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7C1CA8-3349-4B6D-9CFA-15F5C5CE1E3B}"/>
              </a:ext>
            </a:extLst>
          </p:cNvPr>
          <p:cNvSpPr/>
          <p:nvPr/>
        </p:nvSpPr>
        <p:spPr>
          <a:xfrm>
            <a:off x="380527" y="5063560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56C2AB-4120-4706-9522-84EF01947B1E}"/>
              </a:ext>
            </a:extLst>
          </p:cNvPr>
          <p:cNvSpPr/>
          <p:nvPr/>
        </p:nvSpPr>
        <p:spPr>
          <a:xfrm>
            <a:off x="1665751" y="1879915"/>
            <a:ext cx="816635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問合せ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57469BFE-B058-44AB-B97E-4655211333F1}"/>
              </a:ext>
            </a:extLst>
          </p:cNvPr>
          <p:cNvSpPr/>
          <p:nvPr/>
        </p:nvSpPr>
        <p:spPr>
          <a:xfrm>
            <a:off x="1665750" y="5063560"/>
            <a:ext cx="4791576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共有メールサーバ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D8F4EDD-1DA2-4B2A-9108-DB78AE7D249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69148" y="2584173"/>
            <a:ext cx="4921" cy="2534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B072A41-E419-4B7A-8C3A-2B05CCB0F150}"/>
              </a:ext>
            </a:extLst>
          </p:cNvPr>
          <p:cNvGrpSpPr/>
          <p:nvPr/>
        </p:nvGrpSpPr>
        <p:grpSpPr>
          <a:xfrm>
            <a:off x="1938783" y="3960643"/>
            <a:ext cx="294570" cy="191652"/>
            <a:chOff x="4426604" y="3639854"/>
            <a:chExt cx="694037" cy="39112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CA7D74B-3EF2-45E7-8635-1A74EE77C49B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2CEB2E8D-D581-4AC6-A68B-D66B2454446F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1C16C3F-0E69-49FE-8558-15B42B83453D}"/>
              </a:ext>
            </a:extLst>
          </p:cNvPr>
          <p:cNvSpPr/>
          <p:nvPr/>
        </p:nvSpPr>
        <p:spPr>
          <a:xfrm>
            <a:off x="2620129" y="375415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メールチェック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AED0E90-41E4-4109-BE49-F317AB70B9BD}"/>
              </a:ext>
            </a:extLst>
          </p:cNvPr>
          <p:cNvCxnSpPr>
            <a:cxnSpLocks/>
          </p:cNvCxnSpPr>
          <p:nvPr/>
        </p:nvCxnSpPr>
        <p:spPr>
          <a:xfrm flipV="1">
            <a:off x="3493952" y="4458413"/>
            <a:ext cx="0" cy="605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0A0F74A-DDAC-48A0-97D7-88A605862A5C}"/>
              </a:ext>
            </a:extLst>
          </p:cNvPr>
          <p:cNvSpPr/>
          <p:nvPr/>
        </p:nvSpPr>
        <p:spPr>
          <a:xfrm>
            <a:off x="4035098" y="375415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担当割り当て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0D296F9-A008-4FE7-8414-708F44F06DC8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766369" y="4106284"/>
            <a:ext cx="268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540856A-B8A1-44A3-B340-A1A3CA6B5134}"/>
              </a:ext>
            </a:extLst>
          </p:cNvPr>
          <p:cNvSpPr/>
          <p:nvPr/>
        </p:nvSpPr>
        <p:spPr>
          <a:xfrm>
            <a:off x="5332403" y="281703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担当決定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873BF7C-2EE4-4161-90BC-9D87E814186C}"/>
              </a:ext>
            </a:extLst>
          </p:cNvPr>
          <p:cNvCxnSpPr>
            <a:stCxn id="21" idx="0"/>
            <a:endCxn id="26" idx="1"/>
          </p:cNvCxnSpPr>
          <p:nvPr/>
        </p:nvCxnSpPr>
        <p:spPr>
          <a:xfrm rot="5400000" flipH="1" flipV="1">
            <a:off x="4677815" y="3099568"/>
            <a:ext cx="584991" cy="7241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C4A5672-9B4E-45B9-B008-F05FC7223203}"/>
              </a:ext>
            </a:extLst>
          </p:cNvPr>
          <p:cNvCxnSpPr>
            <a:cxnSpLocks/>
          </p:cNvCxnSpPr>
          <p:nvPr/>
        </p:nvCxnSpPr>
        <p:spPr>
          <a:xfrm flipV="1">
            <a:off x="2909968" y="4458413"/>
            <a:ext cx="0" cy="6606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37261712-1D5D-4CA8-A414-F4DD3B27B691}"/>
              </a:ext>
            </a:extLst>
          </p:cNvPr>
          <p:cNvGrpSpPr/>
          <p:nvPr/>
        </p:nvGrpSpPr>
        <p:grpSpPr>
          <a:xfrm>
            <a:off x="5620607" y="3521293"/>
            <a:ext cx="583985" cy="1542267"/>
            <a:chOff x="6559350" y="4458413"/>
            <a:chExt cx="674205" cy="1111020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AFD81457-2D35-498E-8F68-AC9763BC4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554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D52B9DF6-1211-411C-A2F3-14010986E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50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210508A-AAC3-4DCF-8359-048A8B7BFEB6}"/>
              </a:ext>
            </a:extLst>
          </p:cNvPr>
          <p:cNvGrpSpPr/>
          <p:nvPr/>
        </p:nvGrpSpPr>
        <p:grpSpPr>
          <a:xfrm>
            <a:off x="3346667" y="4654427"/>
            <a:ext cx="294570" cy="191652"/>
            <a:chOff x="4426604" y="3639854"/>
            <a:chExt cx="694037" cy="391126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D6C2210-261E-4C2F-85F3-08A407B043A2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7B524B70-A553-4D16-A50E-59F99848C4B7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19F13D5-D15C-47F2-9436-0EED8DA865E7}"/>
              </a:ext>
            </a:extLst>
          </p:cNvPr>
          <p:cNvGrpSpPr/>
          <p:nvPr/>
        </p:nvGrpSpPr>
        <p:grpSpPr>
          <a:xfrm>
            <a:off x="6059876" y="4205322"/>
            <a:ext cx="294570" cy="191652"/>
            <a:chOff x="4426604" y="3639854"/>
            <a:chExt cx="694037" cy="39112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F007C7E-C76E-421A-9F4C-7BB652E0B735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F326A33F-4BEE-4484-B344-504DD5FC4A84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AE6AFEA-EFDA-4F58-928A-CABB9787B735}"/>
              </a:ext>
            </a:extLst>
          </p:cNvPr>
          <p:cNvSpPr/>
          <p:nvPr/>
        </p:nvSpPr>
        <p:spPr>
          <a:xfrm>
            <a:off x="6788579" y="281703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在庫確認・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見積算出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8228907-61B5-417D-93DD-FE8AADCF0AB4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6478644" y="3169164"/>
            <a:ext cx="30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61271C4-2643-499C-8435-9B4AC2169890}"/>
              </a:ext>
            </a:extLst>
          </p:cNvPr>
          <p:cNvSpPr/>
          <p:nvPr/>
        </p:nvSpPr>
        <p:spPr>
          <a:xfrm>
            <a:off x="9572143" y="187991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正式発注</a:t>
            </a: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5D030985-2594-4919-859C-CE3EF590F76B}"/>
              </a:ext>
            </a:extLst>
          </p:cNvPr>
          <p:cNvCxnSpPr>
            <a:cxnSpLocks/>
            <a:stCxn id="70" idx="0"/>
            <a:endCxn id="53" idx="1"/>
          </p:cNvCxnSpPr>
          <p:nvPr/>
        </p:nvCxnSpPr>
        <p:spPr>
          <a:xfrm rot="5400000" flipH="1" flipV="1">
            <a:off x="8897898" y="2142791"/>
            <a:ext cx="584991" cy="763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5822BE9-A403-454D-98CC-A26F90A74379}"/>
              </a:ext>
            </a:extLst>
          </p:cNvPr>
          <p:cNvGrpSpPr/>
          <p:nvPr/>
        </p:nvGrpSpPr>
        <p:grpSpPr>
          <a:xfrm>
            <a:off x="8661358" y="2171025"/>
            <a:ext cx="294570" cy="191652"/>
            <a:chOff x="4426604" y="3639854"/>
            <a:chExt cx="694037" cy="391126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821F6DC-B554-448F-B7FA-7F571C61AF06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F5090B76-AD52-470E-91ED-F9D7B8B6E682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3" name="フローチャート: 磁気ディスク 62">
            <a:extLst>
              <a:ext uri="{FF2B5EF4-FFF2-40B4-BE49-F238E27FC236}">
                <a16:creationId xmlns:a16="http://schemas.microsoft.com/office/drawing/2014/main" id="{1E112D88-2E95-4D0E-B057-B3DF7E27AA84}"/>
              </a:ext>
            </a:extLst>
          </p:cNvPr>
          <p:cNvSpPr/>
          <p:nvPr/>
        </p:nvSpPr>
        <p:spPr>
          <a:xfrm>
            <a:off x="6788575" y="5063560"/>
            <a:ext cx="1146242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DE8E7AD9-F58E-4A11-92DF-DB6F83F93C21}"/>
              </a:ext>
            </a:extLst>
          </p:cNvPr>
          <p:cNvGrpSpPr/>
          <p:nvPr/>
        </p:nvGrpSpPr>
        <p:grpSpPr>
          <a:xfrm>
            <a:off x="7069706" y="3521293"/>
            <a:ext cx="583985" cy="1542267"/>
            <a:chOff x="6559350" y="4458413"/>
            <a:chExt cx="674205" cy="1111020"/>
          </a:xfrm>
        </p:grpSpPr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E4DA507E-3D03-4D1F-B999-613B4AB7B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554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EDCA24FF-573F-4EEC-A88A-F9471F11C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50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7A19B05-39C1-4BF5-B30D-1F943B0C5C0D}"/>
              </a:ext>
            </a:extLst>
          </p:cNvPr>
          <p:cNvSpPr/>
          <p:nvPr/>
        </p:nvSpPr>
        <p:spPr>
          <a:xfrm>
            <a:off x="8235523" y="281703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見積・納期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連絡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6EFBD5D3-BB9D-451D-87EE-B1E176AE5609}"/>
              </a:ext>
            </a:extLst>
          </p:cNvPr>
          <p:cNvCxnSpPr>
            <a:cxnSpLocks/>
            <a:stCxn id="47" idx="3"/>
            <a:endCxn id="70" idx="1"/>
          </p:cNvCxnSpPr>
          <p:nvPr/>
        </p:nvCxnSpPr>
        <p:spPr>
          <a:xfrm>
            <a:off x="7934820" y="3169164"/>
            <a:ext cx="3007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6F5A4ED5-493F-4AF4-B4DB-AC735161CC08}"/>
              </a:ext>
            </a:extLst>
          </p:cNvPr>
          <p:cNvSpPr/>
          <p:nvPr/>
        </p:nvSpPr>
        <p:spPr>
          <a:xfrm>
            <a:off x="10925657" y="2816371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発注登録</a:t>
            </a:r>
          </a:p>
        </p:txBody>
      </p: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59E1BCBC-BA05-4A4C-90E3-7CC79F620B4C}"/>
              </a:ext>
            </a:extLst>
          </p:cNvPr>
          <p:cNvCxnSpPr>
            <a:cxnSpLocks/>
            <a:stCxn id="53" idx="3"/>
            <a:endCxn id="80" idx="0"/>
          </p:cNvCxnSpPr>
          <p:nvPr/>
        </p:nvCxnSpPr>
        <p:spPr>
          <a:xfrm>
            <a:off x="10718384" y="2232044"/>
            <a:ext cx="780394" cy="584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9095B769-AE21-4AB3-9FEF-58D3845DA5F6}"/>
              </a:ext>
            </a:extLst>
          </p:cNvPr>
          <p:cNvGrpSpPr/>
          <p:nvPr/>
        </p:nvGrpSpPr>
        <p:grpSpPr>
          <a:xfrm>
            <a:off x="11334598" y="2171025"/>
            <a:ext cx="294570" cy="191652"/>
            <a:chOff x="4426604" y="3639854"/>
            <a:chExt cx="694037" cy="39112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E1710C6-F6F0-4756-8C8E-784C91A4F1B5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二等辺三角形 85">
              <a:extLst>
                <a:ext uri="{FF2B5EF4-FFF2-40B4-BE49-F238E27FC236}">
                  <a16:creationId xmlns:a16="http://schemas.microsoft.com/office/drawing/2014/main" id="{A9AB1A57-6407-4AD5-9984-2110E85D7D56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87" name="フローチャート: 磁気ディスク 86">
            <a:extLst>
              <a:ext uri="{FF2B5EF4-FFF2-40B4-BE49-F238E27FC236}">
                <a16:creationId xmlns:a16="http://schemas.microsoft.com/office/drawing/2014/main" id="{3F6AD551-2E79-49A2-83DA-57720A532F40}"/>
              </a:ext>
            </a:extLst>
          </p:cNvPr>
          <p:cNvSpPr/>
          <p:nvPr/>
        </p:nvSpPr>
        <p:spPr>
          <a:xfrm>
            <a:off x="10925657" y="5063560"/>
            <a:ext cx="1146242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発注システム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07D7828B-7471-41E5-8769-60136396D061}"/>
              </a:ext>
            </a:extLst>
          </p:cNvPr>
          <p:cNvCxnSpPr>
            <a:cxnSpLocks/>
            <a:stCxn id="87" idx="1"/>
            <a:endCxn id="80" idx="2"/>
          </p:cNvCxnSpPr>
          <p:nvPr/>
        </p:nvCxnSpPr>
        <p:spPr>
          <a:xfrm flipV="1">
            <a:off x="11498778" y="3520629"/>
            <a:ext cx="0" cy="15429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92D7A97-90A3-419C-A40D-D268EE852EA3}"/>
              </a:ext>
            </a:extLst>
          </p:cNvPr>
          <p:cNvSpPr/>
          <p:nvPr/>
        </p:nvSpPr>
        <p:spPr>
          <a:xfrm>
            <a:off x="4411137" y="2019292"/>
            <a:ext cx="2073364" cy="591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メールを人が見て処理しているので、</a:t>
            </a:r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見落とし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が起こる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A999F453-38B5-47D7-AB3B-83BC410CE239}"/>
              </a:ext>
            </a:extLst>
          </p:cNvPr>
          <p:cNvSpPr/>
          <p:nvPr/>
        </p:nvSpPr>
        <p:spPr>
          <a:xfrm>
            <a:off x="8688904" y="5119104"/>
            <a:ext cx="2023535" cy="913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受注して初めてシステム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登録するので、未受注の</a:t>
            </a:r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顧客情報が残らず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、次の営業に活かせない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64DB32-83EF-4F3B-BB19-6F79E133F89B}"/>
              </a:ext>
            </a:extLst>
          </p:cNvPr>
          <p:cNvSpPr/>
          <p:nvPr/>
        </p:nvSpPr>
        <p:spPr>
          <a:xfrm>
            <a:off x="2232366" y="2773463"/>
            <a:ext cx="2023535" cy="772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管理者のメールチェックが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ボトルネックになり、</a:t>
            </a:r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</a:t>
            </a:r>
            <a:br>
              <a:rPr kumimoji="1" lang="en-US" altLang="ja-JP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への返答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が遅い</a:t>
            </a: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AF2FF88D-0D61-4B39-A941-DDC0B078A498}"/>
              </a:ext>
            </a:extLst>
          </p:cNvPr>
          <p:cNvSpPr/>
          <p:nvPr/>
        </p:nvSpPr>
        <p:spPr>
          <a:xfrm>
            <a:off x="2970380" y="3475856"/>
            <a:ext cx="266937" cy="408924"/>
          </a:xfrm>
          <a:custGeom>
            <a:avLst/>
            <a:gdLst>
              <a:gd name="connsiteX0" fmla="*/ 0 w 266937"/>
              <a:gd name="connsiteY0" fmla="*/ 0 h 408924"/>
              <a:gd name="connsiteX1" fmla="*/ 266937 w 266937"/>
              <a:gd name="connsiteY1" fmla="*/ 408924 h 408924"/>
              <a:gd name="connsiteX2" fmla="*/ 187424 w 266937"/>
              <a:gd name="connsiteY2" fmla="*/ 5679 h 40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937" h="408924">
                <a:moveTo>
                  <a:pt x="0" y="0"/>
                </a:moveTo>
                <a:lnTo>
                  <a:pt x="266937" y="408924"/>
                </a:lnTo>
                <a:lnTo>
                  <a:pt x="187424" y="567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4733DD45-AC2B-44BC-B10C-EB51AAEC8B1F}"/>
              </a:ext>
            </a:extLst>
          </p:cNvPr>
          <p:cNvSpPr/>
          <p:nvPr/>
        </p:nvSpPr>
        <p:spPr>
          <a:xfrm>
            <a:off x="4770783" y="2555776"/>
            <a:ext cx="704258" cy="1260850"/>
          </a:xfrm>
          <a:custGeom>
            <a:avLst/>
            <a:gdLst>
              <a:gd name="connsiteX0" fmla="*/ 323731 w 704258"/>
              <a:gd name="connsiteY0" fmla="*/ 5680 h 1260850"/>
              <a:gd name="connsiteX1" fmla="*/ 0 w 704258"/>
              <a:gd name="connsiteY1" fmla="*/ 1260850 h 1260850"/>
              <a:gd name="connsiteX2" fmla="*/ 477078 w 704258"/>
              <a:gd name="connsiteY2" fmla="*/ 45436 h 1260850"/>
              <a:gd name="connsiteX3" fmla="*/ 704258 w 704258"/>
              <a:gd name="connsiteY3" fmla="*/ 323732 h 1260850"/>
              <a:gd name="connsiteX4" fmla="*/ 636104 w 704258"/>
              <a:gd name="connsiteY4" fmla="*/ 0 h 126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258" h="1260850">
                <a:moveTo>
                  <a:pt x="323731" y="5680"/>
                </a:moveTo>
                <a:lnTo>
                  <a:pt x="0" y="1260850"/>
                </a:lnTo>
                <a:lnTo>
                  <a:pt x="477078" y="45436"/>
                </a:lnTo>
                <a:lnTo>
                  <a:pt x="704258" y="323732"/>
                </a:lnTo>
                <a:lnTo>
                  <a:pt x="636104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EBBE81F-7845-4D20-BB79-80E9305A0E55}"/>
              </a:ext>
            </a:extLst>
          </p:cNvPr>
          <p:cNvSpPr/>
          <p:nvPr/>
        </p:nvSpPr>
        <p:spPr>
          <a:xfrm>
            <a:off x="8235523" y="3751526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見積レビュー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3342986-B299-4573-8C1E-FE18F597F7B7}"/>
              </a:ext>
            </a:extLst>
          </p:cNvPr>
          <p:cNvGrpSpPr/>
          <p:nvPr/>
        </p:nvGrpSpPr>
        <p:grpSpPr>
          <a:xfrm>
            <a:off x="8688904" y="3491136"/>
            <a:ext cx="318301" cy="283790"/>
            <a:chOff x="6559350" y="4458413"/>
            <a:chExt cx="674205" cy="1111020"/>
          </a:xfrm>
        </p:grpSpPr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84C7F8C6-EE53-4B5C-8CD5-B7B2C912F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554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CAC16DC0-EE75-42FF-85F8-26C46263C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50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6A2A30EB-B0AA-472A-AE2E-D6169E1B82D3}"/>
              </a:ext>
            </a:extLst>
          </p:cNvPr>
          <p:cNvSpPr/>
          <p:nvPr/>
        </p:nvSpPr>
        <p:spPr>
          <a:xfrm>
            <a:off x="10649068" y="5344015"/>
            <a:ext cx="363489" cy="312373"/>
          </a:xfrm>
          <a:custGeom>
            <a:avLst/>
            <a:gdLst>
              <a:gd name="connsiteX0" fmla="*/ 0 w 363489"/>
              <a:gd name="connsiteY0" fmla="*/ 153347 h 312373"/>
              <a:gd name="connsiteX1" fmla="*/ 363489 w 363489"/>
              <a:gd name="connsiteY1" fmla="*/ 0 h 312373"/>
              <a:gd name="connsiteX2" fmla="*/ 51116 w 363489"/>
              <a:gd name="connsiteY2" fmla="*/ 312373 h 31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89" h="312373">
                <a:moveTo>
                  <a:pt x="0" y="153347"/>
                </a:moveTo>
                <a:lnTo>
                  <a:pt x="363489" y="0"/>
                </a:lnTo>
                <a:lnTo>
                  <a:pt x="51116" y="312373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4266D88-3C32-459A-8967-3AED2A21EB6C}"/>
              </a:ext>
            </a:extLst>
          </p:cNvPr>
          <p:cNvSpPr/>
          <p:nvPr/>
        </p:nvSpPr>
        <p:spPr>
          <a:xfrm>
            <a:off x="9578225" y="3701342"/>
            <a:ext cx="1485447" cy="772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見積の計算とチェック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が大きな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負荷になっている</a:t>
            </a:r>
          </a:p>
        </p:txBody>
      </p:sp>
      <p:sp>
        <p:nvSpPr>
          <p:cNvPr id="113" name="フリーフォーム: 図形 112">
            <a:extLst>
              <a:ext uri="{FF2B5EF4-FFF2-40B4-BE49-F238E27FC236}">
                <a16:creationId xmlns:a16="http://schemas.microsoft.com/office/drawing/2014/main" id="{D1EC88DC-CD56-4407-AF2F-F9A9E87C3F1C}"/>
              </a:ext>
            </a:extLst>
          </p:cNvPr>
          <p:cNvSpPr/>
          <p:nvPr/>
        </p:nvSpPr>
        <p:spPr>
          <a:xfrm>
            <a:off x="9308706" y="3975652"/>
            <a:ext cx="323731" cy="159026"/>
          </a:xfrm>
          <a:custGeom>
            <a:avLst/>
            <a:gdLst>
              <a:gd name="connsiteX0" fmla="*/ 323731 w 323731"/>
              <a:gd name="connsiteY0" fmla="*/ 0 h 159026"/>
              <a:gd name="connsiteX1" fmla="*/ 0 w 323731"/>
              <a:gd name="connsiteY1" fmla="*/ 130629 h 159026"/>
              <a:gd name="connsiteX2" fmla="*/ 295334 w 323731"/>
              <a:gd name="connsiteY2" fmla="*/ 159026 h 1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731" h="159026">
                <a:moveTo>
                  <a:pt x="323731" y="0"/>
                </a:moveTo>
                <a:lnTo>
                  <a:pt x="0" y="130629"/>
                </a:lnTo>
                <a:lnTo>
                  <a:pt x="295334" y="15902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FF68F8E0-A0E5-4DD1-8E31-7ED0EB74EE4D}"/>
              </a:ext>
            </a:extLst>
          </p:cNvPr>
          <p:cNvCxnSpPr/>
          <p:nvPr/>
        </p:nvCxnSpPr>
        <p:spPr>
          <a:xfrm>
            <a:off x="380527" y="4778230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7E813B00-6163-435A-BFA7-444A588388D2}"/>
              </a:ext>
            </a:extLst>
          </p:cNvPr>
          <p:cNvCxnSpPr/>
          <p:nvPr/>
        </p:nvCxnSpPr>
        <p:spPr>
          <a:xfrm>
            <a:off x="95697" y="4240719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7DE89FDD-A632-46FF-AE5C-370026C5F795}"/>
              </a:ext>
            </a:extLst>
          </p:cNvPr>
          <p:cNvCxnSpPr/>
          <p:nvPr/>
        </p:nvCxnSpPr>
        <p:spPr>
          <a:xfrm>
            <a:off x="95697" y="2198939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6ADD6EF-4310-4D02-97F6-9A8D914F0192}"/>
              </a:ext>
            </a:extLst>
          </p:cNvPr>
          <p:cNvCxnSpPr/>
          <p:nvPr/>
        </p:nvCxnSpPr>
        <p:spPr>
          <a:xfrm>
            <a:off x="95697" y="3153095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将来</a:t>
            </a:r>
            <a:r>
              <a:rPr lang="en-US" altLang="ja-JP" dirty="0"/>
              <a:t>】</a:t>
            </a:r>
            <a:r>
              <a:rPr kumimoji="1" lang="ja-JP" altLang="en-US" dirty="0"/>
              <a:t>業務フロー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顧客対応以外の処理をシステム化することで、チェック漏れの回避と作業効率化を実現。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C43C6F-8F6E-4849-AD27-02FEA43682F0}"/>
              </a:ext>
            </a:extLst>
          </p:cNvPr>
          <p:cNvSpPr/>
          <p:nvPr/>
        </p:nvSpPr>
        <p:spPr>
          <a:xfrm>
            <a:off x="95697" y="1403808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9A686B-2BFD-4E98-AEFE-928A4087C2A0}"/>
              </a:ext>
            </a:extLst>
          </p:cNvPr>
          <p:cNvSpPr/>
          <p:nvPr/>
        </p:nvSpPr>
        <p:spPr>
          <a:xfrm>
            <a:off x="95697" y="2340928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営業担当者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31E5C8-33BF-49BF-B78F-3AE231C3C468}"/>
              </a:ext>
            </a:extLst>
          </p:cNvPr>
          <p:cNvSpPr/>
          <p:nvPr/>
        </p:nvSpPr>
        <p:spPr>
          <a:xfrm>
            <a:off x="95697" y="3278243"/>
            <a:ext cx="1144188" cy="69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営業管理者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7C1CA8-3349-4B6D-9CFA-15F5C5CE1E3B}"/>
              </a:ext>
            </a:extLst>
          </p:cNvPr>
          <p:cNvSpPr/>
          <p:nvPr/>
        </p:nvSpPr>
        <p:spPr>
          <a:xfrm>
            <a:off x="95697" y="4525400"/>
            <a:ext cx="1144188" cy="1629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56C2AB-4120-4706-9522-84EF01947B1E}"/>
              </a:ext>
            </a:extLst>
          </p:cNvPr>
          <p:cNvSpPr/>
          <p:nvPr/>
        </p:nvSpPr>
        <p:spPr>
          <a:xfrm>
            <a:off x="1380921" y="1403808"/>
            <a:ext cx="816635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問合せ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57469BFE-B058-44AB-B97E-4655211333F1}"/>
              </a:ext>
            </a:extLst>
          </p:cNvPr>
          <p:cNvSpPr/>
          <p:nvPr/>
        </p:nvSpPr>
        <p:spPr>
          <a:xfrm>
            <a:off x="1380921" y="4525400"/>
            <a:ext cx="816636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D8F4EDD-1DA2-4B2A-9108-DB78AE7D249B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>
            <a:off x="1789239" y="2108066"/>
            <a:ext cx="0" cy="2417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E52BBA1-D4B7-4E83-B566-85E6D7EC4F0D}"/>
              </a:ext>
            </a:extLst>
          </p:cNvPr>
          <p:cNvSpPr/>
          <p:nvPr/>
        </p:nvSpPr>
        <p:spPr>
          <a:xfrm>
            <a:off x="3869859" y="4525400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在庫検索・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見積算出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EE63DAD-EC92-4C5F-870C-473764FF37F8}"/>
              </a:ext>
            </a:extLst>
          </p:cNvPr>
          <p:cNvCxnSpPr>
            <a:cxnSpLocks/>
            <a:stCxn id="11" idx="4"/>
            <a:endCxn id="82" idx="1"/>
          </p:cNvCxnSpPr>
          <p:nvPr/>
        </p:nvCxnSpPr>
        <p:spPr>
          <a:xfrm>
            <a:off x="2197557" y="4877529"/>
            <a:ext cx="256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磁気ディスク 61">
            <a:extLst>
              <a:ext uri="{FF2B5EF4-FFF2-40B4-BE49-F238E27FC236}">
                <a16:creationId xmlns:a16="http://schemas.microsoft.com/office/drawing/2014/main" id="{AC945A63-8D8D-4E6D-B347-D3F5F4772083}"/>
              </a:ext>
            </a:extLst>
          </p:cNvPr>
          <p:cNvSpPr/>
          <p:nvPr/>
        </p:nvSpPr>
        <p:spPr>
          <a:xfrm>
            <a:off x="3869858" y="5450212"/>
            <a:ext cx="1146242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CDDECF2-F35F-4734-B21D-F7B87F767F94}"/>
              </a:ext>
            </a:extLst>
          </p:cNvPr>
          <p:cNvGrpSpPr/>
          <p:nvPr/>
        </p:nvGrpSpPr>
        <p:grpSpPr>
          <a:xfrm rot="5400000">
            <a:off x="4305952" y="5204507"/>
            <a:ext cx="274051" cy="306693"/>
            <a:chOff x="3902679" y="5789987"/>
            <a:chExt cx="274051" cy="306693"/>
          </a:xfrm>
        </p:grpSpPr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2BFA17AE-15E1-4272-943F-3BCF77F67128}"/>
                </a:ext>
              </a:extLst>
            </p:cNvPr>
            <p:cNvCxnSpPr>
              <a:cxnSpLocks/>
            </p:cNvCxnSpPr>
            <p:nvPr/>
          </p:nvCxnSpPr>
          <p:spPr>
            <a:xfrm>
              <a:off x="3902679" y="5789987"/>
              <a:ext cx="274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A24F23AE-A72C-48AA-A800-D6BB67B74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2679" y="6096680"/>
              <a:ext cx="274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36AA4D9-A03E-44C0-B2B4-BBEE63589B96}"/>
              </a:ext>
            </a:extLst>
          </p:cNvPr>
          <p:cNvSpPr/>
          <p:nvPr/>
        </p:nvSpPr>
        <p:spPr>
          <a:xfrm>
            <a:off x="5284328" y="2340928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担当決定</a:t>
            </a:r>
          </a:p>
        </p:txBody>
      </p:sp>
      <p:sp>
        <p:nvSpPr>
          <p:cNvPr id="74" name="フローチャート: 磁気ディスク 73">
            <a:extLst>
              <a:ext uri="{FF2B5EF4-FFF2-40B4-BE49-F238E27FC236}">
                <a16:creationId xmlns:a16="http://schemas.microsoft.com/office/drawing/2014/main" id="{A8D3B74B-4C83-4FDE-9361-D7F8B56D8252}"/>
              </a:ext>
            </a:extLst>
          </p:cNvPr>
          <p:cNvSpPr/>
          <p:nvPr/>
        </p:nvSpPr>
        <p:spPr>
          <a:xfrm>
            <a:off x="5288639" y="4525400"/>
            <a:ext cx="2643993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8B449D5-09CF-4025-9608-7FA37F8892A9}"/>
              </a:ext>
            </a:extLst>
          </p:cNvPr>
          <p:cNvCxnSpPr>
            <a:cxnSpLocks/>
            <a:stCxn id="58" idx="3"/>
            <a:endCxn id="74" idx="2"/>
          </p:cNvCxnSpPr>
          <p:nvPr/>
        </p:nvCxnSpPr>
        <p:spPr>
          <a:xfrm>
            <a:off x="5016100" y="4877529"/>
            <a:ext cx="272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CBF809A-4300-4DFB-ABD5-7F930BBFCD31}"/>
              </a:ext>
            </a:extLst>
          </p:cNvPr>
          <p:cNvSpPr/>
          <p:nvPr/>
        </p:nvSpPr>
        <p:spPr>
          <a:xfrm>
            <a:off x="2454012" y="4525400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CCDF3F5-F0E6-457B-A231-E8CBE14E7FBE}"/>
              </a:ext>
            </a:extLst>
          </p:cNvPr>
          <p:cNvCxnSpPr>
            <a:cxnSpLocks/>
            <a:stCxn id="82" idx="3"/>
            <a:endCxn id="58" idx="1"/>
          </p:cNvCxnSpPr>
          <p:nvPr/>
        </p:nvCxnSpPr>
        <p:spPr>
          <a:xfrm>
            <a:off x="3600253" y="4877529"/>
            <a:ext cx="269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D9A481C-71EF-4548-868F-D69648443F01}"/>
              </a:ext>
            </a:extLst>
          </p:cNvPr>
          <p:cNvGrpSpPr/>
          <p:nvPr/>
        </p:nvGrpSpPr>
        <p:grpSpPr>
          <a:xfrm>
            <a:off x="5565455" y="3064779"/>
            <a:ext cx="583985" cy="1449053"/>
            <a:chOff x="6559350" y="4458413"/>
            <a:chExt cx="674205" cy="1111020"/>
          </a:xfrm>
        </p:grpSpPr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27A6B9AA-6057-4857-BDFA-A995BEB2D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554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ED5BDCA4-F442-4546-8F5C-26F9D1F76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50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CC77A0F-030E-4BE4-BC73-6E6EC0C64512}"/>
              </a:ext>
            </a:extLst>
          </p:cNvPr>
          <p:cNvSpPr/>
          <p:nvPr/>
        </p:nvSpPr>
        <p:spPr>
          <a:xfrm>
            <a:off x="8123015" y="139647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正式発注</a:t>
            </a:r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3B478FAA-FE1C-4266-BD0C-09F19E65AAB3}"/>
              </a:ext>
            </a:extLst>
          </p:cNvPr>
          <p:cNvCxnSpPr>
            <a:cxnSpLocks/>
            <a:stCxn id="101" idx="0"/>
            <a:endCxn id="96" idx="1"/>
          </p:cNvCxnSpPr>
          <p:nvPr/>
        </p:nvCxnSpPr>
        <p:spPr>
          <a:xfrm rot="5400000" flipH="1" flipV="1">
            <a:off x="7448770" y="1659351"/>
            <a:ext cx="584991" cy="763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6A05D9B-3FB7-4CC9-A2B2-70E7201D6E3F}"/>
              </a:ext>
            </a:extLst>
          </p:cNvPr>
          <p:cNvGrpSpPr/>
          <p:nvPr/>
        </p:nvGrpSpPr>
        <p:grpSpPr>
          <a:xfrm>
            <a:off x="7212230" y="1687585"/>
            <a:ext cx="294570" cy="191652"/>
            <a:chOff x="4426604" y="3639854"/>
            <a:chExt cx="694037" cy="391126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72342F90-5A14-4EB6-9218-AD1A76AA8F3A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二等辺三角形 99">
              <a:extLst>
                <a:ext uri="{FF2B5EF4-FFF2-40B4-BE49-F238E27FC236}">
                  <a16:creationId xmlns:a16="http://schemas.microsoft.com/office/drawing/2014/main" id="{72C02B18-A832-44D2-AE3D-69F121E0383E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A40E33A-6CDA-4BC1-AB31-551B0EAF1FBF}"/>
              </a:ext>
            </a:extLst>
          </p:cNvPr>
          <p:cNvSpPr/>
          <p:nvPr/>
        </p:nvSpPr>
        <p:spPr>
          <a:xfrm>
            <a:off x="6786395" y="233359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見積・納期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連絡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18569FF-AAB2-4E36-88BF-110933E5FF22}"/>
              </a:ext>
            </a:extLst>
          </p:cNvPr>
          <p:cNvSpPr/>
          <p:nvPr/>
        </p:nvSpPr>
        <p:spPr>
          <a:xfrm>
            <a:off x="9476529" y="2332931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発注登録</a:t>
            </a: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0556119A-13DB-42FD-A9A9-53CD89CB8943}"/>
              </a:ext>
            </a:extLst>
          </p:cNvPr>
          <p:cNvCxnSpPr>
            <a:cxnSpLocks/>
            <a:stCxn id="96" idx="3"/>
            <a:endCxn id="102" idx="0"/>
          </p:cNvCxnSpPr>
          <p:nvPr/>
        </p:nvCxnSpPr>
        <p:spPr>
          <a:xfrm>
            <a:off x="9269256" y="1748604"/>
            <a:ext cx="780394" cy="584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1ECFE8D3-6179-4577-B5E7-E98A53270E35}"/>
              </a:ext>
            </a:extLst>
          </p:cNvPr>
          <p:cNvGrpSpPr/>
          <p:nvPr/>
        </p:nvGrpSpPr>
        <p:grpSpPr>
          <a:xfrm>
            <a:off x="9885470" y="1687585"/>
            <a:ext cx="294570" cy="191652"/>
            <a:chOff x="4426604" y="3639854"/>
            <a:chExt cx="694037" cy="391126"/>
          </a:xfrm>
        </p:grpSpPr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33B8B13-0D84-4841-AE51-CFBC883688F0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19C822AA-9C42-4868-B077-62AA0E0F32D0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40FB053B-1C23-4E03-81FA-536019FDBCB7}"/>
              </a:ext>
            </a:extLst>
          </p:cNvPr>
          <p:cNvCxnSpPr>
            <a:cxnSpLocks/>
            <a:stCxn id="69" idx="3"/>
            <a:endCxn id="101" idx="1"/>
          </p:cNvCxnSpPr>
          <p:nvPr/>
        </p:nvCxnSpPr>
        <p:spPr>
          <a:xfrm flipV="1">
            <a:off x="6430569" y="2685724"/>
            <a:ext cx="355826" cy="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フローチャート: 磁気ディスク 110">
            <a:extLst>
              <a:ext uri="{FF2B5EF4-FFF2-40B4-BE49-F238E27FC236}">
                <a16:creationId xmlns:a16="http://schemas.microsoft.com/office/drawing/2014/main" id="{DE6740B0-C3BD-4502-A6CB-48B0CA85921D}"/>
              </a:ext>
            </a:extLst>
          </p:cNvPr>
          <p:cNvSpPr/>
          <p:nvPr/>
        </p:nvSpPr>
        <p:spPr>
          <a:xfrm>
            <a:off x="10945161" y="5484841"/>
            <a:ext cx="1146242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発注システム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2D12C477-982C-4B74-8031-583AA300E2CD}"/>
              </a:ext>
            </a:extLst>
          </p:cNvPr>
          <p:cNvCxnSpPr>
            <a:cxnSpLocks/>
            <a:stCxn id="133" idx="1"/>
            <a:endCxn id="102" idx="2"/>
          </p:cNvCxnSpPr>
          <p:nvPr/>
        </p:nvCxnSpPr>
        <p:spPr>
          <a:xfrm flipH="1" flipV="1">
            <a:off x="10049650" y="3037189"/>
            <a:ext cx="2289" cy="14793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FF4B346-4F67-4BF6-9750-A24D3A94F6BB}"/>
              </a:ext>
            </a:extLst>
          </p:cNvPr>
          <p:cNvSpPr/>
          <p:nvPr/>
        </p:nvSpPr>
        <p:spPr>
          <a:xfrm>
            <a:off x="5188695" y="5363414"/>
            <a:ext cx="2023535" cy="772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在庫検索と見積計算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b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システムが自動で行う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1A18C1F2-7A84-498B-B67F-8D0D4B3144EA}"/>
              </a:ext>
            </a:extLst>
          </p:cNvPr>
          <p:cNvSpPr/>
          <p:nvPr/>
        </p:nvSpPr>
        <p:spPr>
          <a:xfrm>
            <a:off x="1559762" y="5450212"/>
            <a:ext cx="2023535" cy="772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フォームの受信と同時に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顧客情報を自動登録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データベースとして保持</a:t>
            </a:r>
          </a:p>
        </p:txBody>
      </p:sp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CB267AD6-B3D9-4F1B-8ECB-F0989CDB2F13}"/>
              </a:ext>
            </a:extLst>
          </p:cNvPr>
          <p:cNvSpPr/>
          <p:nvPr/>
        </p:nvSpPr>
        <p:spPr>
          <a:xfrm rot="10800000">
            <a:off x="3148815" y="5087796"/>
            <a:ext cx="289655" cy="471399"/>
          </a:xfrm>
          <a:custGeom>
            <a:avLst/>
            <a:gdLst>
              <a:gd name="connsiteX0" fmla="*/ 0 w 289655"/>
              <a:gd name="connsiteY0" fmla="*/ 0 h 471399"/>
              <a:gd name="connsiteX1" fmla="*/ 289655 w 289655"/>
              <a:gd name="connsiteY1" fmla="*/ 471399 h 471399"/>
              <a:gd name="connsiteX2" fmla="*/ 170385 w 289655"/>
              <a:gd name="connsiteY2" fmla="*/ 28398 h 47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655" h="471399">
                <a:moveTo>
                  <a:pt x="0" y="0"/>
                </a:moveTo>
                <a:lnTo>
                  <a:pt x="289655" y="471399"/>
                </a:lnTo>
                <a:lnTo>
                  <a:pt x="170385" y="28398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フリーフォーム: 図形 128">
            <a:extLst>
              <a:ext uri="{FF2B5EF4-FFF2-40B4-BE49-F238E27FC236}">
                <a16:creationId xmlns:a16="http://schemas.microsoft.com/office/drawing/2014/main" id="{2D23194A-DFF9-4177-B0AE-F11432559C98}"/>
              </a:ext>
            </a:extLst>
          </p:cNvPr>
          <p:cNvSpPr/>
          <p:nvPr/>
        </p:nvSpPr>
        <p:spPr>
          <a:xfrm>
            <a:off x="4911915" y="5058878"/>
            <a:ext cx="556592" cy="425963"/>
          </a:xfrm>
          <a:custGeom>
            <a:avLst/>
            <a:gdLst>
              <a:gd name="connsiteX0" fmla="*/ 380527 w 556592"/>
              <a:gd name="connsiteY0" fmla="*/ 425963 h 425963"/>
              <a:gd name="connsiteX1" fmla="*/ 0 w 556592"/>
              <a:gd name="connsiteY1" fmla="*/ 0 h 425963"/>
              <a:gd name="connsiteX2" fmla="*/ 556592 w 556592"/>
              <a:gd name="connsiteY2" fmla="*/ 335091 h 4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592" h="425963">
                <a:moveTo>
                  <a:pt x="380527" y="425963"/>
                </a:moveTo>
                <a:lnTo>
                  <a:pt x="0" y="0"/>
                </a:lnTo>
                <a:lnTo>
                  <a:pt x="556592" y="33509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811D00FF-D673-4D57-B28E-EF0C13BD984F}"/>
              </a:ext>
            </a:extLst>
          </p:cNvPr>
          <p:cNvSpPr/>
          <p:nvPr/>
        </p:nvSpPr>
        <p:spPr>
          <a:xfrm>
            <a:off x="3891097" y="1387451"/>
            <a:ext cx="2147869" cy="772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システム上で案件の割り振りを行い、</a:t>
            </a:r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管理者のメールチェックを回避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フローチャート: 磁気ディスク 132">
            <a:extLst>
              <a:ext uri="{FF2B5EF4-FFF2-40B4-BE49-F238E27FC236}">
                <a16:creationId xmlns:a16="http://schemas.microsoft.com/office/drawing/2014/main" id="{DD28997D-7F47-4E07-B2A0-CA6AC56BE930}"/>
              </a:ext>
            </a:extLst>
          </p:cNvPr>
          <p:cNvSpPr/>
          <p:nvPr/>
        </p:nvSpPr>
        <p:spPr>
          <a:xfrm>
            <a:off x="9478819" y="4516570"/>
            <a:ext cx="1146240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7CACA3E4-41EE-4D3A-81C1-086755E82535}"/>
              </a:ext>
            </a:extLst>
          </p:cNvPr>
          <p:cNvSpPr/>
          <p:nvPr/>
        </p:nvSpPr>
        <p:spPr>
          <a:xfrm>
            <a:off x="10945161" y="4513832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発注登録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1D55A5F8-9E54-4EF2-BDDC-4FCE7471CE18}"/>
              </a:ext>
            </a:extLst>
          </p:cNvPr>
          <p:cNvCxnSpPr>
            <a:cxnSpLocks/>
            <a:stCxn id="139" idx="1"/>
            <a:endCxn id="133" idx="4"/>
          </p:cNvCxnSpPr>
          <p:nvPr/>
        </p:nvCxnSpPr>
        <p:spPr>
          <a:xfrm flipH="1">
            <a:off x="10625059" y="4865961"/>
            <a:ext cx="320102" cy="27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A274E345-DE0E-4B4D-A5F6-1D5138F2B795}"/>
              </a:ext>
            </a:extLst>
          </p:cNvPr>
          <p:cNvCxnSpPr>
            <a:cxnSpLocks/>
            <a:stCxn id="111" idx="1"/>
            <a:endCxn id="139" idx="2"/>
          </p:cNvCxnSpPr>
          <p:nvPr/>
        </p:nvCxnSpPr>
        <p:spPr>
          <a:xfrm flipV="1">
            <a:off x="11518282" y="5218090"/>
            <a:ext cx="0" cy="26675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1496CF3-D1CB-49D6-8D67-FF95D15D06B9}"/>
              </a:ext>
            </a:extLst>
          </p:cNvPr>
          <p:cNvSpPr/>
          <p:nvPr/>
        </p:nvSpPr>
        <p:spPr>
          <a:xfrm>
            <a:off x="6786393" y="3352776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割り当て漏れ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チェック</a:t>
            </a: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46C0A185-756C-4B64-9AB8-5358BE65C32F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7345922" y="4057034"/>
            <a:ext cx="13592" cy="4683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フリーフォーム: 図形 158">
            <a:extLst>
              <a:ext uri="{FF2B5EF4-FFF2-40B4-BE49-F238E27FC236}">
                <a16:creationId xmlns:a16="http://schemas.microsoft.com/office/drawing/2014/main" id="{F0877B39-BF90-4920-9760-8BD08CB6E750}"/>
              </a:ext>
            </a:extLst>
          </p:cNvPr>
          <p:cNvSpPr/>
          <p:nvPr/>
        </p:nvSpPr>
        <p:spPr>
          <a:xfrm>
            <a:off x="5413829" y="2082800"/>
            <a:ext cx="290285" cy="420914"/>
          </a:xfrm>
          <a:custGeom>
            <a:avLst/>
            <a:gdLst>
              <a:gd name="connsiteX0" fmla="*/ 0 w 290285"/>
              <a:gd name="connsiteY0" fmla="*/ 21771 h 420914"/>
              <a:gd name="connsiteX1" fmla="*/ 290285 w 290285"/>
              <a:gd name="connsiteY1" fmla="*/ 420914 h 420914"/>
              <a:gd name="connsiteX2" fmla="*/ 210457 w 290285"/>
              <a:gd name="connsiteY2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5" h="420914">
                <a:moveTo>
                  <a:pt x="0" y="21771"/>
                </a:moveTo>
                <a:lnTo>
                  <a:pt x="290285" y="420914"/>
                </a:lnTo>
                <a:lnTo>
                  <a:pt x="210457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2DE8A8C5-C4EA-4F4D-91C8-101787E335EB}"/>
              </a:ext>
            </a:extLst>
          </p:cNvPr>
          <p:cNvSpPr/>
          <p:nvPr/>
        </p:nvSpPr>
        <p:spPr>
          <a:xfrm>
            <a:off x="8132137" y="3318699"/>
            <a:ext cx="1718010" cy="772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管理者は、</a:t>
            </a:r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割り当て漏れがないかのチェックだけ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を行えばよい</a:t>
            </a:r>
          </a:p>
        </p:txBody>
      </p:sp>
      <p:sp>
        <p:nvSpPr>
          <p:cNvPr id="161" name="フリーフォーム: 図形 160">
            <a:extLst>
              <a:ext uri="{FF2B5EF4-FFF2-40B4-BE49-F238E27FC236}">
                <a16:creationId xmlns:a16="http://schemas.microsoft.com/office/drawing/2014/main" id="{63767FB9-4667-4B0B-85B6-D8820D08B08E}"/>
              </a:ext>
            </a:extLst>
          </p:cNvPr>
          <p:cNvSpPr/>
          <p:nvPr/>
        </p:nvSpPr>
        <p:spPr>
          <a:xfrm>
            <a:off x="7881257" y="3585029"/>
            <a:ext cx="290286" cy="188685"/>
          </a:xfrm>
          <a:custGeom>
            <a:avLst/>
            <a:gdLst>
              <a:gd name="connsiteX0" fmla="*/ 290286 w 290286"/>
              <a:gd name="connsiteY0" fmla="*/ 0 h 188685"/>
              <a:gd name="connsiteX1" fmla="*/ 0 w 290286"/>
              <a:gd name="connsiteY1" fmla="*/ 116114 h 188685"/>
              <a:gd name="connsiteX2" fmla="*/ 261257 w 290286"/>
              <a:gd name="connsiteY2" fmla="*/ 188685 h 18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88685">
                <a:moveTo>
                  <a:pt x="290286" y="0"/>
                </a:moveTo>
                <a:lnTo>
                  <a:pt x="0" y="116114"/>
                </a:lnTo>
                <a:lnTo>
                  <a:pt x="261257" y="18868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336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273</Words>
  <Application>Microsoft Office PowerPoint</Application>
  <PresentationFormat>ワイド画面</PresentationFormat>
  <Paragraphs>55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新CRMシステム構築プロジェクト  - 業務フロー定義書 -</vt:lpstr>
      <vt:lpstr>【現在】業務フロー</vt:lpstr>
      <vt:lpstr>【将来】業務フロー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86</cp:revision>
  <dcterms:created xsi:type="dcterms:W3CDTF">2020-02-25T23:56:54Z</dcterms:created>
  <dcterms:modified xsi:type="dcterms:W3CDTF">2020-04-02T11:46:52Z</dcterms:modified>
</cp:coreProperties>
</file>