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61" r:id="rId2"/>
    <p:sldId id="289" r:id="rId3"/>
    <p:sldId id="27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75D0C-A967-4C61-9FFB-F50BDB884EAD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A94A7-B9CB-41F1-9DE2-7EDC11770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62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F4663E-D228-4CDB-B996-A324A85DC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1C19B1-F004-4846-A4DF-4E5B08315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D68DF4-B683-4B7F-8B25-362CB899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E196-82B2-4CE1-8222-04F13EF1B4D7}" type="datetime1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B70B3A-53F3-4872-BDE6-A64E0D85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198880-AF29-4FA2-B44F-D76B4EF2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26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00D3FE-8EAA-494A-BB29-971F9064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708B55-847C-4A81-B9FB-BEE687B33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2397C8-BA42-4C62-B515-5D3460B67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A1AFCF-A28C-4BAD-87F2-C49472BC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CDAED-4B63-4EE3-95E6-0327F2978D7C}" type="datetime1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C3A2B7-0CD4-4136-AA5C-CB5B6321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81AC1E-6CC3-40D8-AE2F-0EF3AAC4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15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F0059D-F828-494A-A0FE-A546A049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B58C2B-688A-46FC-ACEA-278598AF1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57C3EC-D72B-452D-BB2C-4BEC02B6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0635-2F0D-4502-ADDD-E5EF9A49F9D3}" type="datetime1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FC2D2D-E5C2-40B7-B3CE-B99E975B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D0486C-1993-48AA-85AD-E256D677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012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C3716F-26C1-4BC6-A26F-1819403E7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CC6946-5FB1-4294-AEFD-6356CFD14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2AE6AB-AF69-448C-B1B6-35ADFAA0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283E-6463-45BE-B115-A5BB6CB72995}" type="datetime1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84BEF4-3E4D-45EB-9885-58BDA8AC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05A253-B194-4C4D-8607-8BE3849A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78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47EA78-8374-4C2F-AACD-A2A87CB5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72" y="194740"/>
            <a:ext cx="11605591" cy="640147"/>
          </a:xfrm>
        </p:spPr>
        <p:txBody>
          <a:bodyPr>
            <a:normAutofit/>
          </a:bodyPr>
          <a:lstStyle>
            <a:lvl1pPr>
              <a:defRPr sz="28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D1E66EE-0D4C-4BE2-92B8-0C40A71259C8}"/>
              </a:ext>
            </a:extLst>
          </p:cNvPr>
          <p:cNvCxnSpPr/>
          <p:nvPr userDrawn="1"/>
        </p:nvCxnSpPr>
        <p:spPr>
          <a:xfrm>
            <a:off x="0" y="84056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E0E62C80-F426-4DEF-89F0-D09E197B95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6538" y="942117"/>
            <a:ext cx="11605225" cy="34712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15" name="日付プレースホルダー 14">
            <a:extLst>
              <a:ext uri="{FF2B5EF4-FFF2-40B4-BE49-F238E27FC236}">
                <a16:creationId xmlns:a16="http://schemas.microsoft.com/office/drawing/2014/main" id="{6062CF40-354C-4957-848D-B809CF3FAA1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A1D8EE3-A361-4068-AD85-3AEF4D15B310}" type="datetime1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16" name="フッター プレースホルダー 15">
            <a:extLst>
              <a:ext uri="{FF2B5EF4-FFF2-40B4-BE49-F238E27FC236}">
                <a16:creationId xmlns:a16="http://schemas.microsoft.com/office/drawing/2014/main" id="{6784CA0D-1870-4FCC-BD06-D6C11DFD66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7" name="スライド番号プレースホルダー 16">
            <a:extLst>
              <a:ext uri="{FF2B5EF4-FFF2-40B4-BE49-F238E27FC236}">
                <a16:creationId xmlns:a16="http://schemas.microsoft.com/office/drawing/2014/main" id="{FAB8EC6B-14E9-4E9F-9B41-A08E474583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77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287812-BAE8-41E5-948B-990752B0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1D4800-1894-47D1-8126-16D938F6B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E1EB11-0FF3-467D-A19F-07C1BF33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2819-8F0D-4F7F-B6B1-E3874DC63131}" type="datetime1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AA48D9-1705-4510-BCB7-F01A975C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00DFE3-FEB2-40AB-A628-000710F4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92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48D64A-6A5B-4227-BDBA-F74A28A4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C9699C-DDA3-4E0B-A7E7-EC10BA42C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E1822D-E5DF-4E90-BA09-3D278C8C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56C2-771E-45FB-BC43-2B1F694FADCE}" type="datetime1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B729E7-C735-4F03-9B4C-51E021FD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9B9621-6118-4076-AF51-B889399C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80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8B1DC-129E-4F6D-A1AF-E716ADB6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DFEBBC-853D-49D2-967F-345BB221E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9D0E71-BF80-4298-8A46-2EBB78E1A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CCFE81-8326-4451-AFFF-B5631321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65AE-E4EE-4795-8DFE-CF8937DF1A76}" type="datetime1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40236A-B131-4428-B5CC-553D5EE8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33D056-6272-4A99-86EB-56C8BFC4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78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EEC85-756C-4A42-B93A-DF350B72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1D872C-C08E-4E5D-B0F3-51B9034C3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85F73A-247A-4B53-8167-4A5A9FF49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0150E77-8D85-46A9-A5C2-D0F3ABFF1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7E6FAD5-5489-4B47-9F09-C8C0F122D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0D1B5CF-2E9C-49B0-846E-C1283237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4091-7758-4D12-AB62-C2EE870CAD7D}" type="datetime1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473B98-D2D1-426B-AF4B-4C2B4739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FAA3D4-B971-45F0-B957-947FD03F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86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519895-DF63-493F-A676-63CC6875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2533F8-D2C5-4800-9230-42DDD172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5973-FF9B-467B-8C6A-FD32F556FD74}" type="datetime1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876A5E-9170-4BB8-A9F2-A46751F8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F694974-33A2-4F09-9ACD-8652E94D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59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565EED2-5073-4B8B-913D-8DD343E6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3CD2-E7B8-4C72-BA56-DD40317E7B31}" type="datetime1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D8D46A3-06E7-4D89-90DD-C12EDCEB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1065F3-7F60-450F-93EC-76BB34A4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63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93265E-BFEB-44FE-886E-67ACBCC3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058A38-1B2F-43BD-96DF-C17485B39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4649C3-F9F1-47D8-9BC0-1BDE0D3C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156F69-4209-452E-94A4-FAAF7C74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6F2C-BAFB-4F71-A264-358EEB8E380A}" type="datetime1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09F465-0E41-4477-A946-5B3747E6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427749-8BCB-4876-9D44-3AB8B786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77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C3F237-3A27-46B1-85DC-EF03820C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B334F6-B96F-4C01-920A-28F5A05D7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396828-A6A1-4970-A0EA-00AB6C91D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96D3A-7AEC-45ED-9D2A-9691A02C91E2}" type="datetime1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7B9A8A-B480-4365-8DE2-7FFFFD8FE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FB97BA-ED52-4AF9-BD13-415D473D9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88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7DE89FDD-A632-46FF-AE5C-370026C5F795}"/>
              </a:ext>
            </a:extLst>
          </p:cNvPr>
          <p:cNvCxnSpPr/>
          <p:nvPr/>
        </p:nvCxnSpPr>
        <p:spPr>
          <a:xfrm>
            <a:off x="380527" y="2675046"/>
            <a:ext cx="1169137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66ADD6EF-4310-4D02-97F6-9A8D914F0192}"/>
              </a:ext>
            </a:extLst>
          </p:cNvPr>
          <p:cNvCxnSpPr/>
          <p:nvPr/>
        </p:nvCxnSpPr>
        <p:spPr>
          <a:xfrm>
            <a:off x="380527" y="3629202"/>
            <a:ext cx="1169137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現在</a:t>
            </a:r>
            <a:r>
              <a:rPr lang="en-US" altLang="ja-JP" dirty="0"/>
              <a:t>】</a:t>
            </a:r>
            <a:r>
              <a:rPr kumimoji="1" lang="ja-JP" altLang="en-US" dirty="0"/>
              <a:t>業務フロー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現在は、ほとんどの処理を人手で行っており、チェック漏れや対応の遅れが課題となっている。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38D94-B4AE-4A6B-8D98-1F73E95FE0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5850477"/>
            <a:ext cx="2743200" cy="365125"/>
          </a:xfrm>
        </p:spPr>
        <p:txBody>
          <a:bodyPr/>
          <a:lstStyle/>
          <a:p>
            <a:fld id="{3AD8598D-22CD-44E5-98EC-28450D30D792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4C43C6F-8F6E-4849-AD27-02FEA43682F0}"/>
              </a:ext>
            </a:extLst>
          </p:cNvPr>
          <p:cNvSpPr/>
          <p:nvPr/>
        </p:nvSpPr>
        <p:spPr>
          <a:xfrm>
            <a:off x="380527" y="1879915"/>
            <a:ext cx="1144188" cy="70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顧客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59A686B-2BFD-4E98-AEFE-928A4087C2A0}"/>
              </a:ext>
            </a:extLst>
          </p:cNvPr>
          <p:cNvSpPr/>
          <p:nvPr/>
        </p:nvSpPr>
        <p:spPr>
          <a:xfrm>
            <a:off x="380527" y="2817035"/>
            <a:ext cx="1144188" cy="70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営業担当者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E31E5C8-33BF-49BF-B78F-3AE231C3C468}"/>
              </a:ext>
            </a:extLst>
          </p:cNvPr>
          <p:cNvSpPr/>
          <p:nvPr/>
        </p:nvSpPr>
        <p:spPr>
          <a:xfrm>
            <a:off x="380527" y="3754155"/>
            <a:ext cx="1144188" cy="70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営業管理者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37C1CA8-3349-4B6D-9CFA-15F5C5CE1E3B}"/>
              </a:ext>
            </a:extLst>
          </p:cNvPr>
          <p:cNvSpPr/>
          <p:nvPr/>
        </p:nvSpPr>
        <p:spPr>
          <a:xfrm>
            <a:off x="380527" y="5063560"/>
            <a:ext cx="1144188" cy="70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E56C2AB-4120-4706-9522-84EF01947B1E}"/>
              </a:ext>
            </a:extLst>
          </p:cNvPr>
          <p:cNvSpPr/>
          <p:nvPr/>
        </p:nvSpPr>
        <p:spPr>
          <a:xfrm>
            <a:off x="1665751" y="1879915"/>
            <a:ext cx="816635" cy="70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問合せ</a:t>
            </a:r>
            <a:endParaRPr kumimoji="1"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57469BFE-B058-44AB-B97E-4655211333F1}"/>
              </a:ext>
            </a:extLst>
          </p:cNvPr>
          <p:cNvSpPr/>
          <p:nvPr/>
        </p:nvSpPr>
        <p:spPr>
          <a:xfrm>
            <a:off x="1665750" y="5063560"/>
            <a:ext cx="4791576" cy="70425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共有メールサーバ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D8F4EDD-1DA2-4B2A-9108-DB78AE7D249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069148" y="2584173"/>
            <a:ext cx="4921" cy="2534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8B072A41-E419-4B7A-8C3A-2B05CCB0F150}"/>
              </a:ext>
            </a:extLst>
          </p:cNvPr>
          <p:cNvGrpSpPr/>
          <p:nvPr/>
        </p:nvGrpSpPr>
        <p:grpSpPr>
          <a:xfrm>
            <a:off x="1938783" y="3960643"/>
            <a:ext cx="294570" cy="191652"/>
            <a:chOff x="4426604" y="3639854"/>
            <a:chExt cx="694037" cy="391126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BCA7D74B-3EF2-45E7-8635-1A74EE77C49B}"/>
                </a:ext>
              </a:extLst>
            </p:cNvPr>
            <p:cNvSpPr/>
            <p:nvPr/>
          </p:nvSpPr>
          <p:spPr>
            <a:xfrm>
              <a:off x="4426605" y="3639855"/>
              <a:ext cx="694036" cy="391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2CEB2E8D-D581-4AC6-A68B-D66B2454446F}"/>
                </a:ext>
              </a:extLst>
            </p:cNvPr>
            <p:cNvSpPr/>
            <p:nvPr/>
          </p:nvSpPr>
          <p:spPr>
            <a:xfrm rot="10800000">
              <a:off x="4426604" y="3639854"/>
              <a:ext cx="694035" cy="2463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1C16C3F-0E69-49FE-8558-15B42B83453D}"/>
              </a:ext>
            </a:extLst>
          </p:cNvPr>
          <p:cNvSpPr/>
          <p:nvPr/>
        </p:nvSpPr>
        <p:spPr>
          <a:xfrm>
            <a:off x="2620129" y="3754155"/>
            <a:ext cx="1146241" cy="70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メールチェック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AED0E90-41E4-4109-BE49-F317AB70B9BD}"/>
              </a:ext>
            </a:extLst>
          </p:cNvPr>
          <p:cNvCxnSpPr>
            <a:cxnSpLocks/>
          </p:cNvCxnSpPr>
          <p:nvPr/>
        </p:nvCxnSpPr>
        <p:spPr>
          <a:xfrm flipV="1">
            <a:off x="3493952" y="4458413"/>
            <a:ext cx="0" cy="605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0A0F74A-DDAC-48A0-97D7-88A605862A5C}"/>
              </a:ext>
            </a:extLst>
          </p:cNvPr>
          <p:cNvSpPr/>
          <p:nvPr/>
        </p:nvSpPr>
        <p:spPr>
          <a:xfrm>
            <a:off x="4035098" y="3754155"/>
            <a:ext cx="1146241" cy="70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担当割り当て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0D296F9-A008-4FE7-8414-708F44F06DC8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3766369" y="4106284"/>
            <a:ext cx="2687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540856A-B8A1-44A3-B340-A1A3CA6B5134}"/>
              </a:ext>
            </a:extLst>
          </p:cNvPr>
          <p:cNvSpPr/>
          <p:nvPr/>
        </p:nvSpPr>
        <p:spPr>
          <a:xfrm>
            <a:off x="5332403" y="2817035"/>
            <a:ext cx="1146241" cy="70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担当決定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1873BF7C-2EE4-4161-90BC-9D87E814186C}"/>
              </a:ext>
            </a:extLst>
          </p:cNvPr>
          <p:cNvCxnSpPr>
            <a:stCxn id="21" idx="0"/>
            <a:endCxn id="26" idx="1"/>
          </p:cNvCxnSpPr>
          <p:nvPr/>
        </p:nvCxnSpPr>
        <p:spPr>
          <a:xfrm rot="5400000" flipH="1" flipV="1">
            <a:off x="4677815" y="3099568"/>
            <a:ext cx="584991" cy="7241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8C4A5672-9B4E-45B9-B008-F05FC7223203}"/>
              </a:ext>
            </a:extLst>
          </p:cNvPr>
          <p:cNvCxnSpPr>
            <a:cxnSpLocks/>
          </p:cNvCxnSpPr>
          <p:nvPr/>
        </p:nvCxnSpPr>
        <p:spPr>
          <a:xfrm flipV="1">
            <a:off x="2909968" y="4458413"/>
            <a:ext cx="0" cy="66069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37261712-1D5D-4CA8-A414-F4DD3B27B691}"/>
              </a:ext>
            </a:extLst>
          </p:cNvPr>
          <p:cNvGrpSpPr/>
          <p:nvPr/>
        </p:nvGrpSpPr>
        <p:grpSpPr>
          <a:xfrm>
            <a:off x="5620607" y="3521293"/>
            <a:ext cx="583985" cy="1542267"/>
            <a:chOff x="6559350" y="4458413"/>
            <a:chExt cx="674205" cy="1111020"/>
          </a:xfrm>
        </p:grpSpPr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AFD81457-2D35-498E-8F68-AC9763BC45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3554" y="4458413"/>
              <a:ext cx="1" cy="11110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D52B9DF6-1211-411C-A2F3-14010986E7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9350" y="4458413"/>
              <a:ext cx="1" cy="111102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C210508A-AAC3-4DCF-8359-048A8B7BFEB6}"/>
              </a:ext>
            </a:extLst>
          </p:cNvPr>
          <p:cNvGrpSpPr/>
          <p:nvPr/>
        </p:nvGrpSpPr>
        <p:grpSpPr>
          <a:xfrm>
            <a:off x="3346667" y="4654427"/>
            <a:ext cx="294570" cy="191652"/>
            <a:chOff x="4426604" y="3639854"/>
            <a:chExt cx="694037" cy="391126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DD6C2210-261E-4C2F-85F3-08A407B043A2}"/>
                </a:ext>
              </a:extLst>
            </p:cNvPr>
            <p:cNvSpPr/>
            <p:nvPr/>
          </p:nvSpPr>
          <p:spPr>
            <a:xfrm>
              <a:off x="4426605" y="3639855"/>
              <a:ext cx="694036" cy="391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二等辺三角形 38">
              <a:extLst>
                <a:ext uri="{FF2B5EF4-FFF2-40B4-BE49-F238E27FC236}">
                  <a16:creationId xmlns:a16="http://schemas.microsoft.com/office/drawing/2014/main" id="{7B524B70-A553-4D16-A50E-59F99848C4B7}"/>
                </a:ext>
              </a:extLst>
            </p:cNvPr>
            <p:cNvSpPr/>
            <p:nvPr/>
          </p:nvSpPr>
          <p:spPr>
            <a:xfrm rot="10800000">
              <a:off x="4426604" y="3639854"/>
              <a:ext cx="694035" cy="2463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619F13D5-D15C-47F2-9436-0EED8DA865E7}"/>
              </a:ext>
            </a:extLst>
          </p:cNvPr>
          <p:cNvGrpSpPr/>
          <p:nvPr/>
        </p:nvGrpSpPr>
        <p:grpSpPr>
          <a:xfrm>
            <a:off x="6059876" y="4205322"/>
            <a:ext cx="294570" cy="191652"/>
            <a:chOff x="4426604" y="3639854"/>
            <a:chExt cx="694037" cy="391126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BF007C7E-C76E-421A-9F4C-7BB652E0B735}"/>
                </a:ext>
              </a:extLst>
            </p:cNvPr>
            <p:cNvSpPr/>
            <p:nvPr/>
          </p:nvSpPr>
          <p:spPr>
            <a:xfrm>
              <a:off x="4426605" y="3639855"/>
              <a:ext cx="694036" cy="391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5" name="二等辺三角形 44">
              <a:extLst>
                <a:ext uri="{FF2B5EF4-FFF2-40B4-BE49-F238E27FC236}">
                  <a16:creationId xmlns:a16="http://schemas.microsoft.com/office/drawing/2014/main" id="{F326A33F-4BEE-4484-B344-504DD5FC4A84}"/>
                </a:ext>
              </a:extLst>
            </p:cNvPr>
            <p:cNvSpPr/>
            <p:nvPr/>
          </p:nvSpPr>
          <p:spPr>
            <a:xfrm rot="10800000">
              <a:off x="4426604" y="3639854"/>
              <a:ext cx="694035" cy="2463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EAE6AFEA-EFDA-4F58-928A-CABB9787B735}"/>
              </a:ext>
            </a:extLst>
          </p:cNvPr>
          <p:cNvSpPr/>
          <p:nvPr/>
        </p:nvSpPr>
        <p:spPr>
          <a:xfrm>
            <a:off x="6788579" y="2817035"/>
            <a:ext cx="1146241" cy="70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在庫確認・</a:t>
            </a:r>
            <a:b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見積算出</a:t>
            </a: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8228907-61B5-417D-93DD-FE8AADCF0AB4}"/>
              </a:ext>
            </a:extLst>
          </p:cNvPr>
          <p:cNvCxnSpPr>
            <a:cxnSpLocks/>
            <a:stCxn id="26" idx="3"/>
            <a:endCxn id="47" idx="1"/>
          </p:cNvCxnSpPr>
          <p:nvPr/>
        </p:nvCxnSpPr>
        <p:spPr>
          <a:xfrm>
            <a:off x="6478644" y="3169164"/>
            <a:ext cx="309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61271C4-2643-499C-8435-9B4AC2169890}"/>
              </a:ext>
            </a:extLst>
          </p:cNvPr>
          <p:cNvSpPr/>
          <p:nvPr/>
        </p:nvSpPr>
        <p:spPr>
          <a:xfrm>
            <a:off x="9572143" y="1879915"/>
            <a:ext cx="1146241" cy="70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正式発注</a:t>
            </a:r>
          </a:p>
        </p:txBody>
      </p: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5D030985-2594-4919-859C-CE3EF590F76B}"/>
              </a:ext>
            </a:extLst>
          </p:cNvPr>
          <p:cNvCxnSpPr>
            <a:cxnSpLocks/>
            <a:stCxn id="70" idx="0"/>
            <a:endCxn id="53" idx="1"/>
          </p:cNvCxnSpPr>
          <p:nvPr/>
        </p:nvCxnSpPr>
        <p:spPr>
          <a:xfrm rot="5400000" flipH="1" flipV="1">
            <a:off x="8897898" y="2142791"/>
            <a:ext cx="584991" cy="76349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65822BE9-A403-454D-98CC-A26F90A74379}"/>
              </a:ext>
            </a:extLst>
          </p:cNvPr>
          <p:cNvGrpSpPr/>
          <p:nvPr/>
        </p:nvGrpSpPr>
        <p:grpSpPr>
          <a:xfrm>
            <a:off x="8661358" y="2171025"/>
            <a:ext cx="294570" cy="191652"/>
            <a:chOff x="4426604" y="3639854"/>
            <a:chExt cx="694037" cy="391126"/>
          </a:xfrm>
        </p:grpSpPr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A821F6DC-B554-448F-B7FA-7F571C61AF06}"/>
                </a:ext>
              </a:extLst>
            </p:cNvPr>
            <p:cNvSpPr/>
            <p:nvPr/>
          </p:nvSpPr>
          <p:spPr>
            <a:xfrm>
              <a:off x="4426605" y="3639855"/>
              <a:ext cx="694036" cy="391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" name="二等辺三角形 56">
              <a:extLst>
                <a:ext uri="{FF2B5EF4-FFF2-40B4-BE49-F238E27FC236}">
                  <a16:creationId xmlns:a16="http://schemas.microsoft.com/office/drawing/2014/main" id="{F5090B76-AD52-470E-91ED-F9D7B8B6E682}"/>
                </a:ext>
              </a:extLst>
            </p:cNvPr>
            <p:cNvSpPr/>
            <p:nvPr/>
          </p:nvSpPr>
          <p:spPr>
            <a:xfrm rot="10800000">
              <a:off x="4426604" y="3639854"/>
              <a:ext cx="694035" cy="2463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63" name="フローチャート: 磁気ディスク 62">
            <a:extLst>
              <a:ext uri="{FF2B5EF4-FFF2-40B4-BE49-F238E27FC236}">
                <a16:creationId xmlns:a16="http://schemas.microsoft.com/office/drawing/2014/main" id="{1E112D88-2E95-4D0E-B057-B3DF7E27AA84}"/>
              </a:ext>
            </a:extLst>
          </p:cNvPr>
          <p:cNvSpPr/>
          <p:nvPr/>
        </p:nvSpPr>
        <p:spPr>
          <a:xfrm>
            <a:off x="6788575" y="5063560"/>
            <a:ext cx="1146242" cy="70425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在庫管理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</a:t>
            </a:r>
          </a:p>
        </p:txBody>
      </p: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DE8E7AD9-F58E-4A11-92DF-DB6F83F93C21}"/>
              </a:ext>
            </a:extLst>
          </p:cNvPr>
          <p:cNvGrpSpPr/>
          <p:nvPr/>
        </p:nvGrpSpPr>
        <p:grpSpPr>
          <a:xfrm>
            <a:off x="7069706" y="3521293"/>
            <a:ext cx="583985" cy="1542267"/>
            <a:chOff x="6559350" y="4458413"/>
            <a:chExt cx="674205" cy="1111020"/>
          </a:xfrm>
        </p:grpSpPr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E4DA507E-3D03-4D1F-B999-613B4AB7B3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3554" y="4458413"/>
              <a:ext cx="1" cy="11110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EDCA24FF-573F-4EEC-A88A-F9471F11C1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9350" y="4458413"/>
              <a:ext cx="1" cy="111102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27A19B05-39C1-4BF5-B30D-1F943B0C5C0D}"/>
              </a:ext>
            </a:extLst>
          </p:cNvPr>
          <p:cNvSpPr/>
          <p:nvPr/>
        </p:nvSpPr>
        <p:spPr>
          <a:xfrm>
            <a:off x="8235523" y="2817035"/>
            <a:ext cx="1146241" cy="70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見積・納期</a:t>
            </a:r>
            <a:endParaRPr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連絡</a:t>
            </a: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6EFBD5D3-BB9D-451D-87EE-B1E176AE5609}"/>
              </a:ext>
            </a:extLst>
          </p:cNvPr>
          <p:cNvCxnSpPr>
            <a:cxnSpLocks/>
            <a:stCxn id="47" idx="3"/>
            <a:endCxn id="70" idx="1"/>
          </p:cNvCxnSpPr>
          <p:nvPr/>
        </p:nvCxnSpPr>
        <p:spPr>
          <a:xfrm>
            <a:off x="7934820" y="3169164"/>
            <a:ext cx="3007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6F5A4ED5-493F-4AF4-B4DB-AC735161CC08}"/>
              </a:ext>
            </a:extLst>
          </p:cNvPr>
          <p:cNvSpPr/>
          <p:nvPr/>
        </p:nvSpPr>
        <p:spPr>
          <a:xfrm>
            <a:off x="10925657" y="2816371"/>
            <a:ext cx="1146241" cy="70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発注登録</a:t>
            </a:r>
          </a:p>
        </p:txBody>
      </p:sp>
      <p:cxnSp>
        <p:nvCxnSpPr>
          <p:cNvPr id="81" name="コネクタ: カギ線 80">
            <a:extLst>
              <a:ext uri="{FF2B5EF4-FFF2-40B4-BE49-F238E27FC236}">
                <a16:creationId xmlns:a16="http://schemas.microsoft.com/office/drawing/2014/main" id="{59E1BCBC-BA05-4A4C-90E3-7CC79F620B4C}"/>
              </a:ext>
            </a:extLst>
          </p:cNvPr>
          <p:cNvCxnSpPr>
            <a:cxnSpLocks/>
            <a:stCxn id="53" idx="3"/>
            <a:endCxn id="80" idx="0"/>
          </p:cNvCxnSpPr>
          <p:nvPr/>
        </p:nvCxnSpPr>
        <p:spPr>
          <a:xfrm>
            <a:off x="10718384" y="2232044"/>
            <a:ext cx="780394" cy="58432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9095B769-AE21-4AB3-9FEF-58D3845DA5F6}"/>
              </a:ext>
            </a:extLst>
          </p:cNvPr>
          <p:cNvGrpSpPr/>
          <p:nvPr/>
        </p:nvGrpSpPr>
        <p:grpSpPr>
          <a:xfrm>
            <a:off x="11334598" y="2171025"/>
            <a:ext cx="294570" cy="191652"/>
            <a:chOff x="4426604" y="3639854"/>
            <a:chExt cx="694037" cy="391126"/>
          </a:xfrm>
        </p:grpSpPr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BE1710C6-F6F0-4756-8C8E-784C91A4F1B5}"/>
                </a:ext>
              </a:extLst>
            </p:cNvPr>
            <p:cNvSpPr/>
            <p:nvPr/>
          </p:nvSpPr>
          <p:spPr>
            <a:xfrm>
              <a:off x="4426605" y="3639855"/>
              <a:ext cx="694036" cy="391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6" name="二等辺三角形 85">
              <a:extLst>
                <a:ext uri="{FF2B5EF4-FFF2-40B4-BE49-F238E27FC236}">
                  <a16:creationId xmlns:a16="http://schemas.microsoft.com/office/drawing/2014/main" id="{A9AB1A57-6407-4AD5-9984-2110E85D7D56}"/>
                </a:ext>
              </a:extLst>
            </p:cNvPr>
            <p:cNvSpPr/>
            <p:nvPr/>
          </p:nvSpPr>
          <p:spPr>
            <a:xfrm rot="10800000">
              <a:off x="4426604" y="3639854"/>
              <a:ext cx="694035" cy="24634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87" name="フローチャート: 磁気ディスク 86">
            <a:extLst>
              <a:ext uri="{FF2B5EF4-FFF2-40B4-BE49-F238E27FC236}">
                <a16:creationId xmlns:a16="http://schemas.microsoft.com/office/drawing/2014/main" id="{3F6AD551-2E79-49A2-83DA-57720A532F40}"/>
              </a:ext>
            </a:extLst>
          </p:cNvPr>
          <p:cNvSpPr/>
          <p:nvPr/>
        </p:nvSpPr>
        <p:spPr>
          <a:xfrm>
            <a:off x="10925657" y="5063560"/>
            <a:ext cx="1146242" cy="704258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発注システム</a:t>
            </a: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07D7828B-7471-41E5-8769-60136396D061}"/>
              </a:ext>
            </a:extLst>
          </p:cNvPr>
          <p:cNvCxnSpPr>
            <a:cxnSpLocks/>
            <a:stCxn id="87" idx="1"/>
            <a:endCxn id="80" idx="2"/>
          </p:cNvCxnSpPr>
          <p:nvPr/>
        </p:nvCxnSpPr>
        <p:spPr>
          <a:xfrm flipV="1">
            <a:off x="11498778" y="3520629"/>
            <a:ext cx="0" cy="154293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392D7A97-90A3-419C-A40D-D268EE852EA3}"/>
              </a:ext>
            </a:extLst>
          </p:cNvPr>
          <p:cNvSpPr/>
          <p:nvPr/>
        </p:nvSpPr>
        <p:spPr>
          <a:xfrm>
            <a:off x="4411137" y="2019292"/>
            <a:ext cx="2073364" cy="5916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メールを人が見て処理しているので、</a:t>
            </a:r>
            <a:r>
              <a:rPr kumimoji="1" lang="ja-JP" altLang="en-US" sz="14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見落とし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が起こる</a:t>
            </a: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A999F453-38B5-47D7-AB3B-83BC410CE239}"/>
              </a:ext>
            </a:extLst>
          </p:cNvPr>
          <p:cNvSpPr/>
          <p:nvPr/>
        </p:nvSpPr>
        <p:spPr>
          <a:xfrm>
            <a:off x="8688904" y="5119104"/>
            <a:ext cx="2023535" cy="9139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受注して初めてシステム</a:t>
            </a:r>
            <a:b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登録するので、未受注の</a:t>
            </a:r>
            <a:r>
              <a:rPr kumimoji="1" lang="ja-JP" altLang="en-US" sz="14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顧客情報が残らず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、次の営業に活かせない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CB64DB32-83EF-4F3B-BB19-6F79E133F89B}"/>
              </a:ext>
            </a:extLst>
          </p:cNvPr>
          <p:cNvSpPr/>
          <p:nvPr/>
        </p:nvSpPr>
        <p:spPr>
          <a:xfrm>
            <a:off x="2232366" y="2773463"/>
            <a:ext cx="2023535" cy="772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管理者のメールチェックが</a:t>
            </a:r>
            <a:b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ボトルネックになり、</a:t>
            </a:r>
            <a:r>
              <a:rPr kumimoji="1" lang="ja-JP" altLang="en-US" sz="14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顧客</a:t>
            </a:r>
            <a:br>
              <a:rPr kumimoji="1" lang="en-US" altLang="ja-JP" sz="14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14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への返答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が遅い</a:t>
            </a:r>
          </a:p>
        </p:txBody>
      </p:sp>
      <p:sp>
        <p:nvSpPr>
          <p:cNvPr id="102" name="フリーフォーム: 図形 101">
            <a:extLst>
              <a:ext uri="{FF2B5EF4-FFF2-40B4-BE49-F238E27FC236}">
                <a16:creationId xmlns:a16="http://schemas.microsoft.com/office/drawing/2014/main" id="{AF2FF88D-0D61-4B39-A941-DDC0B078A498}"/>
              </a:ext>
            </a:extLst>
          </p:cNvPr>
          <p:cNvSpPr/>
          <p:nvPr/>
        </p:nvSpPr>
        <p:spPr>
          <a:xfrm>
            <a:off x="2970380" y="3475856"/>
            <a:ext cx="266937" cy="408924"/>
          </a:xfrm>
          <a:custGeom>
            <a:avLst/>
            <a:gdLst>
              <a:gd name="connsiteX0" fmla="*/ 0 w 266937"/>
              <a:gd name="connsiteY0" fmla="*/ 0 h 408924"/>
              <a:gd name="connsiteX1" fmla="*/ 266937 w 266937"/>
              <a:gd name="connsiteY1" fmla="*/ 408924 h 408924"/>
              <a:gd name="connsiteX2" fmla="*/ 187424 w 266937"/>
              <a:gd name="connsiteY2" fmla="*/ 5679 h 40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937" h="408924">
                <a:moveTo>
                  <a:pt x="0" y="0"/>
                </a:moveTo>
                <a:lnTo>
                  <a:pt x="266937" y="408924"/>
                </a:lnTo>
                <a:lnTo>
                  <a:pt x="187424" y="5679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" name="フリーフォーム: 図形 102">
            <a:extLst>
              <a:ext uri="{FF2B5EF4-FFF2-40B4-BE49-F238E27FC236}">
                <a16:creationId xmlns:a16="http://schemas.microsoft.com/office/drawing/2014/main" id="{4733DD45-AC2B-44BC-B10C-EB51AAEC8B1F}"/>
              </a:ext>
            </a:extLst>
          </p:cNvPr>
          <p:cNvSpPr/>
          <p:nvPr/>
        </p:nvSpPr>
        <p:spPr>
          <a:xfrm>
            <a:off x="4770783" y="2555776"/>
            <a:ext cx="704258" cy="1260850"/>
          </a:xfrm>
          <a:custGeom>
            <a:avLst/>
            <a:gdLst>
              <a:gd name="connsiteX0" fmla="*/ 323731 w 704258"/>
              <a:gd name="connsiteY0" fmla="*/ 5680 h 1260850"/>
              <a:gd name="connsiteX1" fmla="*/ 0 w 704258"/>
              <a:gd name="connsiteY1" fmla="*/ 1260850 h 1260850"/>
              <a:gd name="connsiteX2" fmla="*/ 477078 w 704258"/>
              <a:gd name="connsiteY2" fmla="*/ 45436 h 1260850"/>
              <a:gd name="connsiteX3" fmla="*/ 704258 w 704258"/>
              <a:gd name="connsiteY3" fmla="*/ 323732 h 1260850"/>
              <a:gd name="connsiteX4" fmla="*/ 636104 w 704258"/>
              <a:gd name="connsiteY4" fmla="*/ 0 h 126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4258" h="1260850">
                <a:moveTo>
                  <a:pt x="323731" y="5680"/>
                </a:moveTo>
                <a:lnTo>
                  <a:pt x="0" y="1260850"/>
                </a:lnTo>
                <a:lnTo>
                  <a:pt x="477078" y="45436"/>
                </a:lnTo>
                <a:lnTo>
                  <a:pt x="704258" y="323732"/>
                </a:lnTo>
                <a:lnTo>
                  <a:pt x="636104" y="0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8EBBE81F-7845-4D20-BB79-80E9305A0E55}"/>
              </a:ext>
            </a:extLst>
          </p:cNvPr>
          <p:cNvSpPr/>
          <p:nvPr/>
        </p:nvSpPr>
        <p:spPr>
          <a:xfrm>
            <a:off x="8235523" y="3751526"/>
            <a:ext cx="1146241" cy="70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見積レビュー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D3342986-B299-4573-8C1E-FE18F597F7B7}"/>
              </a:ext>
            </a:extLst>
          </p:cNvPr>
          <p:cNvGrpSpPr/>
          <p:nvPr/>
        </p:nvGrpSpPr>
        <p:grpSpPr>
          <a:xfrm>
            <a:off x="8688904" y="3491136"/>
            <a:ext cx="318301" cy="283790"/>
            <a:chOff x="6559350" y="4458413"/>
            <a:chExt cx="674205" cy="1111020"/>
          </a:xfrm>
        </p:grpSpPr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84C7F8C6-EE53-4B5C-8CD5-B7B2C912FE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3554" y="4458413"/>
              <a:ext cx="1" cy="11110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矢印コネクタ 109">
              <a:extLst>
                <a:ext uri="{FF2B5EF4-FFF2-40B4-BE49-F238E27FC236}">
                  <a16:creationId xmlns:a16="http://schemas.microsoft.com/office/drawing/2014/main" id="{CAC16DC0-EE75-42FF-85F8-26C46263CC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9350" y="4458413"/>
              <a:ext cx="1" cy="111102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フリーフォーム: 図形 110">
            <a:extLst>
              <a:ext uri="{FF2B5EF4-FFF2-40B4-BE49-F238E27FC236}">
                <a16:creationId xmlns:a16="http://schemas.microsoft.com/office/drawing/2014/main" id="{6A2A30EB-B0AA-472A-AE2E-D6169E1B82D3}"/>
              </a:ext>
            </a:extLst>
          </p:cNvPr>
          <p:cNvSpPr/>
          <p:nvPr/>
        </p:nvSpPr>
        <p:spPr>
          <a:xfrm>
            <a:off x="10649068" y="5344015"/>
            <a:ext cx="363489" cy="312373"/>
          </a:xfrm>
          <a:custGeom>
            <a:avLst/>
            <a:gdLst>
              <a:gd name="connsiteX0" fmla="*/ 0 w 363489"/>
              <a:gd name="connsiteY0" fmla="*/ 153347 h 312373"/>
              <a:gd name="connsiteX1" fmla="*/ 363489 w 363489"/>
              <a:gd name="connsiteY1" fmla="*/ 0 h 312373"/>
              <a:gd name="connsiteX2" fmla="*/ 51116 w 363489"/>
              <a:gd name="connsiteY2" fmla="*/ 312373 h 312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489" h="312373">
                <a:moveTo>
                  <a:pt x="0" y="153347"/>
                </a:moveTo>
                <a:lnTo>
                  <a:pt x="363489" y="0"/>
                </a:lnTo>
                <a:lnTo>
                  <a:pt x="51116" y="312373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F4266D88-3C32-459A-8967-3AED2A21EB6C}"/>
              </a:ext>
            </a:extLst>
          </p:cNvPr>
          <p:cNvSpPr/>
          <p:nvPr/>
        </p:nvSpPr>
        <p:spPr>
          <a:xfrm>
            <a:off x="9578225" y="3701342"/>
            <a:ext cx="1485447" cy="7724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見積の計算とチェック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が大きな</a:t>
            </a:r>
            <a:b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負荷になっている</a:t>
            </a:r>
          </a:p>
        </p:txBody>
      </p:sp>
      <p:sp>
        <p:nvSpPr>
          <p:cNvPr id="113" name="フリーフォーム: 図形 112">
            <a:extLst>
              <a:ext uri="{FF2B5EF4-FFF2-40B4-BE49-F238E27FC236}">
                <a16:creationId xmlns:a16="http://schemas.microsoft.com/office/drawing/2014/main" id="{D1EC88DC-CD56-4407-AF2F-F9A9E87C3F1C}"/>
              </a:ext>
            </a:extLst>
          </p:cNvPr>
          <p:cNvSpPr/>
          <p:nvPr/>
        </p:nvSpPr>
        <p:spPr>
          <a:xfrm>
            <a:off x="9308706" y="3975652"/>
            <a:ext cx="323731" cy="159026"/>
          </a:xfrm>
          <a:custGeom>
            <a:avLst/>
            <a:gdLst>
              <a:gd name="connsiteX0" fmla="*/ 323731 w 323731"/>
              <a:gd name="connsiteY0" fmla="*/ 0 h 159026"/>
              <a:gd name="connsiteX1" fmla="*/ 0 w 323731"/>
              <a:gd name="connsiteY1" fmla="*/ 130629 h 159026"/>
              <a:gd name="connsiteX2" fmla="*/ 295334 w 323731"/>
              <a:gd name="connsiteY2" fmla="*/ 159026 h 159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731" h="159026">
                <a:moveTo>
                  <a:pt x="323731" y="0"/>
                </a:moveTo>
                <a:lnTo>
                  <a:pt x="0" y="130629"/>
                </a:lnTo>
                <a:lnTo>
                  <a:pt x="295334" y="159026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FF68F8E0-A0E5-4DD1-8E31-7ED0EB74EE4D}"/>
              </a:ext>
            </a:extLst>
          </p:cNvPr>
          <p:cNvCxnSpPr/>
          <p:nvPr/>
        </p:nvCxnSpPr>
        <p:spPr>
          <a:xfrm>
            <a:off x="380527" y="4778230"/>
            <a:ext cx="1169137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55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将来</a:t>
            </a:r>
            <a:r>
              <a:rPr lang="en-US" altLang="ja-JP" dirty="0"/>
              <a:t>】</a:t>
            </a:r>
            <a:r>
              <a:rPr lang="ja-JP" altLang="en-US" dirty="0"/>
              <a:t>業務フロー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38D94-B4AE-4A6B-8D98-1F73E95FE0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44054" y="6356350"/>
            <a:ext cx="2743200" cy="365125"/>
          </a:xfrm>
        </p:spPr>
        <p:txBody>
          <a:bodyPr/>
          <a:lstStyle/>
          <a:p>
            <a:fld id="{3AD8598D-22CD-44E5-98EC-28450D30D792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1936519-7FA0-4009-AE45-D8EF994F0EE5}"/>
              </a:ext>
            </a:extLst>
          </p:cNvPr>
          <p:cNvSpPr/>
          <p:nvPr/>
        </p:nvSpPr>
        <p:spPr>
          <a:xfrm>
            <a:off x="1689524" y="2459504"/>
            <a:ext cx="85335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新業務の改善点</a:t>
            </a:r>
            <a:endParaRPr lang="en-US" altLang="ja-JP" sz="20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新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CRM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システム上で案件の割り振りを行い、管理者のメールチェックを回避する。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フォームの受信と同時に顧客情報を自動登録し、データベースとして保持。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在庫検索と見積計算をシステムが自動で行う。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管理者は、割り当て漏れがないかのチェックだけを行えばよい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6B1697A6-C26C-40FC-8A23-869B99C72956}"/>
              </a:ext>
            </a:extLst>
          </p:cNvPr>
          <p:cNvSpPr/>
          <p:nvPr/>
        </p:nvSpPr>
        <p:spPr>
          <a:xfrm>
            <a:off x="10251502" y="143624"/>
            <a:ext cx="1789044" cy="589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課題</a:t>
            </a:r>
          </a:p>
        </p:txBody>
      </p:sp>
    </p:spTree>
    <p:extLst>
      <p:ext uri="{BB962C8B-B14F-4D97-AF65-F5344CB8AC3E}">
        <p14:creationId xmlns:p14="http://schemas.microsoft.com/office/powerpoint/2010/main" val="108756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7E813B00-6163-435A-BFA7-444A588388D2}"/>
              </a:ext>
            </a:extLst>
          </p:cNvPr>
          <p:cNvCxnSpPr/>
          <p:nvPr/>
        </p:nvCxnSpPr>
        <p:spPr>
          <a:xfrm>
            <a:off x="95697" y="4240719"/>
            <a:ext cx="1169137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7DE89FDD-A632-46FF-AE5C-370026C5F795}"/>
              </a:ext>
            </a:extLst>
          </p:cNvPr>
          <p:cNvCxnSpPr/>
          <p:nvPr/>
        </p:nvCxnSpPr>
        <p:spPr>
          <a:xfrm>
            <a:off x="95697" y="2198939"/>
            <a:ext cx="1169137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66ADD6EF-4310-4D02-97F6-9A8D914F0192}"/>
              </a:ext>
            </a:extLst>
          </p:cNvPr>
          <p:cNvCxnSpPr/>
          <p:nvPr/>
        </p:nvCxnSpPr>
        <p:spPr>
          <a:xfrm>
            <a:off x="95697" y="3153095"/>
            <a:ext cx="1169137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将来</a:t>
            </a:r>
            <a:r>
              <a:rPr lang="en-US" altLang="ja-JP" dirty="0"/>
              <a:t>】</a:t>
            </a:r>
            <a:r>
              <a:rPr kumimoji="1" lang="ja-JP" altLang="en-US" dirty="0"/>
              <a:t>業務フロー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324D1-A84E-40DD-8DFC-1708233F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ｘｘｘ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38D94-B4AE-4A6B-8D98-1F73E95FE0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44054" y="6356350"/>
            <a:ext cx="2743200" cy="365125"/>
          </a:xfrm>
        </p:spPr>
        <p:txBody>
          <a:bodyPr/>
          <a:lstStyle/>
          <a:p>
            <a:fld id="{3AD8598D-22CD-44E5-98EC-28450D30D792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4C43C6F-8F6E-4849-AD27-02FEA43682F0}"/>
              </a:ext>
            </a:extLst>
          </p:cNvPr>
          <p:cNvSpPr/>
          <p:nvPr/>
        </p:nvSpPr>
        <p:spPr>
          <a:xfrm>
            <a:off x="95697" y="1403808"/>
            <a:ext cx="1144188" cy="70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顧客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59A686B-2BFD-4E98-AEFE-928A4087C2A0}"/>
              </a:ext>
            </a:extLst>
          </p:cNvPr>
          <p:cNvSpPr/>
          <p:nvPr/>
        </p:nvSpPr>
        <p:spPr>
          <a:xfrm>
            <a:off x="95697" y="2340928"/>
            <a:ext cx="1144188" cy="7042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営業担当者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E31E5C8-33BF-49BF-B78F-3AE231C3C468}"/>
              </a:ext>
            </a:extLst>
          </p:cNvPr>
          <p:cNvSpPr/>
          <p:nvPr/>
        </p:nvSpPr>
        <p:spPr>
          <a:xfrm>
            <a:off x="95697" y="3278243"/>
            <a:ext cx="1144188" cy="696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営業管理者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37C1CA8-3349-4B6D-9CFA-15F5C5CE1E3B}"/>
              </a:ext>
            </a:extLst>
          </p:cNvPr>
          <p:cNvSpPr/>
          <p:nvPr/>
        </p:nvSpPr>
        <p:spPr>
          <a:xfrm>
            <a:off x="95697" y="4525400"/>
            <a:ext cx="1144188" cy="1629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F35C2EF-720B-4414-8104-12EBA0B67032}"/>
              </a:ext>
            </a:extLst>
          </p:cNvPr>
          <p:cNvSpPr/>
          <p:nvPr/>
        </p:nvSpPr>
        <p:spPr>
          <a:xfrm>
            <a:off x="10251502" y="143624"/>
            <a:ext cx="1789044" cy="589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テンプレート</a:t>
            </a:r>
          </a:p>
        </p:txBody>
      </p:sp>
    </p:spTree>
    <p:extLst>
      <p:ext uri="{BB962C8B-B14F-4D97-AF65-F5344CB8AC3E}">
        <p14:creationId xmlns:p14="http://schemas.microsoft.com/office/powerpoint/2010/main" val="178336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211</Words>
  <Application>Microsoft Office PowerPoint</Application>
  <PresentationFormat>ワイド画面</PresentationFormat>
  <Paragraphs>42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Meiryo UI</vt:lpstr>
      <vt:lpstr>游ゴシック</vt:lpstr>
      <vt:lpstr>游ゴシック Light</vt:lpstr>
      <vt:lpstr>Arial</vt:lpstr>
      <vt:lpstr>Office テーマ</vt:lpstr>
      <vt:lpstr>【現在】業務フロー</vt:lpstr>
      <vt:lpstr>【将来】業務フロー</vt:lpstr>
      <vt:lpstr>【将来】業務フロー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○○プロジェクト - プロジェクト計画書 -</dc:title>
  <dc:creator>箕輪 旭</dc:creator>
  <cp:lastModifiedBy>箕輪 旭</cp:lastModifiedBy>
  <cp:revision>110</cp:revision>
  <dcterms:created xsi:type="dcterms:W3CDTF">2020-02-25T23:56:54Z</dcterms:created>
  <dcterms:modified xsi:type="dcterms:W3CDTF">2020-04-21T11:47:56Z</dcterms:modified>
</cp:coreProperties>
</file>