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1" r:id="rId2"/>
    <p:sldId id="272" r:id="rId3"/>
    <p:sldId id="257" r:id="rId4"/>
    <p:sldId id="256" r:id="rId5"/>
    <p:sldId id="280" r:id="rId6"/>
    <p:sldId id="282" r:id="rId7"/>
    <p:sldId id="281" r:id="rId8"/>
    <p:sldId id="260" r:id="rId9"/>
    <p:sldId id="273" r:id="rId10"/>
    <p:sldId id="283" r:id="rId11"/>
    <p:sldId id="276" r:id="rId12"/>
    <p:sldId id="275" r:id="rId13"/>
    <p:sldId id="277" r:id="rId14"/>
    <p:sldId id="278" r:id="rId15"/>
    <p:sldId id="279" r:id="rId16"/>
    <p:sldId id="269"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60"/>
  </p:normalViewPr>
  <p:slideViewPr>
    <p:cSldViewPr snapToGrid="0" showGuides="1">
      <p:cViewPr varScale="1">
        <p:scale>
          <a:sx n="115" d="100"/>
          <a:sy n="115" d="100"/>
        </p:scale>
        <p:origin x="468"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0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84EBD0-0C64-4495-A4F1-B32B12AB9990}" type="datetimeFigureOut">
              <a:rPr kumimoji="1" lang="ja-JP" altLang="en-US" smtClean="0"/>
              <a:t>2021/3/30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325A92-1326-4414-9876-8ECDBB0D4184}" type="slidenum">
              <a:rPr kumimoji="1" lang="ja-JP" altLang="en-US" smtClean="0"/>
              <a:t>‹#›</a:t>
            </a:fld>
            <a:endParaRPr kumimoji="1" lang="ja-JP" altLang="en-US"/>
          </a:p>
        </p:txBody>
      </p:sp>
    </p:spTree>
    <p:extLst>
      <p:ext uri="{BB962C8B-B14F-4D97-AF65-F5344CB8AC3E}">
        <p14:creationId xmlns:p14="http://schemas.microsoft.com/office/powerpoint/2010/main" val="2686815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671E5-1F15-4F42-8702-C0EF9E85F3FC}" type="datetimeFigureOut">
              <a:rPr kumimoji="1" lang="ja-JP" altLang="en-US" smtClean="0"/>
              <a:t>2021/3/30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4A3908-3D1C-416A-A6F2-D6157146E86D}" type="slidenum">
              <a:rPr kumimoji="1" lang="ja-JP" altLang="en-US" smtClean="0"/>
              <a:t>‹#›</a:t>
            </a:fld>
            <a:endParaRPr kumimoji="1" lang="ja-JP" altLang="en-US"/>
          </a:p>
        </p:txBody>
      </p:sp>
    </p:spTree>
    <p:extLst>
      <p:ext uri="{BB962C8B-B14F-4D97-AF65-F5344CB8AC3E}">
        <p14:creationId xmlns:p14="http://schemas.microsoft.com/office/powerpoint/2010/main" val="37545785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84A3908-3D1C-416A-A6F2-D6157146E86D}" type="slidenum">
              <a:rPr kumimoji="1" lang="ja-JP" altLang="en-US" smtClean="0"/>
              <a:t>7</a:t>
            </a:fld>
            <a:endParaRPr kumimoji="1" lang="ja-JP" altLang="en-US"/>
          </a:p>
        </p:txBody>
      </p:sp>
    </p:spTree>
    <p:extLst>
      <p:ext uri="{BB962C8B-B14F-4D97-AF65-F5344CB8AC3E}">
        <p14:creationId xmlns:p14="http://schemas.microsoft.com/office/powerpoint/2010/main" val="230779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838200" y="1122363"/>
            <a:ext cx="10515600" cy="2387600"/>
          </a:xfrm>
        </p:spPr>
        <p:txBody>
          <a:bodyPr anchor="b"/>
          <a:lstStyle>
            <a:lvl1pPr algn="ctr">
              <a:defRPr sz="6000"/>
            </a:lvl1pPr>
          </a:lstStyle>
          <a:p>
            <a:r>
              <a:rPr kumimoji="1" lang="ja-JP" altLang="en-US" dirty="0" smtClean="0"/>
              <a:t>タイトルの入力</a:t>
            </a:r>
            <a:endParaRPr kumimoji="1" lang="ja-JP" altLang="en-US" dirty="0"/>
          </a:p>
        </p:txBody>
      </p:sp>
      <p:sp>
        <p:nvSpPr>
          <p:cNvPr id="3" name="サブタイトル 2"/>
          <p:cNvSpPr>
            <a:spLocks noGrp="1"/>
          </p:cNvSpPr>
          <p:nvPr>
            <p:ph type="subTitle" idx="1" hasCustomPrompt="1"/>
          </p:nvPr>
        </p:nvSpPr>
        <p:spPr>
          <a:xfrm>
            <a:off x="838200" y="3602038"/>
            <a:ext cx="105156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プロジェクト名、チーム名</a:t>
            </a:r>
            <a:endParaRPr kumimoji="1" lang="ja-JP" altLang="en-US" dirty="0"/>
          </a:p>
        </p:txBody>
      </p:sp>
      <p:cxnSp>
        <p:nvCxnSpPr>
          <p:cNvPr id="7" name="直線コネクタ 6"/>
          <p:cNvCxnSpPr/>
          <p:nvPr userDrawn="1"/>
        </p:nvCxnSpPr>
        <p:spPr>
          <a:xfrm>
            <a:off x="838200" y="3557467"/>
            <a:ext cx="105156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137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8200" y="2951016"/>
            <a:ext cx="10515600" cy="605641"/>
          </a:xfrm>
        </p:spPr>
        <p:txBody>
          <a:bodyPr>
            <a:normAutofit/>
          </a:bodyPr>
          <a:lstStyle>
            <a:lvl1pPr>
              <a:defRPr sz="3200"/>
            </a:lvl1pPr>
          </a:lstStyle>
          <a:p>
            <a:r>
              <a:rPr kumimoji="1" lang="ja-JP" altLang="en-US" dirty="0" smtClean="0"/>
              <a:t>サブタイトルの入力</a:t>
            </a:r>
            <a:endParaRPr kumimoji="1" lang="ja-JP" altLang="en-US" dirty="0"/>
          </a:p>
        </p:txBody>
      </p:sp>
      <p:cxnSp>
        <p:nvCxnSpPr>
          <p:cNvPr id="6" name="直線コネクタ 5"/>
          <p:cNvCxnSpPr/>
          <p:nvPr userDrawn="1"/>
        </p:nvCxnSpPr>
        <p:spPr>
          <a:xfrm>
            <a:off x="838200" y="3557467"/>
            <a:ext cx="9144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52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02079" y="50386"/>
            <a:ext cx="11587842" cy="633354"/>
          </a:xfrm>
        </p:spPr>
        <p:txBody>
          <a:bodyPr tIns="180000">
            <a:noAutofit/>
          </a:bodyPr>
          <a:lstStyle>
            <a:lvl1pPr>
              <a:defRPr sz="3200"/>
            </a:lvl1pPr>
          </a:lstStyle>
          <a:p>
            <a:r>
              <a:rPr kumimoji="1" lang="ja-JP" altLang="en-US" dirty="0" smtClean="0"/>
              <a:t>スライドタイトルの入力</a:t>
            </a:r>
            <a:endParaRPr kumimoji="1" lang="ja-JP" altLang="en-US" dirty="0"/>
          </a:p>
        </p:txBody>
      </p:sp>
      <p:sp>
        <p:nvSpPr>
          <p:cNvPr id="3" name="コンテンツ プレースホルダー 2"/>
          <p:cNvSpPr>
            <a:spLocks noGrp="1"/>
          </p:cNvSpPr>
          <p:nvPr>
            <p:ph idx="1"/>
          </p:nvPr>
        </p:nvSpPr>
        <p:spPr>
          <a:xfrm>
            <a:off x="302079" y="1825625"/>
            <a:ext cx="11587842" cy="4351338"/>
          </a:xfrm>
        </p:spPr>
        <p:txBody>
          <a:bodyPr>
            <a:noAutofit/>
          </a:bodyPr>
          <a:lstStyle>
            <a:lvl1pPr>
              <a:defRPr sz="2200"/>
            </a:lvl1pPr>
            <a:lvl2pPr>
              <a:defRPr sz="2200"/>
            </a:lvl2pPr>
            <a:lvl3pPr>
              <a:defRPr sz="2200"/>
            </a:lvl3pPr>
            <a:lvl4pPr>
              <a:defRPr sz="2200"/>
            </a:lvl4pPr>
            <a:lvl5pPr>
              <a:defRPr sz="22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cxnSp>
        <p:nvCxnSpPr>
          <p:cNvPr id="8" name="直線コネクタ 7"/>
          <p:cNvCxnSpPr/>
          <p:nvPr userDrawn="1"/>
        </p:nvCxnSpPr>
        <p:spPr>
          <a:xfrm>
            <a:off x="0" y="73627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コンテンツ プレースホルダー 2"/>
          <p:cNvSpPr>
            <a:spLocks noGrp="1"/>
          </p:cNvSpPr>
          <p:nvPr>
            <p:ph idx="13" hasCustomPrompt="1"/>
          </p:nvPr>
        </p:nvSpPr>
        <p:spPr>
          <a:xfrm>
            <a:off x="302079" y="915658"/>
            <a:ext cx="11587842" cy="663760"/>
          </a:xfrm>
        </p:spPr>
        <p:txBody>
          <a:bodyPr>
            <a:noAutofit/>
          </a:bodyPr>
          <a:lstStyle>
            <a:lvl1pPr marL="0" indent="0">
              <a:buNone/>
              <a:defRPr sz="2600"/>
            </a:lvl1pPr>
            <a:lvl2pPr marL="457200" indent="0">
              <a:buNone/>
              <a:defRPr/>
            </a:lvl2pPr>
            <a:lvl3pPr marL="914400" indent="0">
              <a:buNone/>
              <a:defRPr/>
            </a:lvl3pPr>
          </a:lstStyle>
          <a:p>
            <a:pPr lvl="0"/>
            <a:r>
              <a:rPr kumimoji="1" lang="ja-JP" altLang="en-US" dirty="0" smtClean="0"/>
              <a:t>メッセージの入力</a:t>
            </a:r>
          </a:p>
        </p:txBody>
      </p:sp>
      <p:cxnSp>
        <p:nvCxnSpPr>
          <p:cNvPr id="12" name="直線コネクタ 11"/>
          <p:cNvCxnSpPr/>
          <p:nvPr userDrawn="1"/>
        </p:nvCxnSpPr>
        <p:spPr>
          <a:xfrm>
            <a:off x="0" y="6303818"/>
            <a:ext cx="121920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userDrawn="1"/>
        </p:nvSpPr>
        <p:spPr>
          <a:xfrm>
            <a:off x="11286605" y="6356350"/>
            <a:ext cx="603316" cy="501650"/>
          </a:xfrm>
          <a:prstGeom prst="rect">
            <a:avLst/>
          </a:prstGeom>
          <a:noFill/>
        </p:spPr>
        <p:txBody>
          <a:bodyPr wrap="none" rtlCol="0" anchor="ctr">
            <a:noAutofit/>
          </a:bodyPr>
          <a:lstStyle/>
          <a:p>
            <a:pPr algn="ctr"/>
            <a:fld id="{7C110D6B-B80A-4C4F-8F3D-40D8EDB31FB2}" type="slidenum">
              <a:rPr lang="ja-JP" altLang="en-US" sz="1000" smtClean="0">
                <a:solidFill>
                  <a:schemeClr val="tx1">
                    <a:lumMod val="65000"/>
                    <a:lumOff val="35000"/>
                  </a:schemeClr>
                </a:solidFill>
              </a:rPr>
              <a:pPr algn="ctr"/>
              <a:t>‹#›</a:t>
            </a:fld>
            <a:endParaRPr lang="ja-JP" altLang="en-US" sz="1000" dirty="0">
              <a:solidFill>
                <a:schemeClr val="tx1">
                  <a:lumMod val="65000"/>
                  <a:lumOff val="35000"/>
                </a:schemeClr>
              </a:solidFill>
            </a:endParaRPr>
          </a:p>
        </p:txBody>
      </p:sp>
      <p:sp>
        <p:nvSpPr>
          <p:cNvPr id="17" name="テキスト ボックス 16"/>
          <p:cNvSpPr txBox="1"/>
          <p:nvPr userDrawn="1"/>
        </p:nvSpPr>
        <p:spPr>
          <a:xfrm>
            <a:off x="4226352" y="6356350"/>
            <a:ext cx="3739298" cy="501650"/>
          </a:xfrm>
          <a:prstGeom prst="rect">
            <a:avLst/>
          </a:prstGeom>
          <a:noFill/>
        </p:spPr>
        <p:txBody>
          <a:bodyPr wrap="none" rtlCol="0" anchor="ctr">
            <a:noAutofit/>
          </a:bodyPr>
          <a:lstStyle/>
          <a:p>
            <a:pPr algn="ctr"/>
            <a:r>
              <a:rPr lang="en-US" altLang="ja-JP" sz="1000" dirty="0" smtClean="0">
                <a:solidFill>
                  <a:schemeClr val="tx1">
                    <a:lumMod val="65000"/>
                    <a:lumOff val="35000"/>
                  </a:schemeClr>
                </a:solidFill>
              </a:rPr>
              <a:t>(c) 2021 </a:t>
            </a:r>
            <a:r>
              <a:rPr lang="en-US" altLang="ja-JP" sz="1000" dirty="0" err="1" smtClean="0">
                <a:solidFill>
                  <a:schemeClr val="tx1">
                    <a:lumMod val="65000"/>
                    <a:lumOff val="35000"/>
                  </a:schemeClr>
                </a:solidFill>
              </a:rPr>
              <a:t>Akinari</a:t>
            </a:r>
            <a:r>
              <a:rPr lang="en-US" altLang="ja-JP" sz="1000" dirty="0" smtClean="0">
                <a:solidFill>
                  <a:schemeClr val="tx1">
                    <a:lumMod val="65000"/>
                    <a:lumOff val="35000"/>
                  </a:schemeClr>
                </a:solidFill>
              </a:rPr>
              <a:t> </a:t>
            </a:r>
            <a:r>
              <a:rPr lang="en-US" altLang="ja-JP" sz="1000" dirty="0" err="1" smtClean="0">
                <a:solidFill>
                  <a:schemeClr val="tx1">
                    <a:lumMod val="65000"/>
                    <a:lumOff val="35000"/>
                  </a:schemeClr>
                </a:solidFill>
              </a:rPr>
              <a:t>Tsugo</a:t>
            </a:r>
            <a:r>
              <a:rPr lang="en-US" altLang="ja-JP" sz="1000" dirty="0" smtClean="0">
                <a:solidFill>
                  <a:schemeClr val="tx1">
                    <a:lumMod val="65000"/>
                    <a:lumOff val="35000"/>
                  </a:schemeClr>
                </a:solidFill>
              </a:rPr>
              <a:t>, All Rights Reserved</a:t>
            </a:r>
            <a:endParaRPr lang="ja-JP" altLang="en-US" sz="1000" dirty="0">
              <a:solidFill>
                <a:schemeClr val="tx1">
                  <a:lumMod val="65000"/>
                  <a:lumOff val="35000"/>
                </a:schemeClr>
              </a:solidFill>
            </a:endParaRPr>
          </a:p>
        </p:txBody>
      </p:sp>
      <p:pic>
        <p:nvPicPr>
          <p:cNvPr id="20" name="図 19"/>
          <p:cNvPicPr>
            <a:picLocks noChangeAspect="1"/>
          </p:cNvPicPr>
          <p:nvPr userDrawn="1"/>
        </p:nvPicPr>
        <p:blipFill>
          <a:blip r:embed="rId2"/>
          <a:stretch>
            <a:fillRect/>
          </a:stretch>
        </p:blipFill>
        <p:spPr>
          <a:xfrm>
            <a:off x="484593" y="6458703"/>
            <a:ext cx="238288" cy="296944"/>
          </a:xfrm>
          <a:prstGeom prst="rect">
            <a:avLst/>
          </a:prstGeom>
        </p:spPr>
      </p:pic>
    </p:spTree>
    <p:extLst>
      <p:ext uri="{BB962C8B-B14F-4D97-AF65-F5344CB8AC3E}">
        <p14:creationId xmlns:p14="http://schemas.microsoft.com/office/powerpoint/2010/main" val="30766620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02079" y="48242"/>
            <a:ext cx="11587842" cy="637642"/>
          </a:xfrm>
        </p:spPr>
        <p:txBody>
          <a:bodyPr vert="horz" lIns="91440" tIns="180000" rIns="91440" bIns="45720" rtlCol="0" anchor="ctr">
            <a:noAutofit/>
          </a:bodyPr>
          <a:lstStyle>
            <a:lvl1pPr>
              <a:defRPr lang="ja-JP" altLang="en-US" sz="3200" dirty="0"/>
            </a:lvl1pPr>
          </a:lstStyle>
          <a:p>
            <a:pPr lvl="0"/>
            <a:r>
              <a:rPr kumimoji="1" lang="ja-JP" altLang="en-US" dirty="0" smtClean="0"/>
              <a:t>スライドタイトルの入力</a:t>
            </a:r>
            <a:endParaRPr kumimoji="1" lang="ja-JP" altLang="en-US" dirty="0"/>
          </a:p>
        </p:txBody>
      </p:sp>
      <p:cxnSp>
        <p:nvCxnSpPr>
          <p:cNvPr id="8" name="直線コネクタ 7"/>
          <p:cNvCxnSpPr/>
          <p:nvPr userDrawn="1"/>
        </p:nvCxnSpPr>
        <p:spPr>
          <a:xfrm>
            <a:off x="0" y="736270"/>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userDrawn="1"/>
        </p:nvCxnSpPr>
        <p:spPr>
          <a:xfrm>
            <a:off x="0" y="6303818"/>
            <a:ext cx="121920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userDrawn="1"/>
        </p:nvSpPr>
        <p:spPr>
          <a:xfrm>
            <a:off x="11286605" y="6356350"/>
            <a:ext cx="603316" cy="501650"/>
          </a:xfrm>
          <a:prstGeom prst="rect">
            <a:avLst/>
          </a:prstGeom>
          <a:noFill/>
        </p:spPr>
        <p:txBody>
          <a:bodyPr wrap="none" rtlCol="0" anchor="ctr">
            <a:noAutofit/>
          </a:bodyPr>
          <a:lstStyle/>
          <a:p>
            <a:pPr algn="ctr"/>
            <a:fld id="{7C110D6B-B80A-4C4F-8F3D-40D8EDB31FB2}" type="slidenum">
              <a:rPr lang="ja-JP" altLang="en-US" sz="1000" smtClean="0">
                <a:solidFill>
                  <a:schemeClr val="tx1">
                    <a:lumMod val="65000"/>
                    <a:lumOff val="35000"/>
                  </a:schemeClr>
                </a:solidFill>
              </a:rPr>
              <a:pPr algn="ctr"/>
              <a:t>‹#›</a:t>
            </a:fld>
            <a:endParaRPr lang="ja-JP" altLang="en-US" sz="1000" dirty="0">
              <a:solidFill>
                <a:schemeClr val="tx1">
                  <a:lumMod val="65000"/>
                  <a:lumOff val="35000"/>
                </a:schemeClr>
              </a:solidFill>
            </a:endParaRPr>
          </a:p>
        </p:txBody>
      </p:sp>
      <p:sp>
        <p:nvSpPr>
          <p:cNvPr id="17" name="テキスト ボックス 16"/>
          <p:cNvSpPr txBox="1"/>
          <p:nvPr userDrawn="1"/>
        </p:nvSpPr>
        <p:spPr>
          <a:xfrm>
            <a:off x="4226352" y="6356350"/>
            <a:ext cx="3739298" cy="501650"/>
          </a:xfrm>
          <a:prstGeom prst="rect">
            <a:avLst/>
          </a:prstGeom>
          <a:noFill/>
        </p:spPr>
        <p:txBody>
          <a:bodyPr wrap="none" rtlCol="0" anchor="ctr">
            <a:noAutofit/>
          </a:bodyPr>
          <a:lstStyle/>
          <a:p>
            <a:pPr algn="ctr"/>
            <a:r>
              <a:rPr lang="en-US" altLang="ja-JP" sz="1000" dirty="0" smtClean="0">
                <a:solidFill>
                  <a:schemeClr val="tx1">
                    <a:lumMod val="65000"/>
                    <a:lumOff val="35000"/>
                  </a:schemeClr>
                </a:solidFill>
              </a:rPr>
              <a:t>(c) 2021 </a:t>
            </a:r>
            <a:r>
              <a:rPr lang="en-US" altLang="ja-JP" sz="1000" dirty="0" err="1" smtClean="0">
                <a:solidFill>
                  <a:schemeClr val="tx1">
                    <a:lumMod val="65000"/>
                    <a:lumOff val="35000"/>
                  </a:schemeClr>
                </a:solidFill>
              </a:rPr>
              <a:t>Akinari</a:t>
            </a:r>
            <a:r>
              <a:rPr lang="en-US" altLang="ja-JP" sz="1000" dirty="0" smtClean="0">
                <a:solidFill>
                  <a:schemeClr val="tx1">
                    <a:lumMod val="65000"/>
                    <a:lumOff val="35000"/>
                  </a:schemeClr>
                </a:solidFill>
              </a:rPr>
              <a:t> </a:t>
            </a:r>
            <a:r>
              <a:rPr lang="en-US" altLang="ja-JP" sz="1000" dirty="0" err="1" smtClean="0">
                <a:solidFill>
                  <a:schemeClr val="tx1">
                    <a:lumMod val="65000"/>
                    <a:lumOff val="35000"/>
                  </a:schemeClr>
                </a:solidFill>
              </a:rPr>
              <a:t>Tsugo</a:t>
            </a:r>
            <a:r>
              <a:rPr lang="en-US" altLang="ja-JP" sz="1000" dirty="0" smtClean="0">
                <a:solidFill>
                  <a:schemeClr val="tx1">
                    <a:lumMod val="65000"/>
                    <a:lumOff val="35000"/>
                  </a:schemeClr>
                </a:solidFill>
              </a:rPr>
              <a:t>, All Rights Reserved</a:t>
            </a:r>
            <a:endParaRPr lang="ja-JP" altLang="en-US" sz="1000" dirty="0">
              <a:solidFill>
                <a:schemeClr val="tx1">
                  <a:lumMod val="65000"/>
                  <a:lumOff val="35000"/>
                </a:schemeClr>
              </a:solidFill>
            </a:endParaRPr>
          </a:p>
        </p:txBody>
      </p:sp>
      <p:pic>
        <p:nvPicPr>
          <p:cNvPr id="20" name="図 19"/>
          <p:cNvPicPr>
            <a:picLocks noChangeAspect="1"/>
          </p:cNvPicPr>
          <p:nvPr userDrawn="1"/>
        </p:nvPicPr>
        <p:blipFill>
          <a:blip r:embed="rId2"/>
          <a:stretch>
            <a:fillRect/>
          </a:stretch>
        </p:blipFill>
        <p:spPr>
          <a:xfrm>
            <a:off x="484593" y="6458703"/>
            <a:ext cx="238288" cy="296944"/>
          </a:xfrm>
          <a:prstGeom prst="rect">
            <a:avLst/>
          </a:prstGeom>
        </p:spPr>
      </p:pic>
    </p:spTree>
    <p:extLst>
      <p:ext uri="{BB962C8B-B14F-4D97-AF65-F5344CB8AC3E}">
        <p14:creationId xmlns:p14="http://schemas.microsoft.com/office/powerpoint/2010/main" val="38919380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60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6" name="正方形/長方形 5"/>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8800" b="1" dirty="0" smtClean="0">
                <a:solidFill>
                  <a:schemeClr val="bg1"/>
                </a:solidFill>
                <a:latin typeface="メイリオ" panose="020B0604030504040204" pitchFamily="50" charset="-128"/>
                <a:ea typeface="メイリオ" panose="020B0604030504040204" pitchFamily="50" charset="-128"/>
              </a:rPr>
              <a:t>Appendix</a:t>
            </a:r>
            <a:endParaRPr kumimoji="1" lang="ja-JP" altLang="en-US" sz="88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421676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of documents">
    <p:spTree>
      <p:nvGrpSpPr>
        <p:cNvPr id="1" name=""/>
        <p:cNvGrpSpPr/>
        <p:nvPr/>
      </p:nvGrpSpPr>
      <p:grpSpPr>
        <a:xfrm>
          <a:off x="0" y="0"/>
          <a:ext cx="0" cy="0"/>
          <a:chOff x="0" y="0"/>
          <a:chExt cx="0" cy="0"/>
        </a:xfrm>
      </p:grpSpPr>
      <p:sp>
        <p:nvSpPr>
          <p:cNvPr id="6" name="正方形/長方形 5"/>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kumimoji="1" lang="en-US" altLang="ja-JP" sz="8800" b="1" dirty="0" smtClean="0">
                <a:solidFill>
                  <a:schemeClr val="bg1"/>
                </a:solidFill>
                <a:latin typeface="メイリオ" panose="020B0604030504040204" pitchFamily="50" charset="-128"/>
                <a:ea typeface="メイリオ" panose="020B0604030504040204" pitchFamily="50" charset="-128"/>
              </a:rPr>
              <a:t>End of Documents</a:t>
            </a:r>
            <a:endParaRPr kumimoji="1" lang="ja-JP" altLang="en-US" sz="88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172448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02079" y="365125"/>
            <a:ext cx="11587842"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302079" y="1825625"/>
            <a:ext cx="11587842"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02079"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latin typeface="メイリオ" panose="020B0604030504040204" pitchFamily="50" charset="-128"/>
                <a:ea typeface="メイリオ" panose="020B0604030504040204" pitchFamily="50" charset="-128"/>
              </a:defRPr>
            </a:lvl1pPr>
          </a:lstStyle>
          <a:p>
            <a:fld id="{11353759-0722-455D-BFE4-C0B8A66CBEA6}" type="datetime1">
              <a:rPr lang="ja-JP" altLang="en-US" smtClean="0"/>
              <a:pPr/>
              <a:t>2021/3/30</a:t>
            </a:fld>
            <a:endParaRPr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latin typeface="メイリオ" panose="020B0604030504040204" pitchFamily="50" charset="-128"/>
                <a:ea typeface="メイリオ"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9146721"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latin typeface="メイリオ" panose="020B0604030504040204" pitchFamily="50" charset="-128"/>
                <a:ea typeface="メイリオ" panose="020B0604030504040204" pitchFamily="50" charset="-128"/>
              </a:defRPr>
            </a:lvl1pPr>
          </a:lstStyle>
          <a:p>
            <a:fld id="{7C110D6B-B80A-4C4F-8F3D-40D8EDB31FB2}" type="slidenum">
              <a:rPr lang="ja-JP" altLang="en-US" smtClean="0"/>
              <a:pPr/>
              <a:t>‹#›</a:t>
            </a:fld>
            <a:endParaRPr lang="ja-JP" altLang="en-US" dirty="0"/>
          </a:p>
        </p:txBody>
      </p:sp>
    </p:spTree>
    <p:extLst>
      <p:ext uri="{BB962C8B-B14F-4D97-AF65-F5344CB8AC3E}">
        <p14:creationId xmlns:p14="http://schemas.microsoft.com/office/powerpoint/2010/main" val="414040468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2" r:id="rId5"/>
    <p:sldLayoutId id="2147483655" r:id="rId6"/>
    <p:sldLayoutId id="2147483656" r:id="rId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65000"/>
              <a:lumOff val="35000"/>
            </a:schemeClr>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65000"/>
              <a:lumOff val="35000"/>
            </a:schemeClr>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65000"/>
              <a:lumOff val="35000"/>
            </a:schemeClr>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65000"/>
              <a:lumOff val="35000"/>
            </a:schemeClr>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65000"/>
              <a:lumOff val="3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altLang="ja-JP" dirty="0" err="1" smtClean="0"/>
              <a:t>tastylog</a:t>
            </a:r>
            <a:r>
              <a:rPr lang="en-US" altLang="ja-JP" dirty="0" smtClean="0"/>
              <a:t> ph1 </a:t>
            </a:r>
            <a:r>
              <a:rPr lang="ja-JP" altLang="en-US" dirty="0" smtClean="0"/>
              <a:t>プロジェクト</a:t>
            </a:r>
            <a:r>
              <a:rPr lang="en-US" altLang="ja-JP" dirty="0" smtClean="0"/>
              <a:t/>
            </a:r>
            <a:br>
              <a:rPr lang="en-US" altLang="ja-JP" dirty="0" smtClean="0"/>
            </a:br>
            <a:r>
              <a:rPr lang="ja-JP" altLang="en-US" dirty="0" smtClean="0"/>
              <a:t>チーム計画</a:t>
            </a:r>
            <a:r>
              <a:rPr lang="en-US" altLang="ja-JP" dirty="0" smtClean="0"/>
              <a:t/>
            </a:r>
            <a:br>
              <a:rPr lang="en-US" altLang="ja-JP" dirty="0" smtClean="0"/>
            </a:br>
            <a:r>
              <a:rPr lang="ja-JP" altLang="en-US" dirty="0" smtClean="0"/>
              <a:t>基本設計・詳細設計編</a:t>
            </a:r>
            <a:endParaRPr kumimoji="1" lang="ja-JP" altLang="en-US" dirty="0"/>
          </a:p>
        </p:txBody>
      </p:sp>
      <p:sp>
        <p:nvSpPr>
          <p:cNvPr id="3" name="サブタイトル 2"/>
          <p:cNvSpPr>
            <a:spLocks noGrp="1"/>
          </p:cNvSpPr>
          <p:nvPr>
            <p:ph type="subTitle" idx="1"/>
          </p:nvPr>
        </p:nvSpPr>
        <p:spPr/>
        <p:txBody>
          <a:bodyPr/>
          <a:lstStyle/>
          <a:p>
            <a:r>
              <a:rPr lang="en-US" altLang="ja-JP" dirty="0" err="1"/>
              <a:t>t</a:t>
            </a:r>
            <a:r>
              <a:rPr kumimoji="1" lang="en-US" altLang="ja-JP" dirty="0" err="1" smtClean="0"/>
              <a:t>astylog</a:t>
            </a:r>
            <a:r>
              <a:rPr kumimoji="1" lang="ja-JP" altLang="en-US" dirty="0" smtClean="0"/>
              <a:t>プロジェクト</a:t>
            </a:r>
            <a:r>
              <a:rPr kumimoji="1" lang="en-US" altLang="ja-JP" dirty="0" smtClean="0"/>
              <a:t/>
            </a:r>
            <a:br>
              <a:rPr kumimoji="1" lang="en-US" altLang="ja-JP" dirty="0" smtClean="0"/>
            </a:br>
            <a:r>
              <a:rPr kumimoji="1" lang="ja-JP" altLang="en-US" dirty="0" smtClean="0"/>
              <a:t>アプリ</a:t>
            </a:r>
            <a:r>
              <a:rPr kumimoji="1" lang="en-US" altLang="ja-JP" dirty="0" smtClean="0"/>
              <a:t>T</a:t>
            </a:r>
            <a:r>
              <a:rPr lang="en-US" altLang="ja-JP" dirty="0"/>
              <a:t>L</a:t>
            </a:r>
            <a:endParaRPr kumimoji="1" lang="ja-JP" altLang="en-US" dirty="0"/>
          </a:p>
        </p:txBody>
      </p:sp>
    </p:spTree>
    <p:extLst>
      <p:ext uri="{BB962C8B-B14F-4D97-AF65-F5344CB8AC3E}">
        <p14:creationId xmlns:p14="http://schemas.microsoft.com/office/powerpoint/2010/main" val="2730128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工程開始</a:t>
            </a:r>
            <a:r>
              <a:rPr kumimoji="1" lang="ja-JP" altLang="en-US" dirty="0" smtClean="0"/>
              <a:t>・完了条件</a:t>
            </a:r>
            <a:endParaRPr kumimoji="1" lang="ja-JP" altLang="en-US" dirty="0"/>
          </a:p>
        </p:txBody>
      </p:sp>
      <p:sp>
        <p:nvSpPr>
          <p:cNvPr id="5" name="正方形/長方形 4"/>
          <p:cNvSpPr/>
          <p:nvPr/>
        </p:nvSpPr>
        <p:spPr>
          <a:xfrm>
            <a:off x="787603" y="1462971"/>
            <a:ext cx="1944216"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lumMod val="75000"/>
                    <a:lumOff val="25000"/>
                  </a:schemeClr>
                </a:solidFill>
              </a:rPr>
              <a:t>要件定義</a:t>
            </a:r>
            <a:endParaRPr kumimoji="1" lang="ja-JP" altLang="en-US" sz="1200" dirty="0">
              <a:solidFill>
                <a:schemeClr val="tx1">
                  <a:lumMod val="75000"/>
                  <a:lumOff val="25000"/>
                </a:schemeClr>
              </a:solidFill>
            </a:endParaRPr>
          </a:p>
        </p:txBody>
      </p:sp>
      <p:sp>
        <p:nvSpPr>
          <p:cNvPr id="6" name="正方形/長方形 5"/>
          <p:cNvSpPr/>
          <p:nvPr/>
        </p:nvSpPr>
        <p:spPr>
          <a:xfrm>
            <a:off x="787603" y="2132103"/>
            <a:ext cx="1944216"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lumMod val="75000"/>
                    <a:lumOff val="25000"/>
                  </a:schemeClr>
                </a:solidFill>
              </a:rPr>
              <a:t>基本設計</a:t>
            </a:r>
            <a:endParaRPr kumimoji="1" lang="ja-JP" altLang="en-US" sz="1200" dirty="0">
              <a:solidFill>
                <a:schemeClr val="tx1">
                  <a:lumMod val="75000"/>
                  <a:lumOff val="25000"/>
                </a:schemeClr>
              </a:solidFill>
            </a:endParaRPr>
          </a:p>
        </p:txBody>
      </p:sp>
      <p:sp>
        <p:nvSpPr>
          <p:cNvPr id="11" name="正方形/長方形 10"/>
          <p:cNvSpPr/>
          <p:nvPr/>
        </p:nvSpPr>
        <p:spPr>
          <a:xfrm>
            <a:off x="787603" y="4139499"/>
            <a:ext cx="1944216"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75000"/>
                    <a:lumOff val="25000"/>
                  </a:schemeClr>
                </a:solidFill>
              </a:rPr>
              <a:t>結合</a:t>
            </a:r>
            <a:r>
              <a:rPr kumimoji="1" lang="ja-JP" altLang="en-US" sz="1200" dirty="0" smtClean="0">
                <a:solidFill>
                  <a:schemeClr val="tx1">
                    <a:lumMod val="75000"/>
                    <a:lumOff val="25000"/>
                  </a:schemeClr>
                </a:solidFill>
              </a:rPr>
              <a:t>テスト</a:t>
            </a:r>
            <a:endParaRPr kumimoji="1" lang="ja-JP" altLang="en-US" sz="1200" dirty="0">
              <a:solidFill>
                <a:schemeClr val="tx1">
                  <a:lumMod val="75000"/>
                  <a:lumOff val="25000"/>
                </a:schemeClr>
              </a:solidFill>
            </a:endParaRPr>
          </a:p>
        </p:txBody>
      </p:sp>
      <p:sp>
        <p:nvSpPr>
          <p:cNvPr id="12" name="正方形/長方形 11"/>
          <p:cNvSpPr/>
          <p:nvPr/>
        </p:nvSpPr>
        <p:spPr>
          <a:xfrm>
            <a:off x="787603" y="4808634"/>
            <a:ext cx="1944216" cy="89620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75000"/>
                    <a:lumOff val="25000"/>
                  </a:schemeClr>
                </a:solidFill>
              </a:rPr>
              <a:t>システム</a:t>
            </a:r>
            <a:r>
              <a:rPr kumimoji="1" lang="ja-JP" altLang="en-US" sz="1200" dirty="0" smtClean="0">
                <a:solidFill>
                  <a:schemeClr val="tx1">
                    <a:lumMod val="75000"/>
                    <a:lumOff val="25000"/>
                  </a:schemeClr>
                </a:solidFill>
              </a:rPr>
              <a:t>テスト</a:t>
            </a:r>
            <a:endParaRPr kumimoji="1" lang="ja-JP" altLang="en-US" sz="1200" dirty="0">
              <a:solidFill>
                <a:schemeClr val="tx1">
                  <a:lumMod val="75000"/>
                  <a:lumOff val="25000"/>
                </a:schemeClr>
              </a:solidFill>
            </a:endParaRPr>
          </a:p>
        </p:txBody>
      </p:sp>
      <p:cxnSp>
        <p:nvCxnSpPr>
          <p:cNvPr id="27" name="直線コネクタ 26"/>
          <p:cNvCxnSpPr/>
          <p:nvPr/>
        </p:nvCxnSpPr>
        <p:spPr>
          <a:xfrm>
            <a:off x="787603" y="1339015"/>
            <a:ext cx="19289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87604" y="977346"/>
            <a:ext cx="1944216"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latin typeface="メイリオ" panose="020B0604030504040204" pitchFamily="50" charset="-128"/>
                <a:ea typeface="メイリオ" panose="020B0604030504040204" pitchFamily="50" charset="-128"/>
              </a:rPr>
              <a:t>工程</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2875835" y="1462971"/>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kumimoji="1" lang="ja-JP" altLang="en-US" sz="1200" dirty="0" smtClean="0">
                <a:solidFill>
                  <a:schemeClr val="tx1">
                    <a:lumMod val="75000"/>
                    <a:lumOff val="25000"/>
                  </a:schemeClr>
                </a:solidFill>
              </a:rPr>
              <a:t>要件定義着手決裁が完了していること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プロジェクト計画が完成していること</a:t>
            </a:r>
            <a:endParaRPr kumimoji="1" lang="ja-JP" altLang="en-US" sz="1200" dirty="0">
              <a:solidFill>
                <a:schemeClr val="tx1">
                  <a:lumMod val="75000"/>
                  <a:lumOff val="25000"/>
                </a:schemeClr>
              </a:solidFill>
            </a:endParaRPr>
          </a:p>
        </p:txBody>
      </p:sp>
      <p:sp>
        <p:nvSpPr>
          <p:cNvPr id="17" name="正方形/長方形 16"/>
          <p:cNvSpPr/>
          <p:nvPr/>
        </p:nvSpPr>
        <p:spPr>
          <a:xfrm>
            <a:off x="2875835" y="2132103"/>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lang="ja-JP" altLang="en-US" sz="1200" dirty="0" smtClean="0">
                <a:solidFill>
                  <a:schemeClr val="tx1">
                    <a:lumMod val="75000"/>
                    <a:lumOff val="25000"/>
                  </a:schemeClr>
                </a:solidFill>
              </a:rPr>
              <a:t>要件定義の完了条件を満たしていること</a:t>
            </a:r>
            <a:endParaRPr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基本設計の準備が完了していること</a:t>
            </a:r>
            <a:endParaRPr kumimoji="1" lang="ja-JP" altLang="en-US" sz="1200" dirty="0">
              <a:solidFill>
                <a:schemeClr val="tx1">
                  <a:lumMod val="75000"/>
                  <a:lumOff val="25000"/>
                </a:schemeClr>
              </a:solidFill>
            </a:endParaRPr>
          </a:p>
        </p:txBody>
      </p:sp>
      <p:sp>
        <p:nvSpPr>
          <p:cNvPr id="19" name="正方形/長方形 18"/>
          <p:cNvSpPr/>
          <p:nvPr/>
        </p:nvSpPr>
        <p:spPr>
          <a:xfrm>
            <a:off x="2875835" y="4139499"/>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lang="ja-JP" altLang="en-US" sz="1200" dirty="0" smtClean="0">
                <a:solidFill>
                  <a:schemeClr val="tx1">
                    <a:lumMod val="75000"/>
                    <a:lumOff val="25000"/>
                  </a:schemeClr>
                </a:solidFill>
              </a:rPr>
              <a:t>製造単体</a:t>
            </a:r>
            <a:r>
              <a:rPr lang="ja-JP" altLang="en-US" sz="1200" dirty="0">
                <a:solidFill>
                  <a:schemeClr val="tx1">
                    <a:lumMod val="75000"/>
                    <a:lumOff val="25000"/>
                  </a:schemeClr>
                </a:solidFill>
              </a:rPr>
              <a:t>テスト</a:t>
            </a:r>
            <a:r>
              <a:rPr lang="ja-JP" altLang="en-US" sz="1200" dirty="0" smtClean="0">
                <a:solidFill>
                  <a:schemeClr val="tx1">
                    <a:lumMod val="75000"/>
                    <a:lumOff val="25000"/>
                  </a:schemeClr>
                </a:solidFill>
              </a:rPr>
              <a:t>の完了条件を満たしていること</a:t>
            </a:r>
            <a:endParaRPr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a:solidFill>
                  <a:schemeClr val="tx1">
                    <a:lumMod val="75000"/>
                    <a:lumOff val="25000"/>
                  </a:schemeClr>
                </a:solidFill>
              </a:rPr>
              <a:t>結合</a:t>
            </a:r>
            <a:r>
              <a:rPr kumimoji="1" lang="ja-JP" altLang="en-US" sz="1200" dirty="0" smtClean="0">
                <a:solidFill>
                  <a:schemeClr val="tx1">
                    <a:lumMod val="75000"/>
                    <a:lumOff val="25000"/>
                  </a:schemeClr>
                </a:solidFill>
              </a:rPr>
              <a:t>テストの準備が完了していること</a:t>
            </a:r>
            <a:endParaRPr kumimoji="1" lang="ja-JP" altLang="en-US" sz="1200" dirty="0">
              <a:solidFill>
                <a:schemeClr val="tx1">
                  <a:lumMod val="75000"/>
                  <a:lumOff val="25000"/>
                </a:schemeClr>
              </a:solidFill>
            </a:endParaRPr>
          </a:p>
        </p:txBody>
      </p:sp>
      <p:sp>
        <p:nvSpPr>
          <p:cNvPr id="20" name="正方形/長方形 19"/>
          <p:cNvSpPr/>
          <p:nvPr/>
        </p:nvSpPr>
        <p:spPr>
          <a:xfrm>
            <a:off x="2875835" y="4808634"/>
            <a:ext cx="4227592" cy="89620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kumimoji="1" lang="ja-JP" altLang="en-US" sz="1200" dirty="0" smtClean="0">
                <a:solidFill>
                  <a:schemeClr val="tx1">
                    <a:lumMod val="75000"/>
                    <a:lumOff val="25000"/>
                  </a:schemeClr>
                </a:solidFill>
              </a:rPr>
              <a:t>結合テストの完了条件を満たしていること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kumimoji="1" lang="ja-JP" altLang="en-US" sz="1200" dirty="0" smtClean="0">
                <a:solidFill>
                  <a:schemeClr val="tx1">
                    <a:lumMod val="75000"/>
                    <a:lumOff val="25000"/>
                  </a:schemeClr>
                </a:solidFill>
              </a:rPr>
              <a:t>移行リハ</a:t>
            </a:r>
            <a:r>
              <a:rPr kumimoji="1" lang="en-US" altLang="ja-JP" sz="1200" dirty="0" smtClean="0">
                <a:solidFill>
                  <a:schemeClr val="tx1">
                    <a:lumMod val="75000"/>
                    <a:lumOff val="25000"/>
                  </a:schemeClr>
                </a:solidFill>
              </a:rPr>
              <a:t>1</a:t>
            </a:r>
            <a:r>
              <a:rPr kumimoji="1" lang="ja-JP" altLang="en-US" sz="1200" dirty="0" smtClean="0">
                <a:solidFill>
                  <a:schemeClr val="tx1">
                    <a:lumMod val="75000"/>
                    <a:lumOff val="25000"/>
                  </a:schemeClr>
                </a:solidFill>
              </a:rPr>
              <a:t>回目による環境構築が正常に完了していること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kumimoji="1" lang="ja-JP" altLang="en-US" sz="1200" dirty="0" smtClean="0">
                <a:solidFill>
                  <a:schemeClr val="tx1">
                    <a:lumMod val="75000"/>
                    <a:lumOff val="25000"/>
                  </a:schemeClr>
                </a:solidFill>
              </a:rPr>
              <a:t>システムテストの準備が完了していること</a:t>
            </a:r>
            <a:endParaRPr kumimoji="1" lang="en-US" altLang="ja-JP" sz="1200" dirty="0" smtClean="0">
              <a:solidFill>
                <a:schemeClr val="tx1">
                  <a:lumMod val="75000"/>
                  <a:lumOff val="25000"/>
                </a:schemeClr>
              </a:solidFill>
            </a:endParaRPr>
          </a:p>
        </p:txBody>
      </p:sp>
      <p:sp>
        <p:nvSpPr>
          <p:cNvPr id="22" name="正方形/長方形 21"/>
          <p:cNvSpPr/>
          <p:nvPr/>
        </p:nvSpPr>
        <p:spPr>
          <a:xfrm>
            <a:off x="7289203" y="1461352"/>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kumimoji="1" lang="ja-JP" altLang="en-US" sz="1200" dirty="0" smtClean="0">
                <a:solidFill>
                  <a:schemeClr val="tx1">
                    <a:lumMod val="75000"/>
                    <a:lumOff val="25000"/>
                  </a:schemeClr>
                </a:solidFill>
              </a:rPr>
              <a:t>全要件定義が完成していること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申し送り事項がある場合、それが承認されていること</a:t>
            </a:r>
            <a:endParaRPr kumimoji="1" lang="ja-JP" altLang="en-US" sz="1200" dirty="0">
              <a:solidFill>
                <a:schemeClr val="tx1">
                  <a:lumMod val="75000"/>
                  <a:lumOff val="25000"/>
                </a:schemeClr>
              </a:solidFill>
            </a:endParaRPr>
          </a:p>
        </p:txBody>
      </p:sp>
      <p:sp>
        <p:nvSpPr>
          <p:cNvPr id="23" name="正方形/長方形 22"/>
          <p:cNvSpPr/>
          <p:nvPr/>
        </p:nvSpPr>
        <p:spPr>
          <a:xfrm>
            <a:off x="7289203" y="2130484"/>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kumimoji="1" lang="ja-JP" altLang="en-US" sz="1200" dirty="0" smtClean="0">
                <a:solidFill>
                  <a:schemeClr val="tx1">
                    <a:lumMod val="75000"/>
                    <a:lumOff val="25000"/>
                  </a:schemeClr>
                </a:solidFill>
              </a:rPr>
              <a:t>全基本設計作業が完了していること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申し送り事項がある場合、それが承認されていること</a:t>
            </a:r>
            <a:endParaRPr kumimoji="1" lang="ja-JP" altLang="en-US" sz="1200" dirty="0">
              <a:solidFill>
                <a:schemeClr val="tx1">
                  <a:lumMod val="75000"/>
                  <a:lumOff val="25000"/>
                </a:schemeClr>
              </a:solidFill>
            </a:endParaRPr>
          </a:p>
        </p:txBody>
      </p:sp>
      <p:sp>
        <p:nvSpPr>
          <p:cNvPr id="25" name="正方形/長方形 24"/>
          <p:cNvSpPr/>
          <p:nvPr/>
        </p:nvSpPr>
        <p:spPr>
          <a:xfrm>
            <a:off x="7289203" y="4137880"/>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lang="ja-JP" altLang="en-US" sz="1200" dirty="0" smtClean="0">
                <a:solidFill>
                  <a:schemeClr val="tx1">
                    <a:lumMod val="75000"/>
                    <a:lumOff val="25000"/>
                  </a:schemeClr>
                </a:solidFill>
              </a:rPr>
              <a:t>全結合</a:t>
            </a:r>
            <a:r>
              <a:rPr kumimoji="1" lang="ja-JP" altLang="en-US" sz="1200" dirty="0" smtClean="0">
                <a:solidFill>
                  <a:schemeClr val="tx1">
                    <a:lumMod val="75000"/>
                    <a:lumOff val="25000"/>
                  </a:schemeClr>
                </a:solidFill>
              </a:rPr>
              <a:t>テストと不具合回収が完了していること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申し送り事項がある場合、それが承認されていること</a:t>
            </a:r>
            <a:endParaRPr kumimoji="1" lang="ja-JP" altLang="en-US" sz="1200" dirty="0">
              <a:solidFill>
                <a:schemeClr val="tx1">
                  <a:lumMod val="75000"/>
                  <a:lumOff val="25000"/>
                </a:schemeClr>
              </a:solidFill>
            </a:endParaRPr>
          </a:p>
        </p:txBody>
      </p:sp>
      <p:sp>
        <p:nvSpPr>
          <p:cNvPr id="26" name="正方形/長方形 25"/>
          <p:cNvSpPr/>
          <p:nvPr/>
        </p:nvSpPr>
        <p:spPr>
          <a:xfrm>
            <a:off x="7289203" y="4807015"/>
            <a:ext cx="4227592" cy="89620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kumimoji="1" lang="ja-JP" altLang="en-US" sz="1200" dirty="0" smtClean="0">
                <a:solidFill>
                  <a:schemeClr val="tx1">
                    <a:lumMod val="75000"/>
                    <a:lumOff val="25000"/>
                  </a:schemeClr>
                </a:solidFill>
              </a:rPr>
              <a:t>システムテストが完了していること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移行リハが完了していること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kumimoji="1" lang="ja-JP" altLang="en-US" sz="1200" dirty="0" smtClean="0">
                <a:solidFill>
                  <a:schemeClr val="tx1">
                    <a:lumMod val="75000"/>
                    <a:lumOff val="25000"/>
                  </a:schemeClr>
                </a:solidFill>
              </a:rPr>
              <a:t>保守引継ぎ事項がある場合、それが承認されていること</a:t>
            </a:r>
            <a:endParaRPr kumimoji="1" lang="ja-JP" altLang="en-US" sz="1200" dirty="0">
              <a:solidFill>
                <a:schemeClr val="tx1">
                  <a:lumMod val="75000"/>
                  <a:lumOff val="25000"/>
                </a:schemeClr>
              </a:solidFill>
            </a:endParaRPr>
          </a:p>
        </p:txBody>
      </p:sp>
      <p:cxnSp>
        <p:nvCxnSpPr>
          <p:cNvPr id="32" name="直線コネクタ 31"/>
          <p:cNvCxnSpPr/>
          <p:nvPr/>
        </p:nvCxnSpPr>
        <p:spPr>
          <a:xfrm>
            <a:off x="2893777" y="1339015"/>
            <a:ext cx="417655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893778" y="977346"/>
            <a:ext cx="4209649"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latin typeface="メイリオ" panose="020B0604030504040204" pitchFamily="50" charset="-128"/>
                <a:ea typeface="メイリオ" panose="020B0604030504040204" pitchFamily="50" charset="-128"/>
              </a:rPr>
              <a:t>開始条件</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5" name="直線コネクタ 34"/>
          <p:cNvCxnSpPr/>
          <p:nvPr/>
        </p:nvCxnSpPr>
        <p:spPr>
          <a:xfrm>
            <a:off x="7280900" y="1339015"/>
            <a:ext cx="417655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280901" y="977346"/>
            <a:ext cx="4209649" cy="307777"/>
          </a:xfrm>
          <a:prstGeom prst="rect">
            <a:avLst/>
          </a:prstGeom>
          <a:noFill/>
        </p:spPr>
        <p:txBody>
          <a:bodyPr wrap="square" rtlCol="0">
            <a:spAutoFit/>
          </a:bodyPr>
          <a:lstStyle/>
          <a:p>
            <a:pPr algn="ctr"/>
            <a:r>
              <a:rPr kumimoji="1" lang="ja-JP" altLang="en-US" sz="1400" dirty="0" smtClean="0">
                <a:solidFill>
                  <a:schemeClr val="tx1">
                    <a:lumMod val="75000"/>
                    <a:lumOff val="25000"/>
                  </a:schemeClr>
                </a:solidFill>
                <a:latin typeface="メイリオ" panose="020B0604030504040204" pitchFamily="50" charset="-128"/>
                <a:ea typeface="メイリオ" panose="020B0604030504040204" pitchFamily="50" charset="-128"/>
              </a:rPr>
              <a:t>完了</a:t>
            </a:r>
            <a:r>
              <a:rPr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条件</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787603" y="2801235"/>
            <a:ext cx="1944216"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lumMod val="75000"/>
                    <a:lumOff val="25000"/>
                  </a:schemeClr>
                </a:solidFill>
              </a:rPr>
              <a:t>詳細</a:t>
            </a:r>
            <a:r>
              <a:rPr kumimoji="1" lang="ja-JP" altLang="en-US" sz="1200" dirty="0" smtClean="0">
                <a:solidFill>
                  <a:schemeClr val="tx1">
                    <a:lumMod val="75000"/>
                    <a:lumOff val="25000"/>
                  </a:schemeClr>
                </a:solidFill>
              </a:rPr>
              <a:t>設計</a:t>
            </a:r>
            <a:endParaRPr kumimoji="1" lang="ja-JP" altLang="en-US" sz="1200" dirty="0">
              <a:solidFill>
                <a:schemeClr val="tx1">
                  <a:lumMod val="75000"/>
                  <a:lumOff val="25000"/>
                </a:schemeClr>
              </a:solidFill>
            </a:endParaRPr>
          </a:p>
        </p:txBody>
      </p:sp>
      <p:sp>
        <p:nvSpPr>
          <p:cNvPr id="30" name="正方形/長方形 29"/>
          <p:cNvSpPr/>
          <p:nvPr/>
        </p:nvSpPr>
        <p:spPr>
          <a:xfrm>
            <a:off x="2875835" y="2801235"/>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lang="ja-JP" altLang="en-US" sz="1200" dirty="0" smtClean="0">
                <a:solidFill>
                  <a:schemeClr val="tx1">
                    <a:lumMod val="75000"/>
                    <a:lumOff val="25000"/>
                  </a:schemeClr>
                </a:solidFill>
              </a:rPr>
              <a:t>基本設計の完了条件を満たしていること</a:t>
            </a:r>
            <a:endParaRPr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詳細設計の準備が完了していること</a:t>
            </a:r>
            <a:endParaRPr kumimoji="1" lang="ja-JP" altLang="en-US" sz="1200" dirty="0">
              <a:solidFill>
                <a:schemeClr val="tx1">
                  <a:lumMod val="75000"/>
                  <a:lumOff val="25000"/>
                </a:schemeClr>
              </a:solidFill>
            </a:endParaRPr>
          </a:p>
        </p:txBody>
      </p:sp>
      <p:sp>
        <p:nvSpPr>
          <p:cNvPr id="31" name="正方形/長方形 30"/>
          <p:cNvSpPr/>
          <p:nvPr/>
        </p:nvSpPr>
        <p:spPr>
          <a:xfrm>
            <a:off x="7289203" y="2799616"/>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kumimoji="1" lang="ja-JP" altLang="en-US" sz="1200" dirty="0" smtClean="0">
                <a:solidFill>
                  <a:schemeClr val="tx1">
                    <a:lumMod val="75000"/>
                    <a:lumOff val="25000"/>
                  </a:schemeClr>
                </a:solidFill>
              </a:rPr>
              <a:t>全詳細設計作業が完了していること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申し送り事項がある場合、それが承認されていること</a:t>
            </a:r>
            <a:endParaRPr kumimoji="1" lang="ja-JP" altLang="en-US" sz="1200" dirty="0">
              <a:solidFill>
                <a:schemeClr val="tx1">
                  <a:lumMod val="75000"/>
                  <a:lumOff val="25000"/>
                </a:schemeClr>
              </a:solidFill>
            </a:endParaRPr>
          </a:p>
        </p:txBody>
      </p:sp>
      <p:sp>
        <p:nvSpPr>
          <p:cNvPr id="34" name="正方形/長方形 33"/>
          <p:cNvSpPr/>
          <p:nvPr/>
        </p:nvSpPr>
        <p:spPr>
          <a:xfrm>
            <a:off x="787603" y="3470367"/>
            <a:ext cx="1944216"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lumMod val="75000"/>
                    <a:lumOff val="25000"/>
                  </a:schemeClr>
                </a:solidFill>
              </a:rPr>
              <a:t>製造単体テスト</a:t>
            </a:r>
            <a:endParaRPr kumimoji="1" lang="ja-JP" altLang="en-US" sz="1200" dirty="0">
              <a:solidFill>
                <a:schemeClr val="tx1">
                  <a:lumMod val="75000"/>
                  <a:lumOff val="25000"/>
                </a:schemeClr>
              </a:solidFill>
            </a:endParaRPr>
          </a:p>
        </p:txBody>
      </p:sp>
      <p:sp>
        <p:nvSpPr>
          <p:cNvPr id="37" name="正方形/長方形 36"/>
          <p:cNvSpPr/>
          <p:nvPr/>
        </p:nvSpPr>
        <p:spPr>
          <a:xfrm>
            <a:off x="2875835" y="3470367"/>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lang="ja-JP" altLang="en-US" sz="1200" dirty="0" smtClean="0">
                <a:solidFill>
                  <a:schemeClr val="tx1">
                    <a:lumMod val="75000"/>
                    <a:lumOff val="25000"/>
                  </a:schemeClr>
                </a:solidFill>
              </a:rPr>
              <a:t>詳細設計の完了条件を満たしていること</a:t>
            </a:r>
            <a:endParaRPr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開発</a:t>
            </a:r>
            <a:r>
              <a:rPr lang="ja-JP" altLang="en-US" sz="1200" dirty="0">
                <a:solidFill>
                  <a:schemeClr val="tx1">
                    <a:lumMod val="75000"/>
                    <a:lumOff val="25000"/>
                  </a:schemeClr>
                </a:solidFill>
              </a:rPr>
              <a:t>環境</a:t>
            </a:r>
            <a:r>
              <a:rPr lang="ja-JP" altLang="en-US" sz="1200" dirty="0" smtClean="0">
                <a:solidFill>
                  <a:schemeClr val="tx1">
                    <a:lumMod val="75000"/>
                    <a:lumOff val="25000"/>
                  </a:schemeClr>
                </a:solidFill>
              </a:rPr>
              <a:t>の準備が完了していること</a:t>
            </a:r>
            <a:endParaRPr kumimoji="1" lang="ja-JP" altLang="en-US" sz="1200" dirty="0">
              <a:solidFill>
                <a:schemeClr val="tx1">
                  <a:lumMod val="75000"/>
                  <a:lumOff val="25000"/>
                </a:schemeClr>
              </a:solidFill>
            </a:endParaRPr>
          </a:p>
        </p:txBody>
      </p:sp>
      <p:sp>
        <p:nvSpPr>
          <p:cNvPr id="38" name="正方形/長方形 37"/>
          <p:cNvSpPr/>
          <p:nvPr/>
        </p:nvSpPr>
        <p:spPr>
          <a:xfrm>
            <a:off x="7289203" y="3468748"/>
            <a:ext cx="4227592" cy="63457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indent="-108000">
              <a:buFont typeface="Arial" panose="020B0604020202020204" pitchFamily="34" charset="0"/>
              <a:buChar char="•"/>
            </a:pPr>
            <a:r>
              <a:rPr kumimoji="1" lang="ja-JP" altLang="en-US" sz="1200" dirty="0" smtClean="0">
                <a:solidFill>
                  <a:schemeClr val="tx1">
                    <a:lumMod val="75000"/>
                    <a:lumOff val="25000"/>
                  </a:schemeClr>
                </a:solidFill>
              </a:rPr>
              <a:t>全単体テストと不具合改修が完了していること</a:t>
            </a:r>
            <a:endParaRPr kumimoji="1" lang="en-US" altLang="ja-JP" sz="1200" dirty="0" smtClean="0">
              <a:solidFill>
                <a:schemeClr val="tx1">
                  <a:lumMod val="75000"/>
                  <a:lumOff val="25000"/>
                </a:schemeClr>
              </a:solidFill>
            </a:endParaRPr>
          </a:p>
          <a:p>
            <a:pPr marL="108000" indent="-108000">
              <a:buFont typeface="Arial" panose="020B0604020202020204" pitchFamily="34" charset="0"/>
              <a:buChar char="•"/>
            </a:pPr>
            <a:r>
              <a:rPr lang="ja-JP" altLang="en-US" sz="1200" dirty="0" smtClean="0">
                <a:solidFill>
                  <a:schemeClr val="tx1">
                    <a:lumMod val="75000"/>
                    <a:lumOff val="25000"/>
                  </a:schemeClr>
                </a:solidFill>
              </a:rPr>
              <a:t>申し送り事項がある場合、それが承認されていること</a:t>
            </a:r>
            <a:endParaRPr kumimoji="1" lang="ja-JP" altLang="en-US" sz="1200" dirty="0">
              <a:solidFill>
                <a:schemeClr val="tx1">
                  <a:lumMod val="75000"/>
                  <a:lumOff val="25000"/>
                </a:schemeClr>
              </a:solidFill>
            </a:endParaRPr>
          </a:p>
        </p:txBody>
      </p:sp>
      <p:sp>
        <p:nvSpPr>
          <p:cNvPr id="39" name="正方形/長方形 38"/>
          <p:cNvSpPr/>
          <p:nvPr/>
        </p:nvSpPr>
        <p:spPr>
          <a:xfrm>
            <a:off x="755853" y="2057400"/>
            <a:ext cx="10820197" cy="14367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9734550" y="304800"/>
            <a:ext cx="2165350" cy="62865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プロジェクト計画より抜粋</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58469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成果物定義</a:t>
            </a:r>
            <a:endParaRPr kumimoji="1" lang="ja-JP" altLang="en-US" dirty="0"/>
          </a:p>
        </p:txBody>
      </p:sp>
      <p:sp>
        <p:nvSpPr>
          <p:cNvPr id="4" name="コンテンツ プレースホルダー 3"/>
          <p:cNvSpPr>
            <a:spLocks noGrp="1"/>
          </p:cNvSpPr>
          <p:nvPr>
            <p:ph idx="13"/>
          </p:nvPr>
        </p:nvSpPr>
        <p:spPr/>
        <p:txBody>
          <a:bodyPr/>
          <a:lstStyle/>
          <a:p>
            <a:r>
              <a:rPr kumimoji="1" lang="ja-JP" altLang="en-US" dirty="0" smtClean="0"/>
              <a:t>本プロジェクトの成果物定義書参照。</a:t>
            </a:r>
            <a:endParaRPr kumimoji="1" lang="en-US" altLang="ja-JP" dirty="0" smtClean="0"/>
          </a:p>
          <a:p>
            <a:endParaRPr lang="en-US" altLang="ja-JP" dirty="0"/>
          </a:p>
          <a:p>
            <a:r>
              <a:rPr lang="ja-JP" altLang="en-US" dirty="0" smtClean="0"/>
              <a:t>検討</a:t>
            </a:r>
            <a:r>
              <a:rPr lang="ja-JP" altLang="en-US" dirty="0"/>
              <a:t>メモなどの中間成果物は、成果物と</a:t>
            </a:r>
            <a:r>
              <a:rPr lang="ja-JP" altLang="en-US" dirty="0" smtClean="0"/>
              <a:t>して取り扱わない</a:t>
            </a:r>
            <a:r>
              <a:rPr lang="ja-JP" altLang="en-US" dirty="0"/>
              <a:t>。</a:t>
            </a:r>
          </a:p>
          <a:p>
            <a:r>
              <a:rPr lang="ja-JP" altLang="en-US" dirty="0"/>
              <a:t>保守性を鑑みて</a:t>
            </a:r>
            <a:r>
              <a:rPr lang="ja-JP" altLang="en-US" dirty="0" smtClean="0"/>
              <a:t>メンテナンスが</a:t>
            </a:r>
            <a:r>
              <a:rPr lang="ja-JP" altLang="en-US" dirty="0"/>
              <a:t>必要な中間成果物が発生した場合、定義済みの成果物内に添付するか、成果物に格上げするかを</a:t>
            </a:r>
            <a:r>
              <a:rPr lang="en-US" altLang="ja-JP" dirty="0" smtClean="0"/>
              <a:t>TL</a:t>
            </a:r>
            <a:r>
              <a:rPr lang="ja-JP" altLang="en-US" dirty="0" smtClean="0"/>
              <a:t>にて判断する。</a:t>
            </a:r>
            <a:endParaRPr lang="en-US" altLang="ja-JP" dirty="0"/>
          </a:p>
        </p:txBody>
      </p:sp>
    </p:spTree>
    <p:extLst>
      <p:ext uri="{BB962C8B-B14F-4D97-AF65-F5344CB8AC3E}">
        <p14:creationId xmlns:p14="http://schemas.microsoft.com/office/powerpoint/2010/main" val="608601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4" name="コンテンツ プレースホルダー 3"/>
          <p:cNvSpPr>
            <a:spLocks noGrp="1"/>
          </p:cNvSpPr>
          <p:nvPr>
            <p:ph idx="13"/>
          </p:nvPr>
        </p:nvSpPr>
        <p:spPr/>
        <p:txBody>
          <a:bodyPr/>
          <a:lstStyle/>
          <a:p>
            <a:r>
              <a:rPr kumimoji="1" lang="ja-JP" altLang="en-US" dirty="0" smtClean="0"/>
              <a:t>基本設計・詳細設計の</a:t>
            </a:r>
            <a:r>
              <a:rPr kumimoji="1" lang="en-US" altLang="ja-JP" dirty="0" smtClean="0"/>
              <a:t>L1(</a:t>
            </a:r>
            <a:r>
              <a:rPr kumimoji="1" lang="ja-JP" altLang="en-US" dirty="0" smtClean="0"/>
              <a:t>フェーズ計画</a:t>
            </a:r>
            <a:r>
              <a:rPr kumimoji="1" lang="en-US" altLang="ja-JP" dirty="0" smtClean="0"/>
              <a:t>)</a:t>
            </a:r>
            <a:r>
              <a:rPr kumimoji="1" lang="ja-JP" altLang="en-US" dirty="0" err="1" smtClean="0"/>
              <a:t>、</a:t>
            </a:r>
            <a:r>
              <a:rPr kumimoji="1" lang="en-US" altLang="ja-JP" dirty="0" smtClean="0"/>
              <a:t>L2(WBS)</a:t>
            </a:r>
            <a:r>
              <a:rPr kumimoji="1" lang="ja-JP" altLang="en-US" dirty="0" smtClean="0"/>
              <a:t>を参照。</a:t>
            </a:r>
            <a:endParaRPr kumimoji="1" lang="en-US" altLang="ja-JP" dirty="0" smtClean="0"/>
          </a:p>
        </p:txBody>
      </p:sp>
    </p:spTree>
    <p:extLst>
      <p:ext uri="{BB962C8B-B14F-4D97-AF65-F5344CB8AC3E}">
        <p14:creationId xmlns:p14="http://schemas.microsoft.com/office/powerpoint/2010/main" val="4193043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a:t>
            </a:r>
            <a:endParaRPr kumimoji="1" lang="ja-JP" altLang="en-US" dirty="0"/>
          </a:p>
        </p:txBody>
      </p:sp>
      <p:sp>
        <p:nvSpPr>
          <p:cNvPr id="4" name="コンテンツ プレースホルダー 3"/>
          <p:cNvSpPr>
            <a:spLocks noGrp="1"/>
          </p:cNvSpPr>
          <p:nvPr>
            <p:ph idx="13"/>
          </p:nvPr>
        </p:nvSpPr>
        <p:spPr/>
        <p:txBody>
          <a:bodyPr/>
          <a:lstStyle/>
          <a:p>
            <a:r>
              <a:rPr kumimoji="1" lang="ja-JP" altLang="en-US" dirty="0" smtClean="0"/>
              <a:t>基本設計・詳細設計のタスクは環境制約がないため、執務環境は限定せず、原則</a:t>
            </a:r>
            <a:r>
              <a:rPr lang="ja-JP" altLang="en-US" dirty="0" smtClean="0"/>
              <a:t>リモートワークで執務を行う。</a:t>
            </a:r>
            <a:endParaRPr lang="en-US" altLang="ja-JP" dirty="0"/>
          </a:p>
          <a:p>
            <a:r>
              <a:rPr lang="ja-JP" altLang="en-US" dirty="0" smtClean="0"/>
              <a:t>ただし</a:t>
            </a:r>
            <a:r>
              <a:rPr lang="ja-JP" altLang="en-US" dirty="0"/>
              <a:t>、</a:t>
            </a:r>
            <a:r>
              <a:rPr lang="ja-JP" altLang="en-US" dirty="0" smtClean="0"/>
              <a:t>生産性や品質に懸念が出た場合は、出社体制に切り替える。</a:t>
            </a:r>
            <a:endParaRPr lang="en-US" altLang="ja-JP" dirty="0" smtClean="0"/>
          </a:p>
          <a:p>
            <a:r>
              <a:rPr lang="en-US" altLang="ja-JP" dirty="0" smtClean="0"/>
              <a:t>4</a:t>
            </a:r>
            <a:r>
              <a:rPr lang="ja-JP" altLang="en-US" dirty="0" smtClean="0"/>
              <a:t>月</a:t>
            </a:r>
            <a:r>
              <a:rPr lang="en-US" altLang="ja-JP" dirty="0" smtClean="0"/>
              <a:t>1</a:t>
            </a:r>
            <a:r>
              <a:rPr lang="ja-JP" altLang="en-US" dirty="0" smtClean="0"/>
              <a:t>週目終了時点で一次チェックポイントを設け、対応を判断する。</a:t>
            </a:r>
            <a:endParaRPr lang="en-US" altLang="ja-JP" dirty="0"/>
          </a:p>
        </p:txBody>
      </p:sp>
      <p:pic>
        <p:nvPicPr>
          <p:cNvPr id="5" name="図 4"/>
          <p:cNvPicPr>
            <a:picLocks noChangeAspect="1"/>
          </p:cNvPicPr>
          <p:nvPr/>
        </p:nvPicPr>
        <p:blipFill>
          <a:blip r:embed="rId2"/>
          <a:stretch>
            <a:fillRect/>
          </a:stretch>
        </p:blipFill>
        <p:spPr>
          <a:xfrm>
            <a:off x="0" y="3579394"/>
            <a:ext cx="12192000" cy="2340811"/>
          </a:xfrm>
          <a:prstGeom prst="rect">
            <a:avLst/>
          </a:prstGeom>
        </p:spPr>
      </p:pic>
      <p:sp>
        <p:nvSpPr>
          <p:cNvPr id="6" name="フローチャート: 組合せ 5"/>
          <p:cNvSpPr/>
          <p:nvPr/>
        </p:nvSpPr>
        <p:spPr>
          <a:xfrm>
            <a:off x="5359400" y="3851108"/>
            <a:ext cx="387350" cy="124994"/>
          </a:xfrm>
          <a:prstGeom prst="flowChartMerg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8" name="直線コネクタ 7"/>
          <p:cNvCxnSpPr/>
          <p:nvPr/>
        </p:nvCxnSpPr>
        <p:spPr>
          <a:xfrm>
            <a:off x="5553075" y="4006850"/>
            <a:ext cx="0" cy="2006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886325" y="3437265"/>
            <a:ext cx="1333500" cy="430887"/>
          </a:xfrm>
          <a:prstGeom prst="rect">
            <a:avLst/>
          </a:prstGeom>
          <a:noFill/>
        </p:spPr>
        <p:txBody>
          <a:bodyPr wrap="square" rtlCol="0">
            <a:spAutoFit/>
          </a:bodyPr>
          <a:lstStyle/>
          <a:p>
            <a:pPr algn="ctr"/>
            <a:r>
              <a:rPr lang="ja-JP" altLang="en-US" sz="1100" b="1" dirty="0" smtClean="0">
                <a:solidFill>
                  <a:schemeClr val="tx1">
                    <a:lumMod val="75000"/>
                    <a:lumOff val="25000"/>
                  </a:schemeClr>
                </a:solidFill>
                <a:latin typeface="メイリオ" panose="020B0604030504040204" pitchFamily="50" charset="-128"/>
                <a:ea typeface="メイリオ" panose="020B0604030504040204" pitchFamily="50" charset="-128"/>
              </a:rPr>
              <a:t>チェック</a:t>
            </a:r>
            <a:r>
              <a:rPr lang="en-US" altLang="ja-JP" sz="1100" b="1" dirty="0" smtClean="0">
                <a:solidFill>
                  <a:schemeClr val="tx1">
                    <a:lumMod val="75000"/>
                    <a:lumOff val="25000"/>
                  </a:schemeClr>
                </a:solidFill>
                <a:latin typeface="メイリオ" panose="020B0604030504040204" pitchFamily="50" charset="-128"/>
                <a:ea typeface="メイリオ" panose="020B0604030504040204" pitchFamily="50" charset="-128"/>
              </a:rPr>
              <a:t/>
            </a:r>
            <a:br>
              <a:rPr lang="en-US" altLang="ja-JP" sz="1100" b="1" dirty="0" smtClean="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100" b="1" dirty="0" smtClean="0">
                <a:solidFill>
                  <a:schemeClr val="tx1">
                    <a:lumMod val="75000"/>
                    <a:lumOff val="25000"/>
                  </a:schemeClr>
                </a:solidFill>
                <a:latin typeface="メイリオ" panose="020B0604030504040204" pitchFamily="50" charset="-128"/>
                <a:ea typeface="メイリオ" panose="020B0604030504040204" pitchFamily="50" charset="-128"/>
              </a:rPr>
              <a:t>ポイント</a:t>
            </a:r>
            <a:endParaRPr kumimoji="1" lang="ja-JP" altLang="en-US" sz="11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79455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体制と役割</a:t>
            </a:r>
            <a:endParaRPr kumimoji="1" lang="ja-JP" altLang="en-US" dirty="0"/>
          </a:p>
        </p:txBody>
      </p:sp>
      <p:sp>
        <p:nvSpPr>
          <p:cNvPr id="4" name="コンテンツ プレースホルダー 3"/>
          <p:cNvSpPr>
            <a:spLocks noGrp="1"/>
          </p:cNvSpPr>
          <p:nvPr>
            <p:ph idx="13"/>
          </p:nvPr>
        </p:nvSpPr>
        <p:spPr/>
        <p:txBody>
          <a:bodyPr/>
          <a:lstStyle/>
          <a:p>
            <a:r>
              <a:rPr kumimoji="1" lang="ja-JP" altLang="en-US" dirty="0" smtClean="0"/>
              <a:t>基本設計・詳細設計における体制と役割は以下のとおり。</a:t>
            </a:r>
            <a:endParaRPr kumimoji="1" lang="ja-JP" altLang="en-US" dirty="0"/>
          </a:p>
        </p:txBody>
      </p:sp>
      <p:sp>
        <p:nvSpPr>
          <p:cNvPr id="5" name="正方形/長方形 4"/>
          <p:cNvSpPr/>
          <p:nvPr/>
        </p:nvSpPr>
        <p:spPr>
          <a:xfrm>
            <a:off x="5385199" y="2642747"/>
            <a:ext cx="1393083" cy="504056"/>
          </a:xfrm>
          <a:prstGeom prst="rect">
            <a:avLst/>
          </a:pr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ja-JP" altLang="en-US" sz="1400" b="1" dirty="0" smtClean="0">
                <a:solidFill>
                  <a:schemeClr val="tx1">
                    <a:lumMod val="75000"/>
                    <a:lumOff val="25000"/>
                  </a:schemeClr>
                </a:solidFill>
              </a:rPr>
              <a:t>チームリーダー</a:t>
            </a:r>
            <a:endParaRPr lang="en-US" altLang="ja-JP" sz="1400" b="1" dirty="0" smtClean="0">
              <a:solidFill>
                <a:schemeClr val="tx1">
                  <a:lumMod val="75000"/>
                  <a:lumOff val="25000"/>
                </a:schemeClr>
              </a:solidFill>
            </a:endParaRPr>
          </a:p>
        </p:txBody>
      </p:sp>
      <p:sp>
        <p:nvSpPr>
          <p:cNvPr id="6" name="正方形/長方形 5"/>
          <p:cNvSpPr/>
          <p:nvPr/>
        </p:nvSpPr>
        <p:spPr>
          <a:xfrm>
            <a:off x="5385199" y="3146802"/>
            <a:ext cx="1393083" cy="52209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ja-JP" altLang="en-US" sz="1400" dirty="0" smtClean="0">
                <a:solidFill>
                  <a:schemeClr val="tx1">
                    <a:lumMod val="75000"/>
                    <a:lumOff val="25000"/>
                  </a:schemeClr>
                </a:solidFill>
              </a:rPr>
              <a:t>あなた</a:t>
            </a:r>
            <a:endParaRPr lang="en-US" altLang="ja-JP" sz="1400" dirty="0" smtClean="0">
              <a:solidFill>
                <a:schemeClr val="tx1">
                  <a:lumMod val="75000"/>
                  <a:lumOff val="25000"/>
                </a:schemeClr>
              </a:solidFill>
            </a:endParaRPr>
          </a:p>
        </p:txBody>
      </p:sp>
      <p:sp>
        <p:nvSpPr>
          <p:cNvPr id="7" name="正方形/長方形 6"/>
          <p:cNvSpPr/>
          <p:nvPr/>
        </p:nvSpPr>
        <p:spPr>
          <a:xfrm>
            <a:off x="3308451" y="5158835"/>
            <a:ext cx="1814513" cy="70748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buFont typeface="Arial" panose="020B0604020202020204" pitchFamily="34" charset="0"/>
              <a:buChar char="•"/>
            </a:pPr>
            <a:r>
              <a:rPr lang="ja-JP" altLang="en-US" sz="1400" dirty="0" smtClean="0">
                <a:solidFill>
                  <a:schemeClr val="tx1">
                    <a:lumMod val="75000"/>
                    <a:lumOff val="25000"/>
                  </a:schemeClr>
                </a:solidFill>
              </a:rPr>
              <a:t>フロント部分の設計</a:t>
            </a:r>
            <a:endParaRPr lang="en-US" altLang="ja-JP" sz="1400" dirty="0">
              <a:solidFill>
                <a:schemeClr val="tx1">
                  <a:lumMod val="75000"/>
                  <a:lumOff val="25000"/>
                </a:schemeClr>
              </a:solidFill>
            </a:endParaRPr>
          </a:p>
        </p:txBody>
      </p:sp>
      <p:sp>
        <p:nvSpPr>
          <p:cNvPr id="8" name="正方形/長方形 7"/>
          <p:cNvSpPr/>
          <p:nvPr/>
        </p:nvSpPr>
        <p:spPr>
          <a:xfrm>
            <a:off x="3492899" y="4039747"/>
            <a:ext cx="1393083" cy="504056"/>
          </a:xfrm>
          <a:prstGeom prst="rect">
            <a:avLst/>
          </a:pr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ja-JP" altLang="en-US" sz="1400" b="1" dirty="0" smtClean="0">
                <a:solidFill>
                  <a:schemeClr val="tx1">
                    <a:lumMod val="75000"/>
                    <a:lumOff val="25000"/>
                  </a:schemeClr>
                </a:solidFill>
              </a:rPr>
              <a:t>フロント設計</a:t>
            </a:r>
            <a:endParaRPr lang="en-US" altLang="ja-JP" sz="1400" b="1" dirty="0" smtClean="0">
              <a:solidFill>
                <a:schemeClr val="tx1">
                  <a:lumMod val="75000"/>
                  <a:lumOff val="25000"/>
                </a:schemeClr>
              </a:solidFill>
            </a:endParaRPr>
          </a:p>
        </p:txBody>
      </p:sp>
      <p:sp>
        <p:nvSpPr>
          <p:cNvPr id="9" name="正方形/長方形 8"/>
          <p:cNvSpPr/>
          <p:nvPr/>
        </p:nvSpPr>
        <p:spPr>
          <a:xfrm>
            <a:off x="3492899" y="4543802"/>
            <a:ext cx="1393083" cy="52209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ja-JP" altLang="en-US" sz="1400" dirty="0" smtClean="0">
                <a:solidFill>
                  <a:schemeClr val="tx1">
                    <a:lumMod val="75000"/>
                    <a:lumOff val="25000"/>
                  </a:schemeClr>
                </a:solidFill>
              </a:rPr>
              <a:t>伊藤</a:t>
            </a:r>
            <a:endParaRPr lang="en-US" altLang="ja-JP" sz="1400" dirty="0" smtClean="0">
              <a:solidFill>
                <a:schemeClr val="tx1">
                  <a:lumMod val="75000"/>
                  <a:lumOff val="25000"/>
                </a:schemeClr>
              </a:solidFill>
            </a:endParaRPr>
          </a:p>
        </p:txBody>
      </p:sp>
      <p:sp>
        <p:nvSpPr>
          <p:cNvPr id="10" name="正方形/長方形 9"/>
          <p:cNvSpPr/>
          <p:nvPr/>
        </p:nvSpPr>
        <p:spPr>
          <a:xfrm>
            <a:off x="5385199" y="4039747"/>
            <a:ext cx="1393083" cy="504056"/>
          </a:xfrm>
          <a:prstGeom prst="rect">
            <a:avLst/>
          </a:pr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ja-JP" altLang="en-US" sz="1400" b="1" dirty="0" smtClean="0">
                <a:solidFill>
                  <a:schemeClr val="tx1">
                    <a:lumMod val="75000"/>
                    <a:lumOff val="25000"/>
                  </a:schemeClr>
                </a:solidFill>
              </a:rPr>
              <a:t>サーバーサイド</a:t>
            </a:r>
            <a:r>
              <a:rPr lang="en-US" altLang="ja-JP" sz="1400" b="1" dirty="0" smtClean="0">
                <a:solidFill>
                  <a:schemeClr val="tx1">
                    <a:lumMod val="75000"/>
                    <a:lumOff val="25000"/>
                  </a:schemeClr>
                </a:solidFill>
              </a:rPr>
              <a:t/>
            </a:r>
            <a:br>
              <a:rPr lang="en-US" altLang="ja-JP" sz="1400" b="1" dirty="0" smtClean="0">
                <a:solidFill>
                  <a:schemeClr val="tx1">
                    <a:lumMod val="75000"/>
                    <a:lumOff val="25000"/>
                  </a:schemeClr>
                </a:solidFill>
              </a:rPr>
            </a:br>
            <a:r>
              <a:rPr lang="ja-JP" altLang="en-US" sz="1400" b="1" dirty="0" smtClean="0">
                <a:solidFill>
                  <a:schemeClr val="tx1">
                    <a:lumMod val="75000"/>
                    <a:lumOff val="25000"/>
                  </a:schemeClr>
                </a:solidFill>
              </a:rPr>
              <a:t>設計</a:t>
            </a:r>
            <a:endParaRPr lang="en-US" altLang="ja-JP" sz="1400" b="1" dirty="0" smtClean="0">
              <a:solidFill>
                <a:schemeClr val="tx1">
                  <a:lumMod val="75000"/>
                  <a:lumOff val="25000"/>
                </a:schemeClr>
              </a:solidFill>
            </a:endParaRPr>
          </a:p>
        </p:txBody>
      </p:sp>
      <p:sp>
        <p:nvSpPr>
          <p:cNvPr id="11" name="正方形/長方形 10"/>
          <p:cNvSpPr/>
          <p:nvPr/>
        </p:nvSpPr>
        <p:spPr>
          <a:xfrm>
            <a:off x="5385199" y="4543802"/>
            <a:ext cx="1393083" cy="52209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ja-JP" altLang="en-US" sz="1400" dirty="0" smtClean="0">
                <a:solidFill>
                  <a:schemeClr val="tx1">
                    <a:lumMod val="75000"/>
                    <a:lumOff val="25000"/>
                  </a:schemeClr>
                </a:solidFill>
              </a:rPr>
              <a:t>山本</a:t>
            </a:r>
            <a:endParaRPr lang="en-US" altLang="ja-JP" sz="1400" dirty="0" smtClean="0">
              <a:solidFill>
                <a:schemeClr val="tx1">
                  <a:lumMod val="75000"/>
                  <a:lumOff val="25000"/>
                </a:schemeClr>
              </a:solidFill>
            </a:endParaRPr>
          </a:p>
        </p:txBody>
      </p:sp>
      <p:sp>
        <p:nvSpPr>
          <p:cNvPr id="12" name="正方形/長方形 11"/>
          <p:cNvSpPr/>
          <p:nvPr/>
        </p:nvSpPr>
        <p:spPr>
          <a:xfrm>
            <a:off x="7277499" y="4039746"/>
            <a:ext cx="1393083" cy="504056"/>
          </a:xfrm>
          <a:prstGeom prst="rect">
            <a:avLst/>
          </a:pr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altLang="ja-JP" sz="1400" b="1" dirty="0" smtClean="0">
                <a:solidFill>
                  <a:schemeClr val="tx1">
                    <a:lumMod val="75000"/>
                    <a:lumOff val="25000"/>
                  </a:schemeClr>
                </a:solidFill>
              </a:rPr>
              <a:t>DB</a:t>
            </a:r>
            <a:r>
              <a:rPr lang="ja-JP" altLang="en-US" sz="1400" b="1" dirty="0" smtClean="0">
                <a:solidFill>
                  <a:schemeClr val="tx1">
                    <a:lumMod val="75000"/>
                    <a:lumOff val="25000"/>
                  </a:schemeClr>
                </a:solidFill>
              </a:rPr>
              <a:t>設計</a:t>
            </a:r>
            <a:r>
              <a:rPr lang="en-US" altLang="ja-JP" sz="1400" b="1" dirty="0" smtClean="0">
                <a:solidFill>
                  <a:schemeClr val="tx1">
                    <a:lumMod val="75000"/>
                    <a:lumOff val="25000"/>
                  </a:schemeClr>
                </a:solidFill>
              </a:rPr>
              <a:t/>
            </a:r>
            <a:br>
              <a:rPr lang="en-US" altLang="ja-JP" sz="1400" b="1" dirty="0" smtClean="0">
                <a:solidFill>
                  <a:schemeClr val="tx1">
                    <a:lumMod val="75000"/>
                    <a:lumOff val="25000"/>
                  </a:schemeClr>
                </a:solidFill>
              </a:rPr>
            </a:br>
            <a:r>
              <a:rPr lang="ja-JP" altLang="en-US" sz="1400" b="1" dirty="0" smtClean="0">
                <a:solidFill>
                  <a:schemeClr val="tx1">
                    <a:lumMod val="75000"/>
                    <a:lumOff val="25000"/>
                  </a:schemeClr>
                </a:solidFill>
              </a:rPr>
              <a:t>技術検証</a:t>
            </a:r>
            <a:endParaRPr lang="en-US" altLang="ja-JP" sz="1400" b="1" dirty="0" smtClean="0">
              <a:solidFill>
                <a:schemeClr val="tx1">
                  <a:lumMod val="75000"/>
                  <a:lumOff val="25000"/>
                </a:schemeClr>
              </a:solidFill>
            </a:endParaRPr>
          </a:p>
        </p:txBody>
      </p:sp>
      <p:sp>
        <p:nvSpPr>
          <p:cNvPr id="13" name="正方形/長方形 12"/>
          <p:cNvSpPr/>
          <p:nvPr/>
        </p:nvSpPr>
        <p:spPr>
          <a:xfrm>
            <a:off x="7277499" y="4543801"/>
            <a:ext cx="1393083" cy="52209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ja-JP" altLang="en-US" sz="1400" dirty="0" smtClean="0">
                <a:solidFill>
                  <a:schemeClr val="tx1">
                    <a:lumMod val="75000"/>
                    <a:lumOff val="25000"/>
                  </a:schemeClr>
                </a:solidFill>
              </a:rPr>
              <a:t>中村</a:t>
            </a:r>
            <a:endParaRPr lang="en-US" altLang="ja-JP" sz="1400" dirty="0" smtClean="0">
              <a:solidFill>
                <a:schemeClr val="tx1">
                  <a:lumMod val="75000"/>
                  <a:lumOff val="25000"/>
                </a:schemeClr>
              </a:solidFill>
            </a:endParaRPr>
          </a:p>
        </p:txBody>
      </p:sp>
      <p:sp>
        <p:nvSpPr>
          <p:cNvPr id="14" name="正方形/長方形 13"/>
          <p:cNvSpPr/>
          <p:nvPr/>
        </p:nvSpPr>
        <p:spPr>
          <a:xfrm>
            <a:off x="5176911" y="5158835"/>
            <a:ext cx="1814513" cy="70748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buFont typeface="Arial" panose="020B0604020202020204" pitchFamily="34" charset="0"/>
              <a:buChar char="•"/>
            </a:pPr>
            <a:r>
              <a:rPr lang="ja-JP" altLang="en-US" sz="1400" dirty="0" smtClean="0">
                <a:solidFill>
                  <a:schemeClr val="tx1">
                    <a:lumMod val="75000"/>
                    <a:lumOff val="25000"/>
                  </a:schemeClr>
                </a:solidFill>
              </a:rPr>
              <a:t>サーバーサイドの設計</a:t>
            </a:r>
            <a:endParaRPr lang="en-US" altLang="ja-JP" sz="1400" dirty="0">
              <a:solidFill>
                <a:schemeClr val="tx1">
                  <a:lumMod val="75000"/>
                  <a:lumOff val="25000"/>
                </a:schemeClr>
              </a:solidFill>
            </a:endParaRPr>
          </a:p>
        </p:txBody>
      </p:sp>
      <p:sp>
        <p:nvSpPr>
          <p:cNvPr id="15" name="正方形/長方形 14"/>
          <p:cNvSpPr/>
          <p:nvPr/>
        </p:nvSpPr>
        <p:spPr>
          <a:xfrm>
            <a:off x="7088186" y="5158835"/>
            <a:ext cx="1814513" cy="70748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buFont typeface="Arial" panose="020B0604020202020204" pitchFamily="34" charset="0"/>
              <a:buChar char="•"/>
            </a:pPr>
            <a:r>
              <a:rPr lang="en-US" altLang="ja-JP" sz="1400" dirty="0" smtClean="0">
                <a:solidFill>
                  <a:schemeClr val="tx1">
                    <a:lumMod val="75000"/>
                    <a:lumOff val="25000"/>
                  </a:schemeClr>
                </a:solidFill>
              </a:rPr>
              <a:t>DB</a:t>
            </a:r>
            <a:r>
              <a:rPr lang="ja-JP" altLang="en-US" sz="1400" dirty="0" smtClean="0">
                <a:solidFill>
                  <a:schemeClr val="tx1">
                    <a:lumMod val="75000"/>
                    <a:lumOff val="25000"/>
                  </a:schemeClr>
                </a:solidFill>
              </a:rPr>
              <a:t>設計</a:t>
            </a:r>
            <a:endParaRPr lang="en-US" altLang="ja-JP" sz="1400" dirty="0">
              <a:solidFill>
                <a:schemeClr val="tx1">
                  <a:lumMod val="75000"/>
                  <a:lumOff val="25000"/>
                </a:schemeClr>
              </a:solidFill>
            </a:endParaRPr>
          </a:p>
          <a:p>
            <a:pPr marL="285750" indent="-285750">
              <a:buFont typeface="Arial" panose="020B0604020202020204" pitchFamily="34" charset="0"/>
              <a:buChar char="•"/>
            </a:pPr>
            <a:r>
              <a:rPr lang="ja-JP" altLang="en-US" sz="1400" dirty="0" smtClean="0">
                <a:solidFill>
                  <a:schemeClr val="tx1">
                    <a:lumMod val="75000"/>
                    <a:lumOff val="25000"/>
                  </a:schemeClr>
                </a:solidFill>
              </a:rPr>
              <a:t>技術課題のシューティング</a:t>
            </a:r>
            <a:endParaRPr lang="en-US" altLang="ja-JP" sz="1400" dirty="0">
              <a:solidFill>
                <a:schemeClr val="tx1">
                  <a:lumMod val="75000"/>
                  <a:lumOff val="25000"/>
                </a:schemeClr>
              </a:solidFill>
            </a:endParaRPr>
          </a:p>
        </p:txBody>
      </p:sp>
      <p:sp>
        <p:nvSpPr>
          <p:cNvPr id="16" name="正方形/長方形 15"/>
          <p:cNvSpPr/>
          <p:nvPr/>
        </p:nvSpPr>
        <p:spPr>
          <a:xfrm>
            <a:off x="6923086" y="2811103"/>
            <a:ext cx="2874964" cy="70748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marL="285750" indent="-285750">
              <a:buFont typeface="Arial" panose="020B0604020202020204" pitchFamily="34" charset="0"/>
              <a:buChar char="•"/>
            </a:pPr>
            <a:r>
              <a:rPr lang="ja-JP" altLang="en-US" sz="1400" dirty="0" smtClean="0">
                <a:solidFill>
                  <a:schemeClr val="tx1">
                    <a:lumMod val="75000"/>
                    <a:lumOff val="25000"/>
                  </a:schemeClr>
                </a:solidFill>
              </a:rPr>
              <a:t>チーム外コミュニケーション</a:t>
            </a:r>
            <a:endParaRPr lang="en-US" altLang="ja-JP" sz="1400" dirty="0" smtClean="0">
              <a:solidFill>
                <a:schemeClr val="tx1">
                  <a:lumMod val="75000"/>
                  <a:lumOff val="25000"/>
                </a:schemeClr>
              </a:solidFill>
            </a:endParaRPr>
          </a:p>
          <a:p>
            <a:pPr marL="285750" indent="-285750">
              <a:buFont typeface="Arial" panose="020B0604020202020204" pitchFamily="34" charset="0"/>
              <a:buChar char="•"/>
            </a:pPr>
            <a:r>
              <a:rPr lang="ja-JP" altLang="en-US" sz="1400" dirty="0" smtClean="0">
                <a:solidFill>
                  <a:schemeClr val="tx1">
                    <a:lumMod val="75000"/>
                    <a:lumOff val="25000"/>
                  </a:schemeClr>
                </a:solidFill>
              </a:rPr>
              <a:t>チーム計画</a:t>
            </a:r>
            <a:r>
              <a:rPr lang="en-US" altLang="ja-JP" sz="1400" dirty="0" smtClean="0">
                <a:solidFill>
                  <a:schemeClr val="tx1">
                    <a:lumMod val="75000"/>
                    <a:lumOff val="25000"/>
                  </a:schemeClr>
                </a:solidFill>
              </a:rPr>
              <a:t>/</a:t>
            </a:r>
            <a:r>
              <a:rPr lang="ja-JP" altLang="en-US" sz="1400" dirty="0" smtClean="0">
                <a:solidFill>
                  <a:schemeClr val="tx1">
                    <a:lumMod val="75000"/>
                    <a:lumOff val="25000"/>
                  </a:schemeClr>
                </a:solidFill>
              </a:rPr>
              <a:t>管理</a:t>
            </a:r>
            <a:endParaRPr lang="en-US" altLang="ja-JP" sz="1400" dirty="0" smtClean="0">
              <a:solidFill>
                <a:schemeClr val="tx1">
                  <a:lumMod val="75000"/>
                  <a:lumOff val="25000"/>
                </a:schemeClr>
              </a:solidFill>
            </a:endParaRPr>
          </a:p>
          <a:p>
            <a:pPr marL="285750" indent="-285750">
              <a:buFont typeface="Arial" panose="020B0604020202020204" pitchFamily="34" charset="0"/>
              <a:buChar char="•"/>
            </a:pPr>
            <a:r>
              <a:rPr lang="ja-JP" altLang="en-US" sz="1400" dirty="0" smtClean="0">
                <a:solidFill>
                  <a:schemeClr val="tx1">
                    <a:lumMod val="75000"/>
                    <a:lumOff val="25000"/>
                  </a:schemeClr>
                </a:solidFill>
              </a:rPr>
              <a:t>成果物レビュー</a:t>
            </a:r>
            <a:endParaRPr lang="en-US" altLang="ja-JP" sz="1400" dirty="0" smtClean="0">
              <a:solidFill>
                <a:schemeClr val="tx1">
                  <a:lumMod val="75000"/>
                  <a:lumOff val="25000"/>
                </a:schemeClr>
              </a:solidFill>
            </a:endParaRPr>
          </a:p>
        </p:txBody>
      </p:sp>
      <p:cxnSp>
        <p:nvCxnSpPr>
          <p:cNvPr id="17" name="カギ線コネクタ 16"/>
          <p:cNvCxnSpPr>
            <a:stCxn id="6" idx="2"/>
            <a:endCxn id="8" idx="0"/>
          </p:cNvCxnSpPr>
          <p:nvPr/>
        </p:nvCxnSpPr>
        <p:spPr>
          <a:xfrm rot="5400000">
            <a:off x="4950168" y="2908174"/>
            <a:ext cx="370846" cy="1892300"/>
          </a:xfrm>
          <a:prstGeom prst="bent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a:stCxn id="6" idx="2"/>
            <a:endCxn id="12" idx="0"/>
          </p:cNvCxnSpPr>
          <p:nvPr/>
        </p:nvCxnSpPr>
        <p:spPr>
          <a:xfrm rot="16200000" flipH="1">
            <a:off x="6842469" y="2908173"/>
            <a:ext cx="370845" cy="189230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187700" y="1919673"/>
            <a:ext cx="582930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アプリチーム</a:t>
            </a:r>
            <a:endParaRPr kumimoji="1" lang="ja-JP" altLang="en-US" dirty="0">
              <a:latin typeface="メイリオ" panose="020B0604030504040204" pitchFamily="50" charset="-128"/>
              <a:ea typeface="メイリオ" panose="020B0604030504040204" pitchFamily="50" charset="-128"/>
            </a:endParaRPr>
          </a:p>
        </p:txBody>
      </p:sp>
      <p:cxnSp>
        <p:nvCxnSpPr>
          <p:cNvPr id="20" name="直線コネクタ 19"/>
          <p:cNvCxnSpPr/>
          <p:nvPr/>
        </p:nvCxnSpPr>
        <p:spPr>
          <a:xfrm>
            <a:off x="2737111" y="2289005"/>
            <a:ext cx="674443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2"/>
            <a:endCxn id="10" idx="0"/>
          </p:cNvCxnSpPr>
          <p:nvPr/>
        </p:nvCxnSpPr>
        <p:spPr>
          <a:xfrm>
            <a:off x="6081741" y="3668901"/>
            <a:ext cx="0" cy="37084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080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会議運営</a:t>
            </a:r>
            <a:endParaRPr kumimoji="1" lang="ja-JP" altLang="en-US" dirty="0"/>
          </a:p>
        </p:txBody>
      </p:sp>
      <p:sp>
        <p:nvSpPr>
          <p:cNvPr id="4" name="コンテンツ プレースホルダー 3"/>
          <p:cNvSpPr>
            <a:spLocks noGrp="1"/>
          </p:cNvSpPr>
          <p:nvPr>
            <p:ph idx="13"/>
          </p:nvPr>
        </p:nvSpPr>
        <p:spPr/>
        <p:txBody>
          <a:bodyPr/>
          <a:lstStyle/>
          <a:p>
            <a:r>
              <a:rPr kumimoji="1" lang="ja-JP" altLang="en-US" dirty="0" smtClean="0"/>
              <a:t>プロジェクトの会議体のほかに、チーム固有の会議体を設ける。</a:t>
            </a:r>
            <a:endParaRPr kumimoji="1" lang="en-US" altLang="ja-JP" dirty="0" smtClean="0"/>
          </a:p>
        </p:txBody>
      </p:sp>
      <p:graphicFrame>
        <p:nvGraphicFramePr>
          <p:cNvPr id="5" name="コンテンツ プレースホルダー 4"/>
          <p:cNvGraphicFramePr>
            <a:graphicFrameLocks noGrp="1"/>
          </p:cNvGraphicFramePr>
          <p:nvPr>
            <p:ph idx="13"/>
            <p:extLst>
              <p:ext uri="{D42A27DB-BD31-4B8C-83A1-F6EECF244321}">
                <p14:modId xmlns:p14="http://schemas.microsoft.com/office/powerpoint/2010/main" val="60134289"/>
              </p:ext>
            </p:extLst>
          </p:nvPr>
        </p:nvGraphicFramePr>
        <p:xfrm>
          <a:off x="239688" y="1579418"/>
          <a:ext cx="11712625" cy="4145280"/>
        </p:xfrm>
        <a:graphic>
          <a:graphicData uri="http://schemas.openxmlformats.org/drawingml/2006/table">
            <a:tbl>
              <a:tblPr>
                <a:tableStyleId>{073A0DAA-6AF3-43AB-8588-CEC1D06C72B9}</a:tableStyleId>
              </a:tblPr>
              <a:tblGrid>
                <a:gridCol w="648072"/>
                <a:gridCol w="2808312"/>
                <a:gridCol w="2376264"/>
                <a:gridCol w="2016224"/>
                <a:gridCol w="3863753"/>
              </a:tblGrid>
              <a:tr h="329009">
                <a:tc>
                  <a:txBody>
                    <a:bodyPr/>
                    <a:lstStyle/>
                    <a:p>
                      <a:r>
                        <a:rPr kumimoji="1" lang="en-US" altLang="ja-JP" sz="1600" b="1" dirty="0" smtClean="0">
                          <a:solidFill>
                            <a:schemeClr val="tx1">
                              <a:lumMod val="75000"/>
                              <a:lumOff val="25000"/>
                            </a:schemeClr>
                          </a:solidFill>
                          <a:latin typeface="+mn-ea"/>
                          <a:ea typeface="+mn-ea"/>
                        </a:rPr>
                        <a:t>No</a:t>
                      </a:r>
                      <a:endParaRPr kumimoji="1" lang="ja-JP" altLang="en-US" sz="1600" b="1" dirty="0">
                        <a:solidFill>
                          <a:schemeClr val="tx1">
                            <a:lumMod val="75000"/>
                            <a:lumOff val="25000"/>
                          </a:schemeClr>
                        </a:solidFill>
                        <a:latin typeface="+mn-ea"/>
                        <a:ea typeface="+mn-ea"/>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kumimoji="1" lang="ja-JP" altLang="en-US" sz="1600" b="1" dirty="0" smtClean="0">
                          <a:solidFill>
                            <a:schemeClr val="tx1">
                              <a:lumMod val="75000"/>
                              <a:lumOff val="25000"/>
                            </a:schemeClr>
                          </a:solidFill>
                          <a:latin typeface="+mn-ea"/>
                          <a:ea typeface="+mn-ea"/>
                        </a:rPr>
                        <a:t>会議名</a:t>
                      </a:r>
                      <a:endParaRPr kumimoji="1" lang="ja-JP" altLang="en-US" sz="1600" b="1" dirty="0">
                        <a:solidFill>
                          <a:schemeClr val="tx1">
                            <a:lumMod val="75000"/>
                            <a:lumOff val="25000"/>
                          </a:schemeClr>
                        </a:solidFill>
                        <a:latin typeface="+mn-ea"/>
                        <a:ea typeface="+mn-ea"/>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kumimoji="1" lang="ja-JP" altLang="en-US" sz="1600" b="1" dirty="0" smtClean="0">
                          <a:solidFill>
                            <a:schemeClr val="tx1">
                              <a:lumMod val="75000"/>
                              <a:lumOff val="25000"/>
                            </a:schemeClr>
                          </a:solidFill>
                          <a:latin typeface="+mn-ea"/>
                          <a:ea typeface="+mn-ea"/>
                        </a:rPr>
                        <a:t>参加者</a:t>
                      </a:r>
                      <a:endParaRPr kumimoji="1" lang="ja-JP" altLang="en-US" sz="1600" b="1" dirty="0">
                        <a:solidFill>
                          <a:schemeClr val="tx1">
                            <a:lumMod val="75000"/>
                            <a:lumOff val="25000"/>
                          </a:schemeClr>
                        </a:solidFill>
                        <a:latin typeface="+mn-ea"/>
                        <a:ea typeface="+mn-ea"/>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kumimoji="1" lang="ja-JP" altLang="en-US" sz="1600" b="1" dirty="0" smtClean="0">
                          <a:solidFill>
                            <a:schemeClr val="tx1">
                              <a:lumMod val="75000"/>
                              <a:lumOff val="25000"/>
                            </a:schemeClr>
                          </a:solidFill>
                          <a:latin typeface="+mn-ea"/>
                          <a:ea typeface="+mn-ea"/>
                        </a:rPr>
                        <a:t>開催頻度</a:t>
                      </a:r>
                      <a:endParaRPr kumimoji="1" lang="ja-JP" altLang="en-US" sz="1600" b="1" dirty="0">
                        <a:solidFill>
                          <a:schemeClr val="tx1">
                            <a:lumMod val="75000"/>
                            <a:lumOff val="25000"/>
                          </a:schemeClr>
                        </a:solidFill>
                        <a:latin typeface="+mn-ea"/>
                        <a:ea typeface="+mn-ea"/>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kumimoji="1" lang="ja-JP" altLang="en-US" sz="1600" b="1" dirty="0" smtClean="0">
                          <a:solidFill>
                            <a:schemeClr val="tx1">
                              <a:lumMod val="75000"/>
                              <a:lumOff val="25000"/>
                            </a:schemeClr>
                          </a:solidFill>
                          <a:latin typeface="+mn-ea"/>
                          <a:ea typeface="+mn-ea"/>
                        </a:rPr>
                        <a:t>アジェンダ</a:t>
                      </a:r>
                      <a:endParaRPr kumimoji="1" lang="ja-JP" altLang="en-US" sz="1600" b="1" dirty="0">
                        <a:solidFill>
                          <a:schemeClr val="tx1">
                            <a:lumMod val="75000"/>
                            <a:lumOff val="25000"/>
                          </a:schemeClr>
                        </a:solidFill>
                        <a:latin typeface="+mn-ea"/>
                        <a:ea typeface="+mn-ea"/>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775906">
                <a:tc>
                  <a:txBody>
                    <a:bodyPr/>
                    <a:lstStyle/>
                    <a:p>
                      <a:r>
                        <a:rPr kumimoji="1" lang="en-US" altLang="ja-JP" sz="1600" dirty="0" smtClean="0">
                          <a:solidFill>
                            <a:schemeClr val="tx1">
                              <a:lumMod val="75000"/>
                              <a:lumOff val="25000"/>
                            </a:schemeClr>
                          </a:solidFill>
                          <a:latin typeface="+mn-ea"/>
                          <a:ea typeface="+mn-ea"/>
                        </a:rPr>
                        <a:t>1</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ステアリングコミッティー</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ステコミメンバー</a:t>
                      </a:r>
                      <a:r>
                        <a:rPr kumimoji="1" lang="en-US" altLang="ja-JP" sz="1600" dirty="0" smtClean="0">
                          <a:solidFill>
                            <a:schemeClr val="tx1">
                              <a:lumMod val="75000"/>
                              <a:lumOff val="25000"/>
                            </a:schemeClr>
                          </a:solidFill>
                          <a:latin typeface="+mn-ea"/>
                          <a:ea typeface="+mn-ea"/>
                        </a:rPr>
                        <a:t/>
                      </a:r>
                      <a:br>
                        <a:rPr kumimoji="1" lang="en-US" altLang="ja-JP" sz="1600" dirty="0" smtClean="0">
                          <a:solidFill>
                            <a:schemeClr val="tx1">
                              <a:lumMod val="75000"/>
                              <a:lumOff val="25000"/>
                            </a:schemeClr>
                          </a:solidFill>
                          <a:latin typeface="+mn-ea"/>
                          <a:ea typeface="+mn-ea"/>
                        </a:rPr>
                      </a:br>
                      <a:r>
                        <a:rPr kumimoji="1" lang="en-US" altLang="ja-JP" sz="1600" dirty="0" smtClean="0">
                          <a:solidFill>
                            <a:schemeClr val="tx1">
                              <a:lumMod val="75000"/>
                              <a:lumOff val="25000"/>
                            </a:schemeClr>
                          </a:solidFill>
                          <a:latin typeface="+mn-ea"/>
                          <a:ea typeface="+mn-ea"/>
                        </a:rPr>
                        <a:t>PM</a:t>
                      </a:r>
                      <a:r>
                        <a:rPr kumimoji="1" lang="ja-JP" altLang="en-US" sz="1600" dirty="0" err="1" smtClean="0">
                          <a:solidFill>
                            <a:schemeClr val="tx1">
                              <a:lumMod val="75000"/>
                              <a:lumOff val="25000"/>
                            </a:schemeClr>
                          </a:solidFill>
                          <a:latin typeface="+mn-ea"/>
                          <a:ea typeface="+mn-ea"/>
                        </a:rPr>
                        <a:t>、</a:t>
                      </a:r>
                      <a:r>
                        <a:rPr kumimoji="1" lang="en-US" altLang="ja-JP" sz="1600" dirty="0" smtClean="0">
                          <a:solidFill>
                            <a:schemeClr val="tx1">
                              <a:lumMod val="75000"/>
                              <a:lumOff val="25000"/>
                            </a:schemeClr>
                          </a:solidFill>
                          <a:latin typeface="+mn-ea"/>
                          <a:ea typeface="+mn-ea"/>
                        </a:rPr>
                        <a:t>PL</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月次</a:t>
                      </a:r>
                      <a:r>
                        <a:rPr kumimoji="1" lang="en-US" altLang="ja-JP" sz="1600" dirty="0" smtClean="0">
                          <a:solidFill>
                            <a:schemeClr val="tx1">
                              <a:lumMod val="75000"/>
                              <a:lumOff val="25000"/>
                            </a:schemeClr>
                          </a:solidFill>
                          <a:latin typeface="+mn-ea"/>
                          <a:ea typeface="+mn-ea"/>
                        </a:rPr>
                        <a:t>60</a:t>
                      </a:r>
                      <a:r>
                        <a:rPr kumimoji="1" lang="ja-JP" altLang="en-US" sz="1600" dirty="0" smtClean="0">
                          <a:solidFill>
                            <a:schemeClr val="tx1">
                              <a:lumMod val="75000"/>
                              <a:lumOff val="25000"/>
                            </a:schemeClr>
                          </a:solidFill>
                          <a:latin typeface="+mn-ea"/>
                          <a:ea typeface="+mn-ea"/>
                        </a:rPr>
                        <a:t>分</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全体連絡</a:t>
                      </a:r>
                      <a:endParaRPr kumimoji="1" lang="en-US" altLang="ja-JP" sz="1600" dirty="0" smtClean="0">
                        <a:solidFill>
                          <a:schemeClr val="tx1">
                            <a:lumMod val="75000"/>
                            <a:lumOff val="25000"/>
                          </a:schemeClr>
                        </a:solidFill>
                        <a:latin typeface="+mn-ea"/>
                        <a:ea typeface="+mn-ea"/>
                      </a:endParaRPr>
                    </a:p>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進捗確認</a:t>
                      </a:r>
                      <a:endParaRPr kumimoji="1" lang="en-US" altLang="ja-JP" sz="1600" dirty="0" smtClean="0">
                        <a:solidFill>
                          <a:schemeClr val="tx1">
                            <a:lumMod val="75000"/>
                            <a:lumOff val="25000"/>
                          </a:schemeClr>
                        </a:solidFill>
                        <a:latin typeface="+mn-ea"/>
                        <a:ea typeface="+mn-ea"/>
                      </a:endParaRPr>
                    </a:p>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課題確認</a:t>
                      </a:r>
                      <a:endParaRPr kumimoji="1" lang="en-US" altLang="ja-JP" sz="1600" dirty="0" smtClean="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r>
              <a:tr h="246757">
                <a:tc>
                  <a:txBody>
                    <a:bodyPr/>
                    <a:lstStyle/>
                    <a:p>
                      <a:r>
                        <a:rPr kumimoji="1" lang="en-US" altLang="ja-JP" sz="1600" dirty="0" smtClean="0">
                          <a:solidFill>
                            <a:schemeClr val="tx1">
                              <a:lumMod val="75000"/>
                              <a:lumOff val="25000"/>
                            </a:schemeClr>
                          </a:solidFill>
                          <a:latin typeface="+mn-ea"/>
                          <a:ea typeface="+mn-ea"/>
                        </a:rPr>
                        <a:t>2</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en-US" altLang="ja-JP" sz="1600" dirty="0" smtClean="0">
                          <a:solidFill>
                            <a:schemeClr val="tx1">
                              <a:lumMod val="75000"/>
                              <a:lumOff val="25000"/>
                            </a:schemeClr>
                          </a:solidFill>
                          <a:latin typeface="+mn-ea"/>
                          <a:ea typeface="+mn-ea"/>
                        </a:rPr>
                        <a:t>PMPL</a:t>
                      </a:r>
                      <a:r>
                        <a:rPr kumimoji="1" lang="ja-JP" altLang="en-US" sz="1600" dirty="0" smtClean="0">
                          <a:solidFill>
                            <a:schemeClr val="tx1">
                              <a:lumMod val="75000"/>
                              <a:lumOff val="25000"/>
                            </a:schemeClr>
                          </a:solidFill>
                          <a:latin typeface="+mn-ea"/>
                          <a:ea typeface="+mn-ea"/>
                        </a:rPr>
                        <a:t>定例</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en-US" altLang="ja-JP" sz="1600" dirty="0" smtClean="0">
                          <a:solidFill>
                            <a:schemeClr val="tx1">
                              <a:lumMod val="75000"/>
                              <a:lumOff val="25000"/>
                            </a:schemeClr>
                          </a:solidFill>
                          <a:latin typeface="+mn-ea"/>
                          <a:ea typeface="+mn-ea"/>
                        </a:rPr>
                        <a:t>PM</a:t>
                      </a:r>
                      <a:r>
                        <a:rPr kumimoji="1" lang="ja-JP" altLang="en-US" sz="1600" dirty="0" err="1" smtClean="0">
                          <a:solidFill>
                            <a:schemeClr val="tx1">
                              <a:lumMod val="75000"/>
                              <a:lumOff val="25000"/>
                            </a:schemeClr>
                          </a:solidFill>
                          <a:latin typeface="+mn-ea"/>
                          <a:ea typeface="+mn-ea"/>
                        </a:rPr>
                        <a:t>、</a:t>
                      </a:r>
                      <a:r>
                        <a:rPr kumimoji="1" lang="en-US" altLang="ja-JP" sz="1600" dirty="0" smtClean="0">
                          <a:solidFill>
                            <a:schemeClr val="tx1">
                              <a:lumMod val="75000"/>
                              <a:lumOff val="25000"/>
                            </a:schemeClr>
                          </a:solidFill>
                          <a:latin typeface="+mn-ea"/>
                          <a:ea typeface="+mn-ea"/>
                        </a:rPr>
                        <a:t>PL</a:t>
                      </a:r>
                      <a:r>
                        <a:rPr kumimoji="1" lang="ja-JP" altLang="en-US" sz="1600" dirty="0" err="1" smtClean="0">
                          <a:solidFill>
                            <a:schemeClr val="tx1">
                              <a:lumMod val="75000"/>
                              <a:lumOff val="25000"/>
                            </a:schemeClr>
                          </a:solidFill>
                          <a:latin typeface="+mn-ea"/>
                          <a:ea typeface="+mn-ea"/>
                        </a:rPr>
                        <a:t>、</a:t>
                      </a:r>
                      <a:r>
                        <a:rPr kumimoji="1" lang="ja-JP" altLang="en-US" sz="1600" dirty="0" smtClean="0">
                          <a:solidFill>
                            <a:schemeClr val="tx1">
                              <a:lumMod val="75000"/>
                              <a:lumOff val="25000"/>
                            </a:schemeClr>
                          </a:solidFill>
                          <a:latin typeface="+mn-ea"/>
                          <a:ea typeface="+mn-ea"/>
                        </a:rPr>
                        <a:t>起案者</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週</a:t>
                      </a:r>
                      <a:r>
                        <a:rPr kumimoji="1" lang="en-US" altLang="ja-JP" sz="1600" dirty="0" smtClean="0">
                          <a:solidFill>
                            <a:schemeClr val="tx1">
                              <a:lumMod val="75000"/>
                              <a:lumOff val="25000"/>
                            </a:schemeClr>
                          </a:solidFill>
                          <a:latin typeface="+mn-ea"/>
                          <a:ea typeface="+mn-ea"/>
                        </a:rPr>
                        <a:t>2</a:t>
                      </a:r>
                      <a:r>
                        <a:rPr kumimoji="1" lang="ja-JP" altLang="en-US" sz="1600" dirty="0" smtClean="0">
                          <a:solidFill>
                            <a:schemeClr val="tx1">
                              <a:lumMod val="75000"/>
                              <a:lumOff val="25000"/>
                            </a:schemeClr>
                          </a:solidFill>
                          <a:latin typeface="+mn-ea"/>
                          <a:ea typeface="+mn-ea"/>
                        </a:rPr>
                        <a:t>回</a:t>
                      </a:r>
                      <a:r>
                        <a:rPr kumimoji="1" lang="en-US" altLang="ja-JP" sz="1600" dirty="0" smtClean="0">
                          <a:solidFill>
                            <a:schemeClr val="tx1">
                              <a:lumMod val="75000"/>
                              <a:lumOff val="25000"/>
                            </a:schemeClr>
                          </a:solidFill>
                          <a:latin typeface="+mn-ea"/>
                          <a:ea typeface="+mn-ea"/>
                        </a:rPr>
                        <a:t>30</a:t>
                      </a:r>
                      <a:r>
                        <a:rPr kumimoji="1" lang="ja-JP" altLang="en-US" sz="1600" dirty="0" smtClean="0">
                          <a:solidFill>
                            <a:schemeClr val="tx1">
                              <a:lumMod val="75000"/>
                              <a:lumOff val="25000"/>
                            </a:schemeClr>
                          </a:solidFill>
                          <a:latin typeface="+mn-ea"/>
                          <a:ea typeface="+mn-ea"/>
                        </a:rPr>
                        <a:t>分</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ü"/>
                      </a:pPr>
                      <a:r>
                        <a:rPr kumimoji="1" lang="en-US" altLang="ja-JP" sz="1600" dirty="0" smtClean="0">
                          <a:solidFill>
                            <a:schemeClr val="tx1">
                              <a:lumMod val="75000"/>
                              <a:lumOff val="25000"/>
                            </a:schemeClr>
                          </a:solidFill>
                          <a:latin typeface="+mn-ea"/>
                          <a:ea typeface="+mn-ea"/>
                        </a:rPr>
                        <a:t>PMPL</a:t>
                      </a:r>
                      <a:r>
                        <a:rPr kumimoji="1" lang="ja-JP" altLang="en-US" sz="1600" dirty="0" smtClean="0">
                          <a:solidFill>
                            <a:schemeClr val="tx1">
                              <a:lumMod val="75000"/>
                              <a:lumOff val="25000"/>
                            </a:schemeClr>
                          </a:solidFill>
                          <a:latin typeface="+mn-ea"/>
                          <a:ea typeface="+mn-ea"/>
                        </a:rPr>
                        <a:t>向けレビュー</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r>
              <a:tr h="417795">
                <a:tc>
                  <a:txBody>
                    <a:bodyPr/>
                    <a:lstStyle/>
                    <a:p>
                      <a:r>
                        <a:rPr kumimoji="1" lang="en-US" altLang="ja-JP" sz="1600" dirty="0" smtClean="0">
                          <a:solidFill>
                            <a:schemeClr val="tx1">
                              <a:lumMod val="75000"/>
                              <a:lumOff val="25000"/>
                            </a:schemeClr>
                          </a:solidFill>
                          <a:latin typeface="+mn-ea"/>
                          <a:ea typeface="+mn-ea"/>
                        </a:rPr>
                        <a:t>3</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全体進捗確認会</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en-US" altLang="ja-JP" sz="1600" dirty="0" smtClean="0">
                          <a:solidFill>
                            <a:schemeClr val="tx1">
                              <a:lumMod val="75000"/>
                              <a:lumOff val="25000"/>
                            </a:schemeClr>
                          </a:solidFill>
                          <a:latin typeface="+mn-ea"/>
                          <a:ea typeface="+mn-ea"/>
                        </a:rPr>
                        <a:t>PM</a:t>
                      </a:r>
                      <a:r>
                        <a:rPr kumimoji="1" lang="ja-JP" altLang="en-US" sz="1600" dirty="0" err="1" smtClean="0">
                          <a:solidFill>
                            <a:schemeClr val="tx1">
                              <a:lumMod val="75000"/>
                              <a:lumOff val="25000"/>
                            </a:schemeClr>
                          </a:solidFill>
                          <a:latin typeface="+mn-ea"/>
                          <a:ea typeface="+mn-ea"/>
                        </a:rPr>
                        <a:t>、</a:t>
                      </a:r>
                      <a:r>
                        <a:rPr kumimoji="1" lang="en-US" altLang="ja-JP" sz="1600" dirty="0" smtClean="0">
                          <a:solidFill>
                            <a:schemeClr val="tx1">
                              <a:lumMod val="75000"/>
                              <a:lumOff val="25000"/>
                            </a:schemeClr>
                          </a:solidFill>
                          <a:latin typeface="+mn-ea"/>
                          <a:ea typeface="+mn-ea"/>
                        </a:rPr>
                        <a:t>PL</a:t>
                      </a:r>
                      <a:r>
                        <a:rPr kumimoji="1" lang="ja-JP" altLang="en-US" sz="1600" dirty="0" err="1" smtClean="0">
                          <a:solidFill>
                            <a:schemeClr val="tx1">
                              <a:lumMod val="75000"/>
                              <a:lumOff val="25000"/>
                            </a:schemeClr>
                          </a:solidFill>
                          <a:latin typeface="+mn-ea"/>
                          <a:ea typeface="+mn-ea"/>
                        </a:rPr>
                        <a:t>、</a:t>
                      </a:r>
                      <a:r>
                        <a:rPr kumimoji="1" lang="en-US" altLang="ja-JP" sz="1600" dirty="0" smtClean="0">
                          <a:solidFill>
                            <a:schemeClr val="tx1">
                              <a:lumMod val="75000"/>
                              <a:lumOff val="25000"/>
                            </a:schemeClr>
                          </a:solidFill>
                          <a:latin typeface="+mn-ea"/>
                          <a:ea typeface="+mn-ea"/>
                        </a:rPr>
                        <a:t>TL</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週</a:t>
                      </a:r>
                      <a:r>
                        <a:rPr kumimoji="1" lang="en-US" altLang="ja-JP" sz="1600" dirty="0" smtClean="0">
                          <a:solidFill>
                            <a:schemeClr val="tx1">
                              <a:lumMod val="75000"/>
                              <a:lumOff val="25000"/>
                            </a:schemeClr>
                          </a:solidFill>
                          <a:latin typeface="+mn-ea"/>
                          <a:ea typeface="+mn-ea"/>
                        </a:rPr>
                        <a:t>1</a:t>
                      </a:r>
                      <a:r>
                        <a:rPr kumimoji="1" lang="ja-JP" altLang="en-US" sz="1600" dirty="0" smtClean="0">
                          <a:solidFill>
                            <a:schemeClr val="tx1">
                              <a:lumMod val="75000"/>
                              <a:lumOff val="25000"/>
                            </a:schemeClr>
                          </a:solidFill>
                          <a:latin typeface="+mn-ea"/>
                          <a:ea typeface="+mn-ea"/>
                        </a:rPr>
                        <a:t>回</a:t>
                      </a:r>
                      <a:r>
                        <a:rPr kumimoji="1" lang="en-US" altLang="ja-JP" sz="1600" dirty="0" smtClean="0">
                          <a:solidFill>
                            <a:schemeClr val="tx1">
                              <a:lumMod val="75000"/>
                              <a:lumOff val="25000"/>
                            </a:schemeClr>
                          </a:solidFill>
                          <a:latin typeface="+mn-ea"/>
                          <a:ea typeface="+mn-ea"/>
                        </a:rPr>
                        <a:t>60</a:t>
                      </a:r>
                      <a:r>
                        <a:rPr kumimoji="1" lang="ja-JP" altLang="en-US" sz="1600" dirty="0" smtClean="0">
                          <a:solidFill>
                            <a:schemeClr val="tx1">
                              <a:lumMod val="75000"/>
                              <a:lumOff val="25000"/>
                            </a:schemeClr>
                          </a:solidFill>
                          <a:latin typeface="+mn-ea"/>
                          <a:ea typeface="+mn-ea"/>
                        </a:rPr>
                        <a:t>分</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全体連絡</a:t>
                      </a:r>
                      <a:endParaRPr kumimoji="1" lang="en-US" altLang="ja-JP" sz="1600" dirty="0" smtClean="0">
                        <a:solidFill>
                          <a:schemeClr val="tx1">
                            <a:lumMod val="75000"/>
                            <a:lumOff val="25000"/>
                          </a:schemeClr>
                        </a:solidFill>
                        <a:latin typeface="+mn-ea"/>
                        <a:ea typeface="+mn-ea"/>
                      </a:endParaRPr>
                    </a:p>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進捗確認</a:t>
                      </a:r>
                      <a:endParaRPr kumimoji="1" lang="en-US" altLang="ja-JP" sz="1600" dirty="0" smtClean="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r>
              <a:tr h="246757">
                <a:tc>
                  <a:txBody>
                    <a:bodyPr/>
                    <a:lstStyle/>
                    <a:p>
                      <a:r>
                        <a:rPr kumimoji="1" lang="en-US" altLang="ja-JP" sz="1600" dirty="0" smtClean="0">
                          <a:solidFill>
                            <a:schemeClr val="tx1">
                              <a:lumMod val="75000"/>
                              <a:lumOff val="25000"/>
                            </a:schemeClr>
                          </a:solidFill>
                          <a:latin typeface="+mn-ea"/>
                          <a:ea typeface="+mn-ea"/>
                        </a:rPr>
                        <a:t>4</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課題確認会</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en-US" altLang="ja-JP" sz="1600" dirty="0" smtClean="0">
                          <a:solidFill>
                            <a:schemeClr val="tx1">
                              <a:lumMod val="75000"/>
                              <a:lumOff val="25000"/>
                            </a:schemeClr>
                          </a:solidFill>
                          <a:latin typeface="+mn-ea"/>
                          <a:ea typeface="+mn-ea"/>
                        </a:rPr>
                        <a:t>PM</a:t>
                      </a:r>
                      <a:r>
                        <a:rPr kumimoji="1" lang="ja-JP" altLang="en-US" sz="1600" dirty="0" err="1" smtClean="0">
                          <a:solidFill>
                            <a:schemeClr val="tx1">
                              <a:lumMod val="75000"/>
                              <a:lumOff val="25000"/>
                            </a:schemeClr>
                          </a:solidFill>
                          <a:latin typeface="+mn-ea"/>
                          <a:ea typeface="+mn-ea"/>
                        </a:rPr>
                        <a:t>、</a:t>
                      </a:r>
                      <a:r>
                        <a:rPr kumimoji="1" lang="en-US" altLang="ja-JP" sz="1600" dirty="0" smtClean="0">
                          <a:solidFill>
                            <a:schemeClr val="tx1">
                              <a:lumMod val="75000"/>
                              <a:lumOff val="25000"/>
                            </a:schemeClr>
                          </a:solidFill>
                          <a:latin typeface="+mn-ea"/>
                          <a:ea typeface="+mn-ea"/>
                        </a:rPr>
                        <a:t>PL</a:t>
                      </a:r>
                      <a:r>
                        <a:rPr kumimoji="1" lang="ja-JP" altLang="en-US" sz="1600" dirty="0" err="1" smtClean="0">
                          <a:solidFill>
                            <a:schemeClr val="tx1">
                              <a:lumMod val="75000"/>
                              <a:lumOff val="25000"/>
                            </a:schemeClr>
                          </a:solidFill>
                          <a:latin typeface="+mn-ea"/>
                          <a:ea typeface="+mn-ea"/>
                        </a:rPr>
                        <a:t>、</a:t>
                      </a:r>
                      <a:r>
                        <a:rPr kumimoji="1" lang="en-US" altLang="ja-JP" sz="1600" dirty="0" smtClean="0">
                          <a:solidFill>
                            <a:schemeClr val="tx1">
                              <a:lumMod val="75000"/>
                              <a:lumOff val="25000"/>
                            </a:schemeClr>
                          </a:solidFill>
                          <a:latin typeface="+mn-ea"/>
                          <a:ea typeface="+mn-ea"/>
                        </a:rPr>
                        <a:t>TL</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週</a:t>
                      </a:r>
                      <a:r>
                        <a:rPr kumimoji="1" lang="en-US" altLang="ja-JP" sz="1600" dirty="0" smtClean="0">
                          <a:solidFill>
                            <a:schemeClr val="tx1">
                              <a:lumMod val="75000"/>
                              <a:lumOff val="25000"/>
                            </a:schemeClr>
                          </a:solidFill>
                          <a:latin typeface="+mn-ea"/>
                          <a:ea typeface="+mn-ea"/>
                        </a:rPr>
                        <a:t>1</a:t>
                      </a:r>
                      <a:r>
                        <a:rPr kumimoji="1" lang="ja-JP" altLang="en-US" sz="1600" dirty="0" smtClean="0">
                          <a:solidFill>
                            <a:schemeClr val="tx1">
                              <a:lumMod val="75000"/>
                              <a:lumOff val="25000"/>
                            </a:schemeClr>
                          </a:solidFill>
                          <a:latin typeface="+mn-ea"/>
                          <a:ea typeface="+mn-ea"/>
                        </a:rPr>
                        <a:t>回</a:t>
                      </a:r>
                      <a:r>
                        <a:rPr kumimoji="1" lang="en-US" altLang="ja-JP" sz="1600" dirty="0" smtClean="0">
                          <a:solidFill>
                            <a:schemeClr val="tx1">
                              <a:lumMod val="75000"/>
                              <a:lumOff val="25000"/>
                            </a:schemeClr>
                          </a:solidFill>
                          <a:latin typeface="+mn-ea"/>
                          <a:ea typeface="+mn-ea"/>
                        </a:rPr>
                        <a:t>60</a:t>
                      </a:r>
                      <a:r>
                        <a:rPr kumimoji="1" lang="ja-JP" altLang="en-US" sz="1600" dirty="0" smtClean="0">
                          <a:solidFill>
                            <a:schemeClr val="tx1">
                              <a:lumMod val="75000"/>
                              <a:lumOff val="25000"/>
                            </a:schemeClr>
                          </a:solidFill>
                          <a:latin typeface="+mn-ea"/>
                          <a:ea typeface="+mn-ea"/>
                        </a:rPr>
                        <a:t>分</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課題確認</a:t>
                      </a:r>
                      <a:endParaRPr kumimoji="1" lang="en-US" altLang="ja-JP" sz="1600" dirty="0" smtClean="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r>
              <a:tr h="246757">
                <a:tc>
                  <a:txBody>
                    <a:bodyPr/>
                    <a:lstStyle/>
                    <a:p>
                      <a:r>
                        <a:rPr kumimoji="1" lang="en-US" altLang="ja-JP" sz="1600" dirty="0" smtClean="0">
                          <a:solidFill>
                            <a:schemeClr val="tx1">
                              <a:lumMod val="75000"/>
                              <a:lumOff val="25000"/>
                            </a:schemeClr>
                          </a:solidFill>
                          <a:latin typeface="+mn-ea"/>
                          <a:ea typeface="+mn-ea"/>
                        </a:rPr>
                        <a:t>5</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チーム朝会</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アプリ</a:t>
                      </a:r>
                      <a:r>
                        <a:rPr kumimoji="1" lang="en-US" altLang="ja-JP" sz="1600" dirty="0" smtClean="0">
                          <a:solidFill>
                            <a:schemeClr val="tx1">
                              <a:lumMod val="75000"/>
                              <a:lumOff val="25000"/>
                            </a:schemeClr>
                          </a:solidFill>
                          <a:latin typeface="+mn-ea"/>
                          <a:ea typeface="+mn-ea"/>
                        </a:rPr>
                        <a:t>T</a:t>
                      </a:r>
                      <a:r>
                        <a:rPr kumimoji="1" lang="ja-JP" altLang="en-US" sz="1600" dirty="0" smtClean="0">
                          <a:solidFill>
                            <a:schemeClr val="tx1">
                              <a:lumMod val="75000"/>
                              <a:lumOff val="25000"/>
                            </a:schemeClr>
                          </a:solidFill>
                          <a:latin typeface="+mn-ea"/>
                          <a:ea typeface="+mn-ea"/>
                        </a:rPr>
                        <a:t>全員</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毎日</a:t>
                      </a:r>
                      <a:r>
                        <a:rPr kumimoji="1" lang="en-US" altLang="ja-JP" sz="1600" dirty="0" smtClean="0">
                          <a:solidFill>
                            <a:schemeClr val="tx1">
                              <a:lumMod val="75000"/>
                              <a:lumOff val="25000"/>
                            </a:schemeClr>
                          </a:solidFill>
                          <a:latin typeface="+mn-ea"/>
                          <a:ea typeface="+mn-ea"/>
                        </a:rPr>
                        <a:t>15</a:t>
                      </a:r>
                      <a:r>
                        <a:rPr kumimoji="1" lang="ja-JP" altLang="en-US" sz="1600" dirty="0" smtClean="0">
                          <a:solidFill>
                            <a:schemeClr val="tx1">
                              <a:lumMod val="75000"/>
                              <a:lumOff val="25000"/>
                            </a:schemeClr>
                          </a:solidFill>
                          <a:latin typeface="+mn-ea"/>
                          <a:ea typeface="+mn-ea"/>
                        </a:rPr>
                        <a:t>分</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当日の予定確認</a:t>
                      </a:r>
                      <a:endParaRPr kumimoji="1" lang="en-US" altLang="ja-JP" sz="1600" dirty="0" smtClean="0">
                        <a:solidFill>
                          <a:schemeClr val="tx1">
                            <a:lumMod val="75000"/>
                            <a:lumOff val="25000"/>
                          </a:schemeClr>
                        </a:solidFill>
                        <a:latin typeface="+mn-ea"/>
                        <a:ea typeface="+mn-ea"/>
                      </a:endParaRPr>
                    </a:p>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課題確認</a:t>
                      </a:r>
                      <a:endParaRPr kumimoji="1" lang="en-US" altLang="ja-JP" sz="1600" dirty="0" smtClean="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r>
              <a:tr h="246757">
                <a:tc>
                  <a:txBody>
                    <a:bodyPr/>
                    <a:lstStyle/>
                    <a:p>
                      <a:r>
                        <a:rPr kumimoji="1" lang="en-US" altLang="ja-JP" sz="1600" dirty="0" smtClean="0">
                          <a:solidFill>
                            <a:schemeClr val="tx1">
                              <a:lumMod val="75000"/>
                              <a:lumOff val="25000"/>
                            </a:schemeClr>
                          </a:solidFill>
                          <a:latin typeface="+mn-ea"/>
                          <a:ea typeface="+mn-ea"/>
                        </a:rPr>
                        <a:t>6</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チーム夕会</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kern="1200" dirty="0" smtClean="0">
                          <a:solidFill>
                            <a:schemeClr val="tx1">
                              <a:lumMod val="75000"/>
                              <a:lumOff val="25000"/>
                            </a:schemeClr>
                          </a:solidFill>
                          <a:latin typeface="+mn-ea"/>
                          <a:ea typeface="+mn-ea"/>
                          <a:cs typeface="+mn-cs"/>
                        </a:rPr>
                        <a:t>アプリ</a:t>
                      </a:r>
                      <a:r>
                        <a:rPr kumimoji="1" lang="en-US" altLang="ja-JP" sz="1600" kern="1200" dirty="0" smtClean="0">
                          <a:solidFill>
                            <a:schemeClr val="tx1">
                              <a:lumMod val="75000"/>
                              <a:lumOff val="25000"/>
                            </a:schemeClr>
                          </a:solidFill>
                          <a:latin typeface="+mn-ea"/>
                          <a:ea typeface="+mn-ea"/>
                          <a:cs typeface="+mn-cs"/>
                        </a:rPr>
                        <a:t>T</a:t>
                      </a:r>
                      <a:r>
                        <a:rPr kumimoji="1" lang="ja-JP" altLang="en-US" sz="1600" kern="1200" dirty="0" smtClean="0">
                          <a:solidFill>
                            <a:schemeClr val="tx1">
                              <a:lumMod val="75000"/>
                              <a:lumOff val="25000"/>
                            </a:schemeClr>
                          </a:solidFill>
                          <a:latin typeface="+mn-ea"/>
                          <a:ea typeface="+mn-ea"/>
                          <a:cs typeface="+mn-cs"/>
                        </a:rPr>
                        <a:t>全員</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tx1">
                              <a:lumMod val="75000"/>
                              <a:lumOff val="25000"/>
                            </a:schemeClr>
                          </a:solidFill>
                          <a:latin typeface="+mn-ea"/>
                          <a:ea typeface="+mn-ea"/>
                          <a:cs typeface="+mn-cs"/>
                        </a:rPr>
                        <a:t>毎日</a:t>
                      </a:r>
                      <a:r>
                        <a:rPr kumimoji="1" lang="en-US" altLang="ja-JP" sz="1600" kern="1200" dirty="0" smtClean="0">
                          <a:solidFill>
                            <a:schemeClr val="tx1">
                              <a:lumMod val="75000"/>
                              <a:lumOff val="25000"/>
                            </a:schemeClr>
                          </a:solidFill>
                          <a:latin typeface="+mn-ea"/>
                          <a:ea typeface="+mn-ea"/>
                          <a:cs typeface="+mn-cs"/>
                        </a:rPr>
                        <a:t>15</a:t>
                      </a:r>
                      <a:r>
                        <a:rPr kumimoji="1" lang="ja-JP" altLang="en-US" sz="1600" kern="1200" dirty="0" smtClean="0">
                          <a:solidFill>
                            <a:schemeClr val="tx1">
                              <a:lumMod val="75000"/>
                              <a:lumOff val="25000"/>
                            </a:schemeClr>
                          </a:solidFill>
                          <a:latin typeface="+mn-ea"/>
                          <a:ea typeface="+mn-ea"/>
                          <a:cs typeface="+mn-cs"/>
                        </a:rPr>
                        <a:t>分</a:t>
                      </a: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当日の進捗確認</a:t>
                      </a:r>
                      <a:endParaRPr kumimoji="1" lang="en-US" altLang="ja-JP" sz="1600" dirty="0" smtClean="0">
                        <a:solidFill>
                          <a:schemeClr val="tx1">
                            <a:lumMod val="75000"/>
                            <a:lumOff val="25000"/>
                          </a:schemeClr>
                        </a:solidFill>
                        <a:latin typeface="+mn-ea"/>
                        <a:ea typeface="+mn-ea"/>
                      </a:endParaRPr>
                    </a:p>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課題確認</a:t>
                      </a:r>
                      <a:endParaRPr kumimoji="1" lang="en-US" altLang="ja-JP" sz="1600" dirty="0" smtClean="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r>
              <a:tr h="246757">
                <a:tc>
                  <a:txBody>
                    <a:bodyPr/>
                    <a:lstStyle/>
                    <a:p>
                      <a:r>
                        <a:rPr kumimoji="1" lang="en-US" altLang="ja-JP" sz="1600" dirty="0" smtClean="0">
                          <a:solidFill>
                            <a:schemeClr val="tx1">
                              <a:lumMod val="75000"/>
                              <a:lumOff val="25000"/>
                            </a:schemeClr>
                          </a:solidFill>
                          <a:latin typeface="+mn-ea"/>
                          <a:ea typeface="+mn-ea"/>
                        </a:rPr>
                        <a:t>7</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チームレビュー会</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r>
                        <a:rPr kumimoji="1" lang="ja-JP" altLang="en-US" sz="1600" dirty="0" smtClean="0">
                          <a:solidFill>
                            <a:schemeClr val="tx1">
                              <a:lumMod val="75000"/>
                              <a:lumOff val="25000"/>
                            </a:schemeClr>
                          </a:solidFill>
                          <a:latin typeface="+mn-ea"/>
                          <a:ea typeface="+mn-ea"/>
                        </a:rPr>
                        <a:t>アプリ</a:t>
                      </a:r>
                      <a:r>
                        <a:rPr kumimoji="1" lang="en-US" altLang="ja-JP" sz="1600" dirty="0" smtClean="0">
                          <a:solidFill>
                            <a:schemeClr val="tx1">
                              <a:lumMod val="75000"/>
                              <a:lumOff val="25000"/>
                            </a:schemeClr>
                          </a:solidFill>
                          <a:latin typeface="+mn-ea"/>
                          <a:ea typeface="+mn-ea"/>
                        </a:rPr>
                        <a:t>T</a:t>
                      </a:r>
                      <a:r>
                        <a:rPr kumimoji="1" lang="ja-JP" altLang="en-US" sz="1600" dirty="0" smtClean="0">
                          <a:solidFill>
                            <a:schemeClr val="tx1">
                              <a:lumMod val="75000"/>
                              <a:lumOff val="25000"/>
                            </a:schemeClr>
                          </a:solidFill>
                          <a:latin typeface="+mn-ea"/>
                          <a:ea typeface="+mn-ea"/>
                        </a:rPr>
                        <a:t>全員</a:t>
                      </a:r>
                      <a:endParaRPr kumimoji="1" lang="ja-JP" altLang="en-US" sz="1600" dirty="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tx1">
                              <a:lumMod val="75000"/>
                              <a:lumOff val="25000"/>
                            </a:schemeClr>
                          </a:solidFill>
                          <a:latin typeface="+mn-ea"/>
                          <a:ea typeface="+mn-ea"/>
                          <a:cs typeface="+mn-cs"/>
                        </a:rPr>
                        <a:t>週</a:t>
                      </a:r>
                      <a:r>
                        <a:rPr kumimoji="1" lang="en-US" altLang="ja-JP" sz="1600" kern="1200" dirty="0" smtClean="0">
                          <a:solidFill>
                            <a:schemeClr val="tx1">
                              <a:lumMod val="75000"/>
                              <a:lumOff val="25000"/>
                            </a:schemeClr>
                          </a:solidFill>
                          <a:latin typeface="+mn-ea"/>
                          <a:ea typeface="+mn-ea"/>
                          <a:cs typeface="+mn-cs"/>
                        </a:rPr>
                        <a:t>3</a:t>
                      </a:r>
                      <a:r>
                        <a:rPr kumimoji="1" lang="ja-JP" altLang="en-US" sz="1600" kern="1200" dirty="0" smtClean="0">
                          <a:solidFill>
                            <a:schemeClr val="tx1">
                              <a:lumMod val="75000"/>
                              <a:lumOff val="25000"/>
                            </a:schemeClr>
                          </a:solidFill>
                          <a:latin typeface="+mn-ea"/>
                          <a:ea typeface="+mn-ea"/>
                          <a:cs typeface="+mn-cs"/>
                        </a:rPr>
                        <a:t>回</a:t>
                      </a:r>
                      <a:r>
                        <a:rPr kumimoji="1" lang="en-US" altLang="ja-JP" sz="1600" kern="1200" dirty="0" smtClean="0">
                          <a:solidFill>
                            <a:schemeClr val="tx1">
                              <a:lumMod val="75000"/>
                              <a:lumOff val="25000"/>
                            </a:schemeClr>
                          </a:solidFill>
                          <a:latin typeface="+mn-ea"/>
                          <a:ea typeface="+mn-ea"/>
                          <a:cs typeface="+mn-cs"/>
                        </a:rPr>
                        <a:t>30</a:t>
                      </a:r>
                      <a:r>
                        <a:rPr kumimoji="1" lang="ja-JP" altLang="en-US" sz="1600" kern="1200" dirty="0" smtClean="0">
                          <a:solidFill>
                            <a:schemeClr val="tx1">
                              <a:lumMod val="75000"/>
                              <a:lumOff val="25000"/>
                            </a:schemeClr>
                          </a:solidFill>
                          <a:latin typeface="+mn-ea"/>
                          <a:ea typeface="+mn-ea"/>
                          <a:cs typeface="+mn-cs"/>
                        </a:rPr>
                        <a:t>分</a:t>
                      </a:r>
                      <a:endParaRPr kumimoji="1" lang="en-US" altLang="ja-JP" sz="1600" kern="1200" dirty="0" smtClean="0">
                        <a:solidFill>
                          <a:schemeClr val="tx1">
                            <a:lumMod val="75000"/>
                            <a:lumOff val="25000"/>
                          </a:schemeClr>
                        </a:solidFill>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lumMod val="75000"/>
                              <a:lumOff val="25000"/>
                            </a:schemeClr>
                          </a:solidFill>
                          <a:latin typeface="+mn-ea"/>
                          <a:ea typeface="+mn-ea"/>
                          <a:cs typeface="+mn-cs"/>
                        </a:rPr>
                        <a:t>※</a:t>
                      </a:r>
                      <a:r>
                        <a:rPr kumimoji="1" lang="ja-JP" altLang="en-US" sz="1600" kern="1200" dirty="0" smtClean="0">
                          <a:solidFill>
                            <a:schemeClr val="tx1">
                              <a:lumMod val="75000"/>
                              <a:lumOff val="25000"/>
                            </a:schemeClr>
                          </a:solidFill>
                          <a:latin typeface="+mn-ea"/>
                          <a:ea typeface="+mn-ea"/>
                          <a:cs typeface="+mn-cs"/>
                        </a:rPr>
                        <a:t>起案なければ流会</a:t>
                      </a: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ü"/>
                      </a:pPr>
                      <a:r>
                        <a:rPr kumimoji="1" lang="ja-JP" altLang="en-US" sz="1600" dirty="0" smtClean="0">
                          <a:solidFill>
                            <a:schemeClr val="tx1">
                              <a:lumMod val="75000"/>
                              <a:lumOff val="25000"/>
                            </a:schemeClr>
                          </a:solidFill>
                          <a:latin typeface="+mn-ea"/>
                          <a:ea typeface="+mn-ea"/>
                        </a:rPr>
                        <a:t>成果物レビュー</a:t>
                      </a:r>
                      <a:endParaRPr kumimoji="1" lang="en-US" altLang="ja-JP" sz="1600" dirty="0" smtClean="0">
                        <a:solidFill>
                          <a:schemeClr val="tx1">
                            <a:lumMod val="75000"/>
                            <a:lumOff val="25000"/>
                          </a:schemeClr>
                        </a:solidFill>
                        <a:latin typeface="+mn-ea"/>
                        <a:ea typeface="+mn-ea"/>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bg1"/>
                    </a:solidFill>
                  </a:tcPr>
                </a:tc>
              </a:tr>
            </a:tbl>
          </a:graphicData>
        </a:graphic>
      </p:graphicFrame>
      <p:sp>
        <p:nvSpPr>
          <p:cNvPr id="6" name="正方形/長方形 5"/>
          <p:cNvSpPr/>
          <p:nvPr/>
        </p:nvSpPr>
        <p:spPr>
          <a:xfrm>
            <a:off x="239688" y="3996982"/>
            <a:ext cx="11712625" cy="17277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6849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各種ルール</a:t>
            </a:r>
            <a:endParaRPr kumimoji="1" lang="ja-JP" altLang="en-US" dirty="0"/>
          </a:p>
        </p:txBody>
      </p:sp>
      <p:sp>
        <p:nvSpPr>
          <p:cNvPr id="4" name="コンテンツ プレースホルダー 3"/>
          <p:cNvSpPr>
            <a:spLocks noGrp="1"/>
          </p:cNvSpPr>
          <p:nvPr>
            <p:ph idx="13"/>
          </p:nvPr>
        </p:nvSpPr>
        <p:spPr/>
        <p:txBody>
          <a:bodyPr/>
          <a:lstStyle/>
          <a:p>
            <a:r>
              <a:rPr lang="ja-JP" altLang="en-US" dirty="0" smtClean="0"/>
              <a:t>プロジェクトルールに追加する形で、チームのローカルルールを定義する。</a:t>
            </a:r>
            <a:endParaRPr lang="en-US" altLang="ja-JP" dirty="0" smtClean="0"/>
          </a:p>
          <a:p>
            <a:r>
              <a:rPr lang="ja-JP" altLang="en-US" dirty="0" smtClean="0"/>
              <a:t>詳細は別紙参照。</a:t>
            </a:r>
            <a:endParaRPr lang="en-US" altLang="ja-JP" dirty="0" smtClean="0"/>
          </a:p>
          <a:p>
            <a:endParaRPr lang="en-US" altLang="ja-JP" dirty="0"/>
          </a:p>
          <a:p>
            <a:pPr marL="457200" indent="-457200">
              <a:buFont typeface="Arial" panose="020B0604020202020204" pitchFamily="34" charset="0"/>
              <a:buChar char="•"/>
            </a:pPr>
            <a:r>
              <a:rPr lang="ja-JP" altLang="en-US" dirty="0"/>
              <a:t>進捗管理ルール</a:t>
            </a:r>
            <a:endParaRPr lang="en-US" altLang="ja-JP" dirty="0"/>
          </a:p>
          <a:p>
            <a:pPr marL="457200" indent="-457200">
              <a:buFont typeface="Arial" panose="020B0604020202020204" pitchFamily="34" charset="0"/>
              <a:buChar char="•"/>
            </a:pPr>
            <a:r>
              <a:rPr lang="ja-JP" altLang="en-US" dirty="0"/>
              <a:t>品質管理ルール</a:t>
            </a:r>
            <a:endParaRPr lang="en-US" altLang="ja-JP" dirty="0"/>
          </a:p>
          <a:p>
            <a:pPr marL="457200" indent="-457200">
              <a:buFont typeface="Arial" panose="020B0604020202020204" pitchFamily="34" charset="0"/>
              <a:buChar char="•"/>
            </a:pPr>
            <a:r>
              <a:rPr lang="ja-JP" altLang="en-US" dirty="0"/>
              <a:t>課題管理ルール</a:t>
            </a:r>
            <a:endParaRPr lang="en-US" altLang="ja-JP" dirty="0"/>
          </a:p>
        </p:txBody>
      </p:sp>
    </p:spTree>
    <p:extLst>
      <p:ext uri="{BB962C8B-B14F-4D97-AF65-F5344CB8AC3E}">
        <p14:creationId xmlns:p14="http://schemas.microsoft.com/office/powerpoint/2010/main" val="2803107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更新履歴</a:t>
            </a:r>
            <a:endParaRPr kumimoji="1" lang="ja-JP" altLang="en-US" dirty="0"/>
          </a:p>
        </p:txBody>
      </p:sp>
      <p:graphicFrame>
        <p:nvGraphicFramePr>
          <p:cNvPr id="5" name="表 4"/>
          <p:cNvGraphicFramePr>
            <a:graphicFrameLocks noGrp="1"/>
          </p:cNvGraphicFramePr>
          <p:nvPr>
            <p:extLst/>
          </p:nvPr>
        </p:nvGraphicFramePr>
        <p:xfrm>
          <a:off x="316411" y="859003"/>
          <a:ext cx="11575161" cy="4114800"/>
        </p:xfrm>
        <a:graphic>
          <a:graphicData uri="http://schemas.openxmlformats.org/drawingml/2006/table">
            <a:tbl>
              <a:tblPr>
                <a:tableStyleId>{2D5ABB26-0587-4C30-8999-92F81FD0307C}</a:tableStyleId>
              </a:tblPr>
              <a:tblGrid>
                <a:gridCol w="550364"/>
                <a:gridCol w="1188000"/>
                <a:gridCol w="1188000"/>
                <a:gridCol w="1188000"/>
                <a:gridCol w="7460797"/>
              </a:tblGrid>
              <a:tr h="0">
                <a:tc>
                  <a:txBody>
                    <a:bodyPr/>
                    <a:lstStyle/>
                    <a:p>
                      <a:pPr algn="ctr"/>
                      <a:r>
                        <a:rPr kumimoji="1" lang="en-US" altLang="ja-JP" sz="1200" dirty="0" smtClean="0">
                          <a:solidFill>
                            <a:schemeClr val="bg1"/>
                          </a:solidFill>
                        </a:rPr>
                        <a:t>No.</a:t>
                      </a:r>
                      <a:endParaRPr kumimoji="1" lang="ja-JP" altLang="en-US" sz="1200" dirty="0">
                        <a:solidFill>
                          <a:schemeClr val="bg1"/>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accent2">
                        <a:lumMod val="75000"/>
                      </a:schemeClr>
                    </a:solidFill>
                  </a:tcPr>
                </a:tc>
                <a:tc>
                  <a:txBody>
                    <a:bodyPr/>
                    <a:lstStyle/>
                    <a:p>
                      <a:pPr algn="ctr"/>
                      <a:r>
                        <a:rPr kumimoji="1" lang="ja-JP" altLang="en-US" sz="1200" dirty="0" smtClean="0">
                          <a:solidFill>
                            <a:schemeClr val="bg1"/>
                          </a:solidFill>
                        </a:rPr>
                        <a:t>更新日</a:t>
                      </a:r>
                      <a:endParaRPr kumimoji="1" lang="ja-JP" altLang="en-US" sz="1200" dirty="0">
                        <a:solidFill>
                          <a:schemeClr val="bg1"/>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accent2">
                        <a:lumMod val="75000"/>
                      </a:schemeClr>
                    </a:solidFill>
                  </a:tcPr>
                </a:tc>
                <a:tc>
                  <a:txBody>
                    <a:bodyPr/>
                    <a:lstStyle/>
                    <a:p>
                      <a:pPr algn="ctr"/>
                      <a:r>
                        <a:rPr kumimoji="1" lang="ja-JP" altLang="en-US" sz="1200" dirty="0" smtClean="0">
                          <a:solidFill>
                            <a:schemeClr val="bg1"/>
                          </a:solidFill>
                        </a:rPr>
                        <a:t>更新者</a:t>
                      </a:r>
                      <a:endParaRPr kumimoji="1" lang="ja-JP" altLang="en-US" sz="1200" dirty="0">
                        <a:solidFill>
                          <a:schemeClr val="bg1"/>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accent2">
                        <a:lumMod val="75000"/>
                      </a:schemeClr>
                    </a:solidFill>
                  </a:tcPr>
                </a:tc>
                <a:tc>
                  <a:txBody>
                    <a:bodyPr/>
                    <a:lstStyle/>
                    <a:p>
                      <a:pPr algn="ctr"/>
                      <a:r>
                        <a:rPr kumimoji="1" lang="ja-JP" altLang="en-US" sz="1200" dirty="0" smtClean="0">
                          <a:solidFill>
                            <a:schemeClr val="bg1"/>
                          </a:solidFill>
                        </a:rPr>
                        <a:t>区分</a:t>
                      </a:r>
                      <a:endParaRPr kumimoji="1" lang="ja-JP" altLang="en-US" sz="1200" dirty="0">
                        <a:solidFill>
                          <a:schemeClr val="bg1"/>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accent2">
                        <a:lumMod val="75000"/>
                      </a:schemeClr>
                    </a:solidFill>
                  </a:tcPr>
                </a:tc>
                <a:tc>
                  <a:txBody>
                    <a:bodyPr/>
                    <a:lstStyle/>
                    <a:p>
                      <a:pPr algn="ctr"/>
                      <a:r>
                        <a:rPr kumimoji="1" lang="ja-JP" altLang="en-US" sz="1200" dirty="0" smtClean="0">
                          <a:solidFill>
                            <a:schemeClr val="bg1"/>
                          </a:solidFill>
                        </a:rPr>
                        <a:t>更新内容</a:t>
                      </a:r>
                      <a:endParaRPr kumimoji="1" lang="ja-JP" altLang="en-US" sz="1200" dirty="0">
                        <a:solidFill>
                          <a:schemeClr val="bg1"/>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solidFill>
                      <a:schemeClr val="accent2">
                        <a:lumMod val="75000"/>
                      </a:schemeClr>
                    </a:solidFill>
                  </a:tcPr>
                </a:tc>
              </a:tr>
              <a:tr h="0">
                <a:tc>
                  <a:txBody>
                    <a:bodyPr/>
                    <a:lstStyle/>
                    <a:p>
                      <a:pPr algn="ctr"/>
                      <a:r>
                        <a:rPr kumimoji="1" lang="en-US" altLang="ja-JP" sz="1200" dirty="0" smtClean="0">
                          <a:solidFill>
                            <a:schemeClr val="tx1">
                              <a:lumMod val="65000"/>
                              <a:lumOff val="35000"/>
                            </a:schemeClr>
                          </a:solidFill>
                          <a:latin typeface="メイリオ" panose="020B0604030504040204" pitchFamily="50" charset="-128"/>
                          <a:ea typeface="メイリオ" panose="020B0604030504040204" pitchFamily="50" charset="-128"/>
                        </a:rPr>
                        <a:t>1</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r>
                        <a:rPr kumimoji="1" lang="en-US" altLang="ja-JP" sz="1200" dirty="0" smtClean="0">
                          <a:solidFill>
                            <a:schemeClr val="tx1">
                              <a:lumMod val="65000"/>
                              <a:lumOff val="35000"/>
                            </a:schemeClr>
                          </a:solidFill>
                          <a:latin typeface="メイリオ" panose="020B0604030504040204" pitchFamily="50" charset="-128"/>
                          <a:ea typeface="メイリオ" panose="020B0604030504040204" pitchFamily="50" charset="-128"/>
                        </a:rPr>
                        <a:t>2021/02/24</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r>
                        <a:rPr kumimoji="1" lang="ja-JP" altLang="en-US" sz="1200" dirty="0" smtClean="0">
                          <a:solidFill>
                            <a:schemeClr val="tx1">
                              <a:lumMod val="65000"/>
                              <a:lumOff val="35000"/>
                            </a:schemeClr>
                          </a:solidFill>
                          <a:latin typeface="メイリオ" panose="020B0604030504040204" pitchFamily="50" charset="-128"/>
                          <a:ea typeface="メイリオ" panose="020B0604030504040204" pitchFamily="50" charset="-128"/>
                        </a:rPr>
                        <a:t>津郷 晶也</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r>
                        <a:rPr kumimoji="1" lang="ja-JP" altLang="en-US" sz="1200" dirty="0" smtClean="0">
                          <a:solidFill>
                            <a:schemeClr val="tx1">
                              <a:lumMod val="65000"/>
                              <a:lumOff val="35000"/>
                            </a:schemeClr>
                          </a:solidFill>
                          <a:latin typeface="メイリオ" panose="020B0604030504040204" pitchFamily="50" charset="-128"/>
                          <a:ea typeface="メイリオ" panose="020B0604030504040204" pitchFamily="50" charset="-128"/>
                        </a:rPr>
                        <a:t>新規</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r>
                        <a:rPr kumimoji="1" lang="ja-JP" altLang="en-US" sz="1200" dirty="0" smtClean="0">
                          <a:solidFill>
                            <a:schemeClr val="tx1">
                              <a:lumMod val="65000"/>
                              <a:lumOff val="35000"/>
                            </a:schemeClr>
                          </a:solidFill>
                          <a:latin typeface="メイリオ" panose="020B0604030504040204" pitchFamily="50" charset="-128"/>
                          <a:ea typeface="メイリオ" panose="020B0604030504040204" pitchFamily="50" charset="-128"/>
                        </a:rPr>
                        <a:t>初版作成</a:t>
                      </a: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r h="0">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pPr algn="ctr"/>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c>
                  <a:txBody>
                    <a:bodyPr/>
                    <a:lstStyle/>
                    <a:p>
                      <a:endParaRPr kumimoji="1" lang="ja-JP" altLang="en-US" sz="1200" dirty="0">
                        <a:solidFill>
                          <a:schemeClr val="tx1">
                            <a:lumMod val="65000"/>
                            <a:lumOff val="35000"/>
                          </a:schemeClr>
                        </a:solidFill>
                        <a:latin typeface="メイリオ" panose="020B0604030504040204" pitchFamily="50" charset="-128"/>
                        <a:ea typeface="メイリオ" panose="020B0604030504040204" pitchFamily="50" charset="-128"/>
                      </a:endParaRPr>
                    </a:p>
                  </a:txBody>
                  <a:tcP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09086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本書の位置づけ</a:t>
            </a:r>
            <a:endParaRPr kumimoji="1" lang="ja-JP" altLang="en-US" dirty="0"/>
          </a:p>
        </p:txBody>
      </p:sp>
      <p:sp>
        <p:nvSpPr>
          <p:cNvPr id="4" name="コンテンツ プレースホルダー 3"/>
          <p:cNvSpPr>
            <a:spLocks noGrp="1"/>
          </p:cNvSpPr>
          <p:nvPr>
            <p:ph idx="13"/>
          </p:nvPr>
        </p:nvSpPr>
        <p:spPr/>
        <p:txBody>
          <a:bodyPr/>
          <a:lstStyle/>
          <a:p>
            <a:r>
              <a:rPr lang="en-US" altLang="ja-JP" dirty="0" err="1" smtClean="0"/>
              <a:t>tastylog</a:t>
            </a:r>
            <a:r>
              <a:rPr lang="ja-JP" altLang="en-US" dirty="0" smtClean="0"/>
              <a:t>プロジェクトの</a:t>
            </a:r>
            <a:r>
              <a:rPr lang="ja-JP" altLang="en-US" dirty="0"/>
              <a:t>アプリ</a:t>
            </a:r>
            <a:r>
              <a:rPr lang="ja-JP" altLang="en-US" dirty="0" smtClean="0"/>
              <a:t>チーム計画書である。</a:t>
            </a:r>
            <a:endParaRPr lang="en-US" altLang="ja-JP" dirty="0" smtClean="0"/>
          </a:p>
          <a:p>
            <a:r>
              <a:rPr kumimoji="1" lang="ja-JP" altLang="en-US" dirty="0" smtClean="0"/>
              <a:t>本書では基本設計・詳細設計を記載範囲とする。</a:t>
            </a:r>
            <a:endParaRPr kumimoji="1" lang="ja-JP" altLang="en-US" dirty="0"/>
          </a:p>
        </p:txBody>
      </p:sp>
      <p:sp>
        <p:nvSpPr>
          <p:cNvPr id="5" name="ホームベース 4"/>
          <p:cNvSpPr/>
          <p:nvPr/>
        </p:nvSpPr>
        <p:spPr>
          <a:xfrm>
            <a:off x="1198241"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プロジェクト</a:t>
            </a:r>
            <a:endParaRPr lang="en-US" altLang="ja-JP" sz="1200" dirty="0" smtClean="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定義</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 name="ホームベース 5"/>
          <p:cNvSpPr/>
          <p:nvPr/>
        </p:nvSpPr>
        <p:spPr>
          <a:xfrm>
            <a:off x="6140597"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製造</a:t>
            </a:r>
            <a:r>
              <a:rPr lang="en-US" altLang="ja-JP" sz="1200" dirty="0" smtClean="0">
                <a:solidFill>
                  <a:schemeClr val="tx1">
                    <a:lumMod val="75000"/>
                    <a:lumOff val="25000"/>
                  </a:schemeClr>
                </a:solidFill>
                <a:latin typeface="メイリオ" panose="020B0604030504040204" pitchFamily="50" charset="-128"/>
                <a:ea typeface="メイリオ" panose="020B0604030504040204" pitchFamily="50" charset="-128"/>
              </a:rPr>
              <a:t/>
            </a:r>
            <a:br>
              <a:rPr lang="en-US" altLang="ja-JP" sz="1200" dirty="0" smtClean="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単体テスト</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 name="ホームベース 6"/>
          <p:cNvSpPr/>
          <p:nvPr/>
        </p:nvSpPr>
        <p:spPr>
          <a:xfrm>
            <a:off x="2433830"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要件定義</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ホームベース 7"/>
          <p:cNvSpPr/>
          <p:nvPr/>
        </p:nvSpPr>
        <p:spPr>
          <a:xfrm>
            <a:off x="7376186"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kumimoji="1"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結合テスト</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ホームベース 8"/>
          <p:cNvSpPr/>
          <p:nvPr/>
        </p:nvSpPr>
        <p:spPr>
          <a:xfrm>
            <a:off x="9847362"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本番移行</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ホームベース 9"/>
          <p:cNvSpPr/>
          <p:nvPr/>
        </p:nvSpPr>
        <p:spPr>
          <a:xfrm>
            <a:off x="3669419"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基本設計</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 name="ホームベース 10"/>
          <p:cNvSpPr/>
          <p:nvPr/>
        </p:nvSpPr>
        <p:spPr>
          <a:xfrm>
            <a:off x="4905008"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kumimoji="1"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詳細設計</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ホームベース 11"/>
          <p:cNvSpPr/>
          <p:nvPr/>
        </p:nvSpPr>
        <p:spPr>
          <a:xfrm>
            <a:off x="8611775" y="2583375"/>
            <a:ext cx="1149994" cy="1973448"/>
          </a:xfrm>
          <a:prstGeom prst="homePlate">
            <a:avLst>
              <a:gd name="adj" fmla="val 1078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システム</a:t>
            </a:r>
            <a:endParaRPr lang="en-US" altLang="ja-JP" sz="1200" dirty="0" smtClean="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kumimoji="1"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テスト</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599410" y="2474565"/>
            <a:ext cx="2493819" cy="22245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5" name="メモ 14"/>
          <p:cNvSpPr/>
          <p:nvPr/>
        </p:nvSpPr>
        <p:spPr>
          <a:xfrm>
            <a:off x="3428512" y="2652600"/>
            <a:ext cx="1059663" cy="661851"/>
          </a:xfrm>
          <a:prstGeom prst="foldedCorner">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設計フェーズ</a:t>
            </a:r>
            <a:endParaRPr lang="en-US" altLang="ja-JP" sz="1200" dirty="0" smtClean="0">
              <a:solidFill>
                <a:schemeClr val="tx1">
                  <a:lumMod val="75000"/>
                  <a:lumOff val="25000"/>
                </a:schemeClr>
              </a:solidFill>
              <a:latin typeface="メイリオ" panose="020B0604030504040204" pitchFamily="50" charset="-128"/>
              <a:ea typeface="メイリオ" panose="020B0604030504040204" pitchFamily="50" charset="-128"/>
            </a:endParaRPr>
          </a:p>
          <a:p>
            <a:pPr algn="ctr"/>
            <a:r>
              <a:rPr kumimoji="1" lang="ja-JP" altLang="en-US" sz="1200" dirty="0" smtClean="0">
                <a:solidFill>
                  <a:schemeClr val="tx1">
                    <a:lumMod val="75000"/>
                    <a:lumOff val="25000"/>
                  </a:schemeClr>
                </a:solidFill>
                <a:latin typeface="メイリオ" panose="020B0604030504040204" pitchFamily="50" charset="-128"/>
                <a:ea typeface="メイリオ" panose="020B0604030504040204" pitchFamily="50" charset="-128"/>
              </a:rPr>
              <a:t>計画</a:t>
            </a:r>
            <a:endPar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5723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p:cNvSpPr>
            <a:spLocks noGrp="1"/>
          </p:cNvSpPr>
          <p:nvPr>
            <p:ph idx="1"/>
          </p:nvPr>
        </p:nvSpPr>
        <p:spPr>
          <a:xfrm>
            <a:off x="838200" y="987278"/>
            <a:ext cx="10515600" cy="5262227"/>
          </a:xfrm>
        </p:spPr>
        <p:txBody>
          <a:bodyPr numCol="2">
            <a:normAutofit/>
          </a:bodyPr>
          <a:lstStyle/>
          <a:p>
            <a:pPr marL="457200" indent="-457200">
              <a:buFont typeface="+mj-lt"/>
              <a:buAutoNum type="arabicPeriod"/>
            </a:pPr>
            <a:r>
              <a:rPr lang="ja-JP" altLang="en-US" dirty="0" smtClean="0"/>
              <a:t>プロジェクト背景</a:t>
            </a:r>
            <a:r>
              <a:rPr lang="ja-JP" altLang="en-US" dirty="0"/>
              <a:t>・</a:t>
            </a:r>
            <a:r>
              <a:rPr lang="ja-JP" altLang="en-US" dirty="0" smtClean="0"/>
              <a:t>目的</a:t>
            </a:r>
            <a:endParaRPr lang="en-US" altLang="ja-JP" dirty="0" smtClean="0"/>
          </a:p>
          <a:p>
            <a:pPr marL="457200" indent="-457200">
              <a:buFont typeface="+mj-lt"/>
              <a:buAutoNum type="arabicPeriod"/>
            </a:pPr>
            <a:r>
              <a:rPr lang="ja-JP" altLang="en-US" dirty="0" smtClean="0"/>
              <a:t>フェーズの目的</a:t>
            </a:r>
            <a:endParaRPr lang="en-US" altLang="ja-JP" dirty="0" smtClean="0"/>
          </a:p>
          <a:p>
            <a:pPr marL="457200" indent="-457200">
              <a:buFont typeface="+mj-lt"/>
              <a:buAutoNum type="arabicPeriod"/>
            </a:pPr>
            <a:r>
              <a:rPr lang="ja-JP" altLang="en-US" dirty="0" smtClean="0"/>
              <a:t>フェーズ方針</a:t>
            </a:r>
            <a:endParaRPr lang="en-US" altLang="ja-JP" dirty="0" smtClean="0"/>
          </a:p>
          <a:p>
            <a:pPr marL="457200" indent="-457200">
              <a:buFont typeface="+mj-lt"/>
              <a:buAutoNum type="arabicPeriod"/>
            </a:pPr>
            <a:r>
              <a:rPr lang="ja-JP" altLang="en-US" dirty="0" smtClean="0"/>
              <a:t>開始・完了条件</a:t>
            </a:r>
            <a:endParaRPr lang="en-US" altLang="ja-JP" dirty="0" smtClean="0"/>
          </a:p>
          <a:p>
            <a:pPr marL="457200" indent="-457200">
              <a:buFont typeface="+mj-lt"/>
              <a:buAutoNum type="arabicPeriod"/>
            </a:pPr>
            <a:r>
              <a:rPr lang="ja-JP" altLang="en-US" dirty="0" smtClean="0"/>
              <a:t>成果物定義</a:t>
            </a:r>
            <a:endParaRPr lang="en-US" altLang="ja-JP" dirty="0" smtClean="0"/>
          </a:p>
          <a:p>
            <a:pPr marL="457200" indent="-457200">
              <a:buFont typeface="+mj-lt"/>
              <a:buAutoNum type="arabicPeriod"/>
            </a:pPr>
            <a:r>
              <a:rPr lang="ja-JP" altLang="en-US" dirty="0"/>
              <a:t>スケジュール</a:t>
            </a:r>
            <a:endParaRPr lang="en-US" altLang="ja-JP" dirty="0" smtClean="0"/>
          </a:p>
          <a:p>
            <a:pPr marL="457200" indent="-457200">
              <a:buFont typeface="+mj-lt"/>
              <a:buAutoNum type="arabicPeriod"/>
            </a:pPr>
            <a:r>
              <a:rPr lang="ja-JP" altLang="en-US" dirty="0" smtClean="0"/>
              <a:t>環境</a:t>
            </a:r>
            <a:endParaRPr lang="en-US" altLang="ja-JP" dirty="0" smtClean="0"/>
          </a:p>
          <a:p>
            <a:pPr marL="457200" indent="-457200">
              <a:buFont typeface="+mj-lt"/>
              <a:buAutoNum type="arabicPeriod"/>
            </a:pPr>
            <a:r>
              <a:rPr lang="ja-JP" altLang="en-US" dirty="0" smtClean="0"/>
              <a:t>体制と役割</a:t>
            </a:r>
            <a:endParaRPr lang="ja-JP" altLang="en-US" dirty="0"/>
          </a:p>
          <a:p>
            <a:pPr marL="457200" indent="-457200">
              <a:buFont typeface="+mj-lt"/>
              <a:buAutoNum type="arabicPeriod"/>
            </a:pPr>
            <a:r>
              <a:rPr lang="ja-JP" altLang="en-US" dirty="0" smtClean="0"/>
              <a:t>会議運営</a:t>
            </a:r>
            <a:endParaRPr lang="ja-JP" altLang="en-US" dirty="0"/>
          </a:p>
          <a:p>
            <a:pPr marL="457200" indent="-457200">
              <a:buFont typeface="+mj-lt"/>
              <a:buAutoNum type="arabicPeriod"/>
            </a:pPr>
            <a:r>
              <a:rPr lang="ja-JP" altLang="en-US" dirty="0" smtClean="0"/>
              <a:t>各種ルー</a:t>
            </a:r>
            <a:r>
              <a:rPr lang="ja-JP" altLang="en-US" dirty="0"/>
              <a:t>ル</a:t>
            </a:r>
          </a:p>
        </p:txBody>
      </p:sp>
    </p:spTree>
    <p:extLst>
      <p:ext uri="{BB962C8B-B14F-4D97-AF65-F5344CB8AC3E}">
        <p14:creationId xmlns:p14="http://schemas.microsoft.com/office/powerpoint/2010/main" val="1415307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プロジェクト背景</a:t>
            </a:r>
            <a:r>
              <a:rPr lang="ja-JP" altLang="en-US" dirty="0"/>
              <a:t>・</a:t>
            </a:r>
            <a:r>
              <a:rPr lang="ja-JP" altLang="en-US" dirty="0" smtClean="0"/>
              <a:t>目的</a:t>
            </a:r>
            <a:endParaRPr kumimoji="1" lang="ja-JP" altLang="en-US" dirty="0"/>
          </a:p>
        </p:txBody>
      </p:sp>
      <p:sp>
        <p:nvSpPr>
          <p:cNvPr id="5" name="二等辺三角形 4"/>
          <p:cNvSpPr/>
          <p:nvPr/>
        </p:nvSpPr>
        <p:spPr>
          <a:xfrm rot="10800000">
            <a:off x="4487847" y="3098014"/>
            <a:ext cx="3216307" cy="32227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381109" y="1412776"/>
            <a:ext cx="7303205" cy="1107310"/>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16000" tIns="72000" rIns="216000" bIns="72000" rtlCol="0" anchor="ctr"/>
          <a:lstStyle/>
          <a:p>
            <a:pPr algn="ctr"/>
            <a:r>
              <a:rPr lang="ja-JP" altLang="en-US" dirty="0" smtClean="0">
                <a:solidFill>
                  <a:schemeClr val="tx1">
                    <a:lumMod val="75000"/>
                    <a:lumOff val="25000"/>
                  </a:schemeClr>
                </a:solidFill>
              </a:rPr>
              <a:t>世の中に飲食店はたくさんあふれている</a:t>
            </a:r>
            <a:endParaRPr lang="en-US" altLang="ja-JP" dirty="0" smtClean="0">
              <a:solidFill>
                <a:schemeClr val="tx1">
                  <a:lumMod val="75000"/>
                  <a:lumOff val="25000"/>
                </a:schemeClr>
              </a:solidFill>
            </a:endParaRPr>
          </a:p>
          <a:p>
            <a:pPr algn="ctr"/>
            <a:r>
              <a:rPr lang="ja-JP" altLang="en-US" dirty="0" smtClean="0">
                <a:solidFill>
                  <a:schemeClr val="tx1">
                    <a:lumMod val="75000"/>
                    <a:lumOff val="25000"/>
                  </a:schemeClr>
                </a:solidFill>
              </a:rPr>
              <a:t>「できるだけお店選びで失敗したくない」と思っている人が多い</a:t>
            </a:r>
            <a:endParaRPr lang="en-US" altLang="ja-JP" dirty="0" smtClean="0">
              <a:solidFill>
                <a:schemeClr val="tx1">
                  <a:lumMod val="75000"/>
                  <a:lumOff val="25000"/>
                </a:schemeClr>
              </a:solidFill>
            </a:endParaRPr>
          </a:p>
        </p:txBody>
      </p:sp>
      <p:sp>
        <p:nvSpPr>
          <p:cNvPr id="7" name="正方形/長方形 6"/>
          <p:cNvSpPr/>
          <p:nvPr/>
        </p:nvSpPr>
        <p:spPr>
          <a:xfrm>
            <a:off x="3381109" y="4005064"/>
            <a:ext cx="7303205" cy="819278"/>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16000" tIns="72000" rIns="216000" bIns="72000" rtlCol="0" anchor="ctr"/>
          <a:lstStyle/>
          <a:p>
            <a:pPr algn="ctr"/>
            <a:r>
              <a:rPr lang="ja-JP" altLang="en-US" dirty="0" smtClean="0">
                <a:solidFill>
                  <a:schemeClr val="tx1">
                    <a:lumMod val="75000"/>
                    <a:lumOff val="25000"/>
                  </a:schemeClr>
                </a:solidFill>
              </a:rPr>
              <a:t>カスタマがどの飲食店を選ぶとよいかわかるようにしたい</a:t>
            </a:r>
            <a:endParaRPr kumimoji="1" lang="ja-JP" altLang="en-US" dirty="0">
              <a:solidFill>
                <a:schemeClr val="tx1">
                  <a:lumMod val="75000"/>
                  <a:lumOff val="25000"/>
                </a:schemeClr>
              </a:solidFill>
            </a:endParaRPr>
          </a:p>
        </p:txBody>
      </p:sp>
      <p:sp>
        <p:nvSpPr>
          <p:cNvPr id="8" name="正方形/長方形 7"/>
          <p:cNvSpPr/>
          <p:nvPr/>
        </p:nvSpPr>
        <p:spPr>
          <a:xfrm>
            <a:off x="1507686" y="1408532"/>
            <a:ext cx="1801416" cy="1111554"/>
          </a:xfrm>
          <a:prstGeom prst="rect">
            <a:avLst/>
          </a:prstGeom>
          <a:solidFill>
            <a:schemeClr val="accent2">
              <a:lumMod val="20000"/>
              <a:lumOff val="80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16000" tIns="72000" rIns="216000" bIns="72000" rtlCol="0" anchor="ctr"/>
          <a:lstStyle/>
          <a:p>
            <a:pPr algn="ctr"/>
            <a:r>
              <a:rPr lang="ja-JP" altLang="en-US" b="1" dirty="0" smtClean="0">
                <a:solidFill>
                  <a:schemeClr val="tx1">
                    <a:lumMod val="75000"/>
                    <a:lumOff val="25000"/>
                  </a:schemeClr>
                </a:solidFill>
              </a:rPr>
              <a:t>背景</a:t>
            </a:r>
            <a:endParaRPr kumimoji="1" lang="ja-JP" altLang="en-US" b="1" dirty="0">
              <a:solidFill>
                <a:schemeClr val="tx1">
                  <a:lumMod val="75000"/>
                  <a:lumOff val="25000"/>
                </a:schemeClr>
              </a:solidFill>
            </a:endParaRPr>
          </a:p>
        </p:txBody>
      </p:sp>
      <p:sp>
        <p:nvSpPr>
          <p:cNvPr id="9" name="正方形/長方形 8"/>
          <p:cNvSpPr/>
          <p:nvPr/>
        </p:nvSpPr>
        <p:spPr>
          <a:xfrm>
            <a:off x="1507686" y="4005064"/>
            <a:ext cx="1801416" cy="819278"/>
          </a:xfrm>
          <a:prstGeom prst="rect">
            <a:avLst/>
          </a:prstGeom>
          <a:solidFill>
            <a:schemeClr val="accent2">
              <a:lumMod val="20000"/>
              <a:lumOff val="80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16000" tIns="72000" rIns="216000" bIns="72000" rtlCol="0" anchor="ctr"/>
          <a:lstStyle/>
          <a:p>
            <a:pPr algn="ctr"/>
            <a:r>
              <a:rPr lang="ja-JP" altLang="en-US" b="1" dirty="0" smtClean="0">
                <a:solidFill>
                  <a:schemeClr val="tx1">
                    <a:lumMod val="75000"/>
                    <a:lumOff val="25000"/>
                  </a:schemeClr>
                </a:solidFill>
              </a:rPr>
              <a:t>目的</a:t>
            </a:r>
            <a:endParaRPr kumimoji="1" lang="ja-JP" altLang="en-US" b="1" dirty="0">
              <a:solidFill>
                <a:schemeClr val="tx1">
                  <a:lumMod val="75000"/>
                  <a:lumOff val="25000"/>
                </a:schemeClr>
              </a:solidFill>
            </a:endParaRPr>
          </a:p>
        </p:txBody>
      </p:sp>
      <p:sp>
        <p:nvSpPr>
          <p:cNvPr id="10" name="正方形/長方形 9"/>
          <p:cNvSpPr/>
          <p:nvPr/>
        </p:nvSpPr>
        <p:spPr>
          <a:xfrm>
            <a:off x="9734550" y="304800"/>
            <a:ext cx="2165350" cy="62865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プロジェクト計画より抜粋</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07176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サービス定義</a:t>
            </a:r>
            <a:endParaRPr kumimoji="1" lang="ja-JP" altLang="en-US" dirty="0"/>
          </a:p>
        </p:txBody>
      </p:sp>
      <p:sp>
        <p:nvSpPr>
          <p:cNvPr id="5" name="Freeform 2427"/>
          <p:cNvSpPr>
            <a:spLocks noEditPoints="1"/>
          </p:cNvSpPr>
          <p:nvPr/>
        </p:nvSpPr>
        <p:spPr bwMode="auto">
          <a:xfrm>
            <a:off x="2939600" y="2771964"/>
            <a:ext cx="762000" cy="681038"/>
          </a:xfrm>
          <a:custGeom>
            <a:avLst/>
            <a:gdLst>
              <a:gd name="T0" fmla="*/ 453 w 480"/>
              <a:gd name="T1" fmla="*/ 0 h 429"/>
              <a:gd name="T2" fmla="*/ 26 w 480"/>
              <a:gd name="T3" fmla="*/ 0 h 429"/>
              <a:gd name="T4" fmla="*/ 26 w 480"/>
              <a:gd name="T5" fmla="*/ 54 h 429"/>
              <a:gd name="T6" fmla="*/ 453 w 480"/>
              <a:gd name="T7" fmla="*/ 54 h 429"/>
              <a:gd name="T8" fmla="*/ 453 w 480"/>
              <a:gd name="T9" fmla="*/ 0 h 429"/>
              <a:gd name="T10" fmla="*/ 480 w 480"/>
              <a:gd name="T11" fmla="*/ 268 h 429"/>
              <a:gd name="T12" fmla="*/ 480 w 480"/>
              <a:gd name="T13" fmla="*/ 214 h 429"/>
              <a:gd name="T14" fmla="*/ 453 w 480"/>
              <a:gd name="T15" fmla="*/ 81 h 429"/>
              <a:gd name="T16" fmla="*/ 26 w 480"/>
              <a:gd name="T17" fmla="*/ 81 h 429"/>
              <a:gd name="T18" fmla="*/ 0 w 480"/>
              <a:gd name="T19" fmla="*/ 214 h 429"/>
              <a:gd name="T20" fmla="*/ 0 w 480"/>
              <a:gd name="T21" fmla="*/ 268 h 429"/>
              <a:gd name="T22" fmla="*/ 26 w 480"/>
              <a:gd name="T23" fmla="*/ 268 h 429"/>
              <a:gd name="T24" fmla="*/ 26 w 480"/>
              <a:gd name="T25" fmla="*/ 429 h 429"/>
              <a:gd name="T26" fmla="*/ 293 w 480"/>
              <a:gd name="T27" fmla="*/ 429 h 429"/>
              <a:gd name="T28" fmla="*/ 293 w 480"/>
              <a:gd name="T29" fmla="*/ 268 h 429"/>
              <a:gd name="T30" fmla="*/ 400 w 480"/>
              <a:gd name="T31" fmla="*/ 268 h 429"/>
              <a:gd name="T32" fmla="*/ 400 w 480"/>
              <a:gd name="T33" fmla="*/ 429 h 429"/>
              <a:gd name="T34" fmla="*/ 453 w 480"/>
              <a:gd name="T35" fmla="*/ 429 h 429"/>
              <a:gd name="T36" fmla="*/ 453 w 480"/>
              <a:gd name="T37" fmla="*/ 268 h 429"/>
              <a:gd name="T38" fmla="*/ 480 w 480"/>
              <a:gd name="T39" fmla="*/ 268 h 429"/>
              <a:gd name="T40" fmla="*/ 240 w 480"/>
              <a:gd name="T41" fmla="*/ 375 h 429"/>
              <a:gd name="T42" fmla="*/ 80 w 480"/>
              <a:gd name="T43" fmla="*/ 375 h 429"/>
              <a:gd name="T44" fmla="*/ 80 w 480"/>
              <a:gd name="T45" fmla="*/ 268 h 429"/>
              <a:gd name="T46" fmla="*/ 240 w 480"/>
              <a:gd name="T47" fmla="*/ 268 h 429"/>
              <a:gd name="T48" fmla="*/ 240 w 480"/>
              <a:gd name="T49" fmla="*/ 37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 h="429">
                <a:moveTo>
                  <a:pt x="453" y="0"/>
                </a:moveTo>
                <a:lnTo>
                  <a:pt x="26" y="0"/>
                </a:lnTo>
                <a:lnTo>
                  <a:pt x="26" y="54"/>
                </a:lnTo>
                <a:lnTo>
                  <a:pt x="453" y="54"/>
                </a:lnTo>
                <a:lnTo>
                  <a:pt x="453" y="0"/>
                </a:lnTo>
                <a:close/>
                <a:moveTo>
                  <a:pt x="480" y="268"/>
                </a:moveTo>
                <a:lnTo>
                  <a:pt x="480" y="214"/>
                </a:lnTo>
                <a:lnTo>
                  <a:pt x="453" y="81"/>
                </a:lnTo>
                <a:lnTo>
                  <a:pt x="26" y="81"/>
                </a:lnTo>
                <a:lnTo>
                  <a:pt x="0" y="214"/>
                </a:lnTo>
                <a:lnTo>
                  <a:pt x="0" y="268"/>
                </a:lnTo>
                <a:lnTo>
                  <a:pt x="26" y="268"/>
                </a:lnTo>
                <a:lnTo>
                  <a:pt x="26" y="429"/>
                </a:lnTo>
                <a:lnTo>
                  <a:pt x="293" y="429"/>
                </a:lnTo>
                <a:lnTo>
                  <a:pt x="293" y="268"/>
                </a:lnTo>
                <a:lnTo>
                  <a:pt x="400" y="268"/>
                </a:lnTo>
                <a:lnTo>
                  <a:pt x="400" y="429"/>
                </a:lnTo>
                <a:lnTo>
                  <a:pt x="453" y="429"/>
                </a:lnTo>
                <a:lnTo>
                  <a:pt x="453" y="268"/>
                </a:lnTo>
                <a:lnTo>
                  <a:pt x="480" y="268"/>
                </a:lnTo>
                <a:close/>
                <a:moveTo>
                  <a:pt x="240" y="375"/>
                </a:moveTo>
                <a:lnTo>
                  <a:pt x="80" y="375"/>
                </a:lnTo>
                <a:lnTo>
                  <a:pt x="80" y="268"/>
                </a:lnTo>
                <a:lnTo>
                  <a:pt x="240" y="268"/>
                </a:lnTo>
                <a:lnTo>
                  <a:pt x="240" y="375"/>
                </a:lnTo>
                <a:close/>
              </a:path>
            </a:pathLst>
          </a:custGeom>
          <a:solidFill>
            <a:schemeClr val="bg1">
              <a:lumMod val="95000"/>
            </a:schemeClr>
          </a:solidFill>
          <a:ln w="25400">
            <a:solidFill>
              <a:srgbClr val="646464"/>
            </a:solidFill>
          </a:ln>
          <a:extLst/>
        </p:spPr>
        <p:txBody>
          <a:bodyPr vert="horz" wrap="square" lIns="91440" tIns="45720" rIns="91440" bIns="45720" numCol="1" anchor="t" anchorCtr="0" compatLnSpc="1">
            <a:prstTxWarp prst="textNoShape">
              <a:avLst/>
            </a:prstTxWarp>
          </a:bodyPr>
          <a:lstStyle/>
          <a:p>
            <a:endParaRPr lang="ja-JP" altLang="en-US"/>
          </a:p>
        </p:txBody>
      </p:sp>
      <p:sp>
        <p:nvSpPr>
          <p:cNvPr id="11" name="フリーフォーム 10"/>
          <p:cNvSpPr/>
          <p:nvPr/>
        </p:nvSpPr>
        <p:spPr>
          <a:xfrm>
            <a:off x="9445526" y="2829447"/>
            <a:ext cx="567516" cy="566073"/>
          </a:xfrm>
          <a:custGeom>
            <a:avLst/>
            <a:gdLst>
              <a:gd name="connsiteX0" fmla="*/ 1371056 w 4869180"/>
              <a:gd name="connsiteY0" fmla="*/ 2991012 h 4856798"/>
              <a:gd name="connsiteX1" fmla="*/ 1373778 w 4869180"/>
              <a:gd name="connsiteY1" fmla="*/ 2993317 h 4856798"/>
              <a:gd name="connsiteX2" fmla="*/ 2446020 w 4869180"/>
              <a:gd name="connsiteY2" fmla="*/ 3335186 h 4856798"/>
              <a:gd name="connsiteX3" fmla="*/ 3410579 w 4869180"/>
              <a:gd name="connsiteY3" fmla="*/ 3068651 h 4856798"/>
              <a:gd name="connsiteX4" fmla="*/ 3508450 w 4869180"/>
              <a:gd name="connsiteY4" fmla="*/ 3000183 h 4856798"/>
              <a:gd name="connsiteX5" fmla="*/ 4225181 w 4869180"/>
              <a:gd name="connsiteY5" fmla="*/ 3178884 h 4856798"/>
              <a:gd name="connsiteX6" fmla="*/ 4230712 w 4869180"/>
              <a:gd name="connsiteY6" fmla="*/ 3180716 h 4856798"/>
              <a:gd name="connsiteX7" fmla="*/ 4246245 w 4869180"/>
              <a:gd name="connsiteY7" fmla="*/ 3183284 h 4856798"/>
              <a:gd name="connsiteX8" fmla="*/ 4869180 w 4869180"/>
              <a:gd name="connsiteY8" fmla="*/ 4011454 h 4856798"/>
              <a:gd name="connsiteX9" fmla="*/ 4869180 w 4869180"/>
              <a:gd name="connsiteY9" fmla="*/ 4038651 h 4856798"/>
              <a:gd name="connsiteX10" fmla="*/ 4869180 w 4869180"/>
              <a:gd name="connsiteY10" fmla="*/ 4337208 h 4856798"/>
              <a:gd name="connsiteX11" fmla="*/ 4869180 w 4869180"/>
              <a:gd name="connsiteY11" fmla="*/ 4432900 h 4856798"/>
              <a:gd name="connsiteX12" fmla="*/ 4445283 w 4869180"/>
              <a:gd name="connsiteY12" fmla="*/ 4856797 h 4856798"/>
              <a:gd name="connsiteX13" fmla="*/ 4089033 w 4869180"/>
              <a:gd name="connsiteY13" fmla="*/ 4856797 h 4856798"/>
              <a:gd name="connsiteX14" fmla="*/ 4089014 w 4869180"/>
              <a:gd name="connsiteY14" fmla="*/ 4856798 h 4856798"/>
              <a:gd name="connsiteX15" fmla="*/ 4088996 w 4869180"/>
              <a:gd name="connsiteY15" fmla="*/ 4856797 h 4856798"/>
              <a:gd name="connsiteX16" fmla="*/ 780184 w 4869180"/>
              <a:gd name="connsiteY16" fmla="*/ 4856797 h 4856798"/>
              <a:gd name="connsiteX17" fmla="*/ 780166 w 4869180"/>
              <a:gd name="connsiteY17" fmla="*/ 4856798 h 4856798"/>
              <a:gd name="connsiteX18" fmla="*/ 780147 w 4869180"/>
              <a:gd name="connsiteY18" fmla="*/ 4856797 h 4856798"/>
              <a:gd name="connsiteX19" fmla="*/ 423897 w 4869180"/>
              <a:gd name="connsiteY19" fmla="*/ 4856797 h 4856798"/>
              <a:gd name="connsiteX20" fmla="*/ 0 w 4869180"/>
              <a:gd name="connsiteY20" fmla="*/ 4432900 h 4856798"/>
              <a:gd name="connsiteX21" fmla="*/ 0 w 4869180"/>
              <a:gd name="connsiteY21" fmla="*/ 4337208 h 4856798"/>
              <a:gd name="connsiteX22" fmla="*/ 0 w 4869180"/>
              <a:gd name="connsiteY22" fmla="*/ 4038651 h 4856798"/>
              <a:gd name="connsiteX23" fmla="*/ 0 w 4869180"/>
              <a:gd name="connsiteY23" fmla="*/ 4011454 h 4856798"/>
              <a:gd name="connsiteX24" fmla="*/ 476490 w 4869180"/>
              <a:gd name="connsiteY24" fmla="*/ 3232541 h 4856798"/>
              <a:gd name="connsiteX25" fmla="*/ 522024 w 4869180"/>
              <a:gd name="connsiteY25" fmla="*/ 3214483 h 4856798"/>
              <a:gd name="connsiteX26" fmla="*/ 524715 w 4869180"/>
              <a:gd name="connsiteY26" fmla="*/ 3213095 h 4856798"/>
              <a:gd name="connsiteX27" fmla="*/ 530129 w 4869180"/>
              <a:gd name="connsiteY27" fmla="*/ 3211269 h 4856798"/>
              <a:gd name="connsiteX28" fmla="*/ 548168 w 4869180"/>
              <a:gd name="connsiteY28" fmla="*/ 3204115 h 4856798"/>
              <a:gd name="connsiteX29" fmla="*/ 566406 w 4869180"/>
              <a:gd name="connsiteY29" fmla="*/ 3199034 h 4856798"/>
              <a:gd name="connsiteX30" fmla="*/ 599908 w 4869180"/>
              <a:gd name="connsiteY30" fmla="*/ 3187734 h 4856798"/>
              <a:gd name="connsiteX31" fmla="*/ 2446020 w 4869180"/>
              <a:gd name="connsiteY31" fmla="*/ 0 h 4856798"/>
              <a:gd name="connsiteX32" fmla="*/ 3962400 w 4869180"/>
              <a:gd name="connsiteY32" fmla="*/ 1516380 h 4856798"/>
              <a:gd name="connsiteX33" fmla="*/ 2446020 w 4869180"/>
              <a:gd name="connsiteY33" fmla="*/ 3032760 h 4856798"/>
              <a:gd name="connsiteX34" fmla="*/ 929640 w 4869180"/>
              <a:gd name="connsiteY34" fmla="*/ 1516380 h 4856798"/>
              <a:gd name="connsiteX35" fmla="*/ 2446020 w 4869180"/>
              <a:gd name="connsiteY35" fmla="*/ 0 h 485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69180" h="4856798">
                <a:moveTo>
                  <a:pt x="1371056" y="2991012"/>
                </a:moveTo>
                <a:lnTo>
                  <a:pt x="1373778" y="2993317"/>
                </a:lnTo>
                <a:cubicBezTo>
                  <a:pt x="1648188" y="3204542"/>
                  <a:pt x="2027283" y="3335186"/>
                  <a:pt x="2446020" y="3335186"/>
                </a:cubicBezTo>
                <a:cubicBezTo>
                  <a:pt x="2812415" y="3335186"/>
                  <a:pt x="3148459" y="3235161"/>
                  <a:pt x="3410579" y="3068651"/>
                </a:cubicBezTo>
                <a:lnTo>
                  <a:pt x="3508450" y="3000183"/>
                </a:lnTo>
                <a:lnTo>
                  <a:pt x="4225181" y="3178884"/>
                </a:lnTo>
                <a:lnTo>
                  <a:pt x="4230712" y="3180716"/>
                </a:lnTo>
                <a:lnTo>
                  <a:pt x="4246245" y="3183284"/>
                </a:lnTo>
                <a:cubicBezTo>
                  <a:pt x="4601754" y="3262109"/>
                  <a:pt x="4869180" y="3602942"/>
                  <a:pt x="4869180" y="4011454"/>
                </a:cubicBezTo>
                <a:lnTo>
                  <a:pt x="4869180" y="4038651"/>
                </a:lnTo>
                <a:lnTo>
                  <a:pt x="4869180" y="4337208"/>
                </a:lnTo>
                <a:lnTo>
                  <a:pt x="4869180" y="4432900"/>
                </a:lnTo>
                <a:cubicBezTo>
                  <a:pt x="4869180" y="4667012"/>
                  <a:pt x="4679395" y="4856797"/>
                  <a:pt x="4445283" y="4856797"/>
                </a:cubicBezTo>
                <a:lnTo>
                  <a:pt x="4089033" y="4856797"/>
                </a:lnTo>
                <a:lnTo>
                  <a:pt x="4089014" y="4856798"/>
                </a:lnTo>
                <a:lnTo>
                  <a:pt x="4088996" y="4856797"/>
                </a:lnTo>
                <a:lnTo>
                  <a:pt x="780184" y="4856797"/>
                </a:lnTo>
                <a:lnTo>
                  <a:pt x="780166" y="4856798"/>
                </a:lnTo>
                <a:lnTo>
                  <a:pt x="780147" y="4856797"/>
                </a:lnTo>
                <a:lnTo>
                  <a:pt x="423897" y="4856797"/>
                </a:lnTo>
                <a:cubicBezTo>
                  <a:pt x="189785" y="4856797"/>
                  <a:pt x="0" y="4667012"/>
                  <a:pt x="0" y="4432900"/>
                </a:cubicBezTo>
                <a:lnTo>
                  <a:pt x="0" y="4337208"/>
                </a:lnTo>
                <a:lnTo>
                  <a:pt x="0" y="4038651"/>
                </a:lnTo>
                <a:lnTo>
                  <a:pt x="0" y="4011454"/>
                </a:lnTo>
                <a:cubicBezTo>
                  <a:pt x="0" y="3661301"/>
                  <a:pt x="196477" y="3360871"/>
                  <a:pt x="476490" y="3232541"/>
                </a:cubicBezTo>
                <a:lnTo>
                  <a:pt x="522024" y="3214483"/>
                </a:lnTo>
                <a:lnTo>
                  <a:pt x="524715" y="3213095"/>
                </a:lnTo>
                <a:lnTo>
                  <a:pt x="530129" y="3211269"/>
                </a:lnTo>
                <a:lnTo>
                  <a:pt x="548168" y="3204115"/>
                </a:lnTo>
                <a:lnTo>
                  <a:pt x="566406" y="3199034"/>
                </a:lnTo>
                <a:lnTo>
                  <a:pt x="599908" y="3187734"/>
                </a:lnTo>
                <a:close/>
                <a:moveTo>
                  <a:pt x="2446020" y="0"/>
                </a:moveTo>
                <a:cubicBezTo>
                  <a:pt x="3283494" y="0"/>
                  <a:pt x="3962400" y="678906"/>
                  <a:pt x="3962400" y="1516380"/>
                </a:cubicBezTo>
                <a:cubicBezTo>
                  <a:pt x="3962400" y="2353854"/>
                  <a:pt x="3283494" y="3032760"/>
                  <a:pt x="2446020" y="3032760"/>
                </a:cubicBezTo>
                <a:cubicBezTo>
                  <a:pt x="1608546" y="3032760"/>
                  <a:pt x="929640" y="2353854"/>
                  <a:pt x="929640" y="1516380"/>
                </a:cubicBezTo>
                <a:cubicBezTo>
                  <a:pt x="929640" y="678906"/>
                  <a:pt x="1608546" y="0"/>
                  <a:pt x="2446020" y="0"/>
                </a:cubicBezTo>
                <a:close/>
              </a:path>
            </a:pathLst>
          </a:custGeom>
          <a:solidFill>
            <a:schemeClr val="bg1">
              <a:lumMod val="95000"/>
            </a:schemeClr>
          </a:solidFill>
          <a:ln w="25400">
            <a:solidFill>
              <a:srgbClr val="646464"/>
            </a:solidFill>
          </a:ln>
        </p:spPr>
        <p:txBody>
          <a:bodyPr vert="horz" wrap="square" lIns="91440" tIns="45720" rIns="91440" bIns="45720" numCol="1" anchor="t" anchorCtr="0" compatLnSpc="1">
            <a:prstTxWarp prst="textNoShape">
              <a:avLst/>
            </a:prstTxWarp>
          </a:bodyPr>
          <a:lstStyle/>
          <a:p>
            <a:endParaRPr lang="ja-JP" altLang="en-US" dirty="0">
              <a:solidFill>
                <a:schemeClr val="tx1"/>
              </a:solidFill>
            </a:endParaRPr>
          </a:p>
        </p:txBody>
      </p:sp>
      <p:sp>
        <p:nvSpPr>
          <p:cNvPr id="12" name="フリーフォーム 11"/>
          <p:cNvSpPr/>
          <p:nvPr/>
        </p:nvSpPr>
        <p:spPr>
          <a:xfrm>
            <a:off x="6278649" y="4949072"/>
            <a:ext cx="589828" cy="678938"/>
          </a:xfrm>
          <a:custGeom>
            <a:avLst/>
            <a:gdLst>
              <a:gd name="connsiteX0" fmla="*/ 1931419 w 4236720"/>
              <a:gd name="connsiteY0" fmla="*/ 3644548 h 4876800"/>
              <a:gd name="connsiteX1" fmla="*/ 1806417 w 4236720"/>
              <a:gd name="connsiteY1" fmla="*/ 3769550 h 4876800"/>
              <a:gd name="connsiteX2" fmla="*/ 1806417 w 4236720"/>
              <a:gd name="connsiteY2" fmla="*/ 4275087 h 4876800"/>
              <a:gd name="connsiteX3" fmla="*/ 1806415 w 4236720"/>
              <a:gd name="connsiteY3" fmla="*/ 4275087 h 4876800"/>
              <a:gd name="connsiteX4" fmla="*/ 1806415 w 4236720"/>
              <a:gd name="connsiteY4" fmla="*/ 4567555 h 4876800"/>
              <a:gd name="connsiteX5" fmla="*/ 1931419 w 4236720"/>
              <a:gd name="connsiteY5" fmla="*/ 4567555 h 4876800"/>
              <a:gd name="connsiteX6" fmla="*/ 2305302 w 4236720"/>
              <a:gd name="connsiteY6" fmla="*/ 4567555 h 4876800"/>
              <a:gd name="connsiteX7" fmla="*/ 2430302 w 4236720"/>
              <a:gd name="connsiteY7" fmla="*/ 4567555 h 4876800"/>
              <a:gd name="connsiteX8" fmla="*/ 2430302 w 4236720"/>
              <a:gd name="connsiteY8" fmla="*/ 4442563 h 4876800"/>
              <a:gd name="connsiteX9" fmla="*/ 2430304 w 4236720"/>
              <a:gd name="connsiteY9" fmla="*/ 4442553 h 4876800"/>
              <a:gd name="connsiteX10" fmla="*/ 2430304 w 4236720"/>
              <a:gd name="connsiteY10" fmla="*/ 3769550 h 4876800"/>
              <a:gd name="connsiteX11" fmla="*/ 2305302 w 4236720"/>
              <a:gd name="connsiteY11" fmla="*/ 3644548 h 4876800"/>
              <a:gd name="connsiteX12" fmla="*/ 2552922 w 4236720"/>
              <a:gd name="connsiteY12" fmla="*/ 2429394 h 4876800"/>
              <a:gd name="connsiteX13" fmla="*/ 2430302 w 4236720"/>
              <a:gd name="connsiteY13" fmla="*/ 2552014 h 4876800"/>
              <a:gd name="connsiteX14" fmla="*/ 2430302 w 4236720"/>
              <a:gd name="connsiteY14" fmla="*/ 2919915 h 4876800"/>
              <a:gd name="connsiteX15" fmla="*/ 2552922 w 4236720"/>
              <a:gd name="connsiteY15" fmla="*/ 3042535 h 4876800"/>
              <a:gd name="connsiteX16" fmla="*/ 2919682 w 4236720"/>
              <a:gd name="connsiteY16" fmla="*/ 3042535 h 4876800"/>
              <a:gd name="connsiteX17" fmla="*/ 3042302 w 4236720"/>
              <a:gd name="connsiteY17" fmla="*/ 2919915 h 4876800"/>
              <a:gd name="connsiteX18" fmla="*/ 3042302 w 4236720"/>
              <a:gd name="connsiteY18" fmla="*/ 2552014 h 4876800"/>
              <a:gd name="connsiteX19" fmla="*/ 2919682 w 4236720"/>
              <a:gd name="connsiteY19" fmla="*/ 2429394 h 4876800"/>
              <a:gd name="connsiteX20" fmla="*/ 1317035 w 4236720"/>
              <a:gd name="connsiteY20" fmla="*/ 2429394 h 4876800"/>
              <a:gd name="connsiteX21" fmla="*/ 1194415 w 4236720"/>
              <a:gd name="connsiteY21" fmla="*/ 2552014 h 4876800"/>
              <a:gd name="connsiteX22" fmla="*/ 1194415 w 4236720"/>
              <a:gd name="connsiteY22" fmla="*/ 2919915 h 4876800"/>
              <a:gd name="connsiteX23" fmla="*/ 1317035 w 4236720"/>
              <a:gd name="connsiteY23" fmla="*/ 3042535 h 4876800"/>
              <a:gd name="connsiteX24" fmla="*/ 1683795 w 4236720"/>
              <a:gd name="connsiteY24" fmla="*/ 3042535 h 4876800"/>
              <a:gd name="connsiteX25" fmla="*/ 1806415 w 4236720"/>
              <a:gd name="connsiteY25" fmla="*/ 2919915 h 4876800"/>
              <a:gd name="connsiteX26" fmla="*/ 1806415 w 4236720"/>
              <a:gd name="connsiteY26" fmla="*/ 2552014 h 4876800"/>
              <a:gd name="connsiteX27" fmla="*/ 1683795 w 4236720"/>
              <a:gd name="connsiteY27" fmla="*/ 2429394 h 4876800"/>
              <a:gd name="connsiteX28" fmla="*/ 2552922 w 4236720"/>
              <a:gd name="connsiteY28" fmla="*/ 1518625 h 4876800"/>
              <a:gd name="connsiteX29" fmla="*/ 2430302 w 4236720"/>
              <a:gd name="connsiteY29" fmla="*/ 1641245 h 4876800"/>
              <a:gd name="connsiteX30" fmla="*/ 2430302 w 4236720"/>
              <a:gd name="connsiteY30" fmla="*/ 2009146 h 4876800"/>
              <a:gd name="connsiteX31" fmla="*/ 2552922 w 4236720"/>
              <a:gd name="connsiteY31" fmla="*/ 2131766 h 4876800"/>
              <a:gd name="connsiteX32" fmla="*/ 2919682 w 4236720"/>
              <a:gd name="connsiteY32" fmla="*/ 2131766 h 4876800"/>
              <a:gd name="connsiteX33" fmla="*/ 3042302 w 4236720"/>
              <a:gd name="connsiteY33" fmla="*/ 2009146 h 4876800"/>
              <a:gd name="connsiteX34" fmla="*/ 3042302 w 4236720"/>
              <a:gd name="connsiteY34" fmla="*/ 1641245 h 4876800"/>
              <a:gd name="connsiteX35" fmla="*/ 2919682 w 4236720"/>
              <a:gd name="connsiteY35" fmla="*/ 1518625 h 4876800"/>
              <a:gd name="connsiteX36" fmla="*/ 1317035 w 4236720"/>
              <a:gd name="connsiteY36" fmla="*/ 1518625 h 4876800"/>
              <a:gd name="connsiteX37" fmla="*/ 1194415 w 4236720"/>
              <a:gd name="connsiteY37" fmla="*/ 1641245 h 4876800"/>
              <a:gd name="connsiteX38" fmla="*/ 1194415 w 4236720"/>
              <a:gd name="connsiteY38" fmla="*/ 2009146 h 4876800"/>
              <a:gd name="connsiteX39" fmla="*/ 1317035 w 4236720"/>
              <a:gd name="connsiteY39" fmla="*/ 2131766 h 4876800"/>
              <a:gd name="connsiteX40" fmla="*/ 1683795 w 4236720"/>
              <a:gd name="connsiteY40" fmla="*/ 2131766 h 4876800"/>
              <a:gd name="connsiteX41" fmla="*/ 1806415 w 4236720"/>
              <a:gd name="connsiteY41" fmla="*/ 2009146 h 4876800"/>
              <a:gd name="connsiteX42" fmla="*/ 1806415 w 4236720"/>
              <a:gd name="connsiteY42" fmla="*/ 1641245 h 4876800"/>
              <a:gd name="connsiteX43" fmla="*/ 1683795 w 4236720"/>
              <a:gd name="connsiteY43" fmla="*/ 1518625 h 4876800"/>
              <a:gd name="connsiteX44" fmla="*/ 2552922 w 4236720"/>
              <a:gd name="connsiteY44" fmla="*/ 601613 h 4876800"/>
              <a:gd name="connsiteX45" fmla="*/ 2430302 w 4236720"/>
              <a:gd name="connsiteY45" fmla="*/ 724233 h 4876800"/>
              <a:gd name="connsiteX46" fmla="*/ 2430302 w 4236720"/>
              <a:gd name="connsiteY46" fmla="*/ 1092134 h 4876800"/>
              <a:gd name="connsiteX47" fmla="*/ 2552922 w 4236720"/>
              <a:gd name="connsiteY47" fmla="*/ 1214754 h 4876800"/>
              <a:gd name="connsiteX48" fmla="*/ 2919682 w 4236720"/>
              <a:gd name="connsiteY48" fmla="*/ 1214754 h 4876800"/>
              <a:gd name="connsiteX49" fmla="*/ 3042302 w 4236720"/>
              <a:gd name="connsiteY49" fmla="*/ 1092134 h 4876800"/>
              <a:gd name="connsiteX50" fmla="*/ 3042302 w 4236720"/>
              <a:gd name="connsiteY50" fmla="*/ 724233 h 4876800"/>
              <a:gd name="connsiteX51" fmla="*/ 2919682 w 4236720"/>
              <a:gd name="connsiteY51" fmla="*/ 601613 h 4876800"/>
              <a:gd name="connsiteX52" fmla="*/ 1317035 w 4236720"/>
              <a:gd name="connsiteY52" fmla="*/ 601613 h 4876800"/>
              <a:gd name="connsiteX53" fmla="*/ 1194415 w 4236720"/>
              <a:gd name="connsiteY53" fmla="*/ 724233 h 4876800"/>
              <a:gd name="connsiteX54" fmla="*/ 1194415 w 4236720"/>
              <a:gd name="connsiteY54" fmla="*/ 1092134 h 4876800"/>
              <a:gd name="connsiteX55" fmla="*/ 1317035 w 4236720"/>
              <a:gd name="connsiteY55" fmla="*/ 1214754 h 4876800"/>
              <a:gd name="connsiteX56" fmla="*/ 1683795 w 4236720"/>
              <a:gd name="connsiteY56" fmla="*/ 1214754 h 4876800"/>
              <a:gd name="connsiteX57" fmla="*/ 1806415 w 4236720"/>
              <a:gd name="connsiteY57" fmla="*/ 1092134 h 4876800"/>
              <a:gd name="connsiteX58" fmla="*/ 1806415 w 4236720"/>
              <a:gd name="connsiteY58" fmla="*/ 724233 h 4876800"/>
              <a:gd name="connsiteX59" fmla="*/ 1683795 w 4236720"/>
              <a:gd name="connsiteY59" fmla="*/ 601613 h 4876800"/>
              <a:gd name="connsiteX60" fmla="*/ 526821 w 4236720"/>
              <a:gd name="connsiteY60" fmla="*/ 0 h 4876800"/>
              <a:gd name="connsiteX61" fmla="*/ 3709899 w 4236720"/>
              <a:gd name="connsiteY61" fmla="*/ 0 h 4876800"/>
              <a:gd name="connsiteX62" fmla="*/ 3939134 w 4236720"/>
              <a:gd name="connsiteY62" fmla="*/ 229235 h 4876800"/>
              <a:gd name="connsiteX63" fmla="*/ 3939134 w 4236720"/>
              <a:gd name="connsiteY63" fmla="*/ 4567555 h 4876800"/>
              <a:gd name="connsiteX64" fmla="*/ 4124755 w 4236720"/>
              <a:gd name="connsiteY64" fmla="*/ 4567555 h 4876800"/>
              <a:gd name="connsiteX65" fmla="*/ 4236720 w 4236720"/>
              <a:gd name="connsiteY65" fmla="*/ 4679520 h 4876800"/>
              <a:gd name="connsiteX66" fmla="*/ 4236720 w 4236720"/>
              <a:gd name="connsiteY66" fmla="*/ 4715661 h 4876800"/>
              <a:gd name="connsiteX67" fmla="*/ 4236720 w 4236720"/>
              <a:gd name="connsiteY67" fmla="*/ 4764835 h 4876800"/>
              <a:gd name="connsiteX68" fmla="*/ 4236720 w 4236720"/>
              <a:gd name="connsiteY68" fmla="*/ 4876800 h 4876800"/>
              <a:gd name="connsiteX69" fmla="*/ 4124755 w 4236720"/>
              <a:gd name="connsiteY69" fmla="*/ 4876800 h 4876800"/>
              <a:gd name="connsiteX70" fmla="*/ 3709899 w 4236720"/>
              <a:gd name="connsiteY70" fmla="*/ 4876800 h 4876800"/>
              <a:gd name="connsiteX71" fmla="*/ 526821 w 4236720"/>
              <a:gd name="connsiteY71" fmla="*/ 4876800 h 4876800"/>
              <a:gd name="connsiteX72" fmla="*/ 111965 w 4236720"/>
              <a:gd name="connsiteY72" fmla="*/ 4876800 h 4876800"/>
              <a:gd name="connsiteX73" fmla="*/ 0 w 4236720"/>
              <a:gd name="connsiteY73" fmla="*/ 4876800 h 4876800"/>
              <a:gd name="connsiteX74" fmla="*/ 0 w 4236720"/>
              <a:gd name="connsiteY74" fmla="*/ 4764835 h 4876800"/>
              <a:gd name="connsiteX75" fmla="*/ 0 w 4236720"/>
              <a:gd name="connsiteY75" fmla="*/ 4715661 h 4876800"/>
              <a:gd name="connsiteX76" fmla="*/ 0 w 4236720"/>
              <a:gd name="connsiteY76" fmla="*/ 4679520 h 4876800"/>
              <a:gd name="connsiteX77" fmla="*/ 111965 w 4236720"/>
              <a:gd name="connsiteY77" fmla="*/ 4567555 h 4876800"/>
              <a:gd name="connsiteX78" fmla="*/ 297586 w 4236720"/>
              <a:gd name="connsiteY78" fmla="*/ 4567555 h 4876800"/>
              <a:gd name="connsiteX79" fmla="*/ 297586 w 4236720"/>
              <a:gd name="connsiteY79" fmla="*/ 229235 h 4876800"/>
              <a:gd name="connsiteX80" fmla="*/ 526821 w 4236720"/>
              <a:gd name="connsiteY80"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236720" h="4876800">
                <a:moveTo>
                  <a:pt x="1931419" y="3644548"/>
                </a:moveTo>
                <a:cubicBezTo>
                  <a:pt x="1862382" y="3644548"/>
                  <a:pt x="1806417" y="3700513"/>
                  <a:pt x="1806417" y="3769550"/>
                </a:cubicBezTo>
                <a:lnTo>
                  <a:pt x="1806417" y="4275087"/>
                </a:lnTo>
                <a:lnTo>
                  <a:pt x="1806415" y="4275087"/>
                </a:lnTo>
                <a:lnTo>
                  <a:pt x="1806415" y="4567555"/>
                </a:lnTo>
                <a:lnTo>
                  <a:pt x="1931419" y="4567555"/>
                </a:lnTo>
                <a:lnTo>
                  <a:pt x="2305302" y="4567555"/>
                </a:lnTo>
                <a:lnTo>
                  <a:pt x="2430302" y="4567555"/>
                </a:lnTo>
                <a:lnTo>
                  <a:pt x="2430302" y="4442563"/>
                </a:lnTo>
                <a:lnTo>
                  <a:pt x="2430304" y="4442553"/>
                </a:lnTo>
                <a:lnTo>
                  <a:pt x="2430304" y="3769550"/>
                </a:lnTo>
                <a:cubicBezTo>
                  <a:pt x="2430304" y="3700513"/>
                  <a:pt x="2374339" y="3644548"/>
                  <a:pt x="2305302" y="3644548"/>
                </a:cubicBezTo>
                <a:close/>
                <a:moveTo>
                  <a:pt x="2552922" y="2429394"/>
                </a:moveTo>
                <a:cubicBezTo>
                  <a:pt x="2485201" y="2429394"/>
                  <a:pt x="2430302" y="2484293"/>
                  <a:pt x="2430302" y="2552014"/>
                </a:cubicBezTo>
                <a:lnTo>
                  <a:pt x="2430302" y="2919915"/>
                </a:lnTo>
                <a:cubicBezTo>
                  <a:pt x="2430302" y="2987636"/>
                  <a:pt x="2485201" y="3042535"/>
                  <a:pt x="2552922" y="3042535"/>
                </a:cubicBezTo>
                <a:lnTo>
                  <a:pt x="2919682" y="3042535"/>
                </a:lnTo>
                <a:cubicBezTo>
                  <a:pt x="2987403" y="3042535"/>
                  <a:pt x="3042302" y="2987636"/>
                  <a:pt x="3042302" y="2919915"/>
                </a:cubicBezTo>
                <a:lnTo>
                  <a:pt x="3042302" y="2552014"/>
                </a:lnTo>
                <a:cubicBezTo>
                  <a:pt x="3042302" y="2484293"/>
                  <a:pt x="2987403" y="2429394"/>
                  <a:pt x="2919682" y="2429394"/>
                </a:cubicBezTo>
                <a:close/>
                <a:moveTo>
                  <a:pt x="1317035" y="2429394"/>
                </a:moveTo>
                <a:cubicBezTo>
                  <a:pt x="1249314" y="2429394"/>
                  <a:pt x="1194415" y="2484293"/>
                  <a:pt x="1194415" y="2552014"/>
                </a:cubicBezTo>
                <a:lnTo>
                  <a:pt x="1194415" y="2919915"/>
                </a:lnTo>
                <a:cubicBezTo>
                  <a:pt x="1194415" y="2987636"/>
                  <a:pt x="1249314" y="3042535"/>
                  <a:pt x="1317035" y="3042535"/>
                </a:cubicBezTo>
                <a:lnTo>
                  <a:pt x="1683795" y="3042535"/>
                </a:lnTo>
                <a:cubicBezTo>
                  <a:pt x="1751516" y="3042535"/>
                  <a:pt x="1806415" y="2987636"/>
                  <a:pt x="1806415" y="2919915"/>
                </a:cubicBezTo>
                <a:lnTo>
                  <a:pt x="1806415" y="2552014"/>
                </a:lnTo>
                <a:cubicBezTo>
                  <a:pt x="1806415" y="2484293"/>
                  <a:pt x="1751516" y="2429394"/>
                  <a:pt x="1683795" y="2429394"/>
                </a:cubicBezTo>
                <a:close/>
                <a:moveTo>
                  <a:pt x="2552922" y="1518625"/>
                </a:moveTo>
                <a:cubicBezTo>
                  <a:pt x="2485201" y="1518625"/>
                  <a:pt x="2430302" y="1573524"/>
                  <a:pt x="2430302" y="1641245"/>
                </a:cubicBezTo>
                <a:lnTo>
                  <a:pt x="2430302" y="2009146"/>
                </a:lnTo>
                <a:cubicBezTo>
                  <a:pt x="2430302" y="2076867"/>
                  <a:pt x="2485201" y="2131766"/>
                  <a:pt x="2552922" y="2131766"/>
                </a:cubicBezTo>
                <a:lnTo>
                  <a:pt x="2919682" y="2131766"/>
                </a:lnTo>
                <a:cubicBezTo>
                  <a:pt x="2987403" y="2131766"/>
                  <a:pt x="3042302" y="2076867"/>
                  <a:pt x="3042302" y="2009146"/>
                </a:cubicBezTo>
                <a:lnTo>
                  <a:pt x="3042302" y="1641245"/>
                </a:lnTo>
                <a:cubicBezTo>
                  <a:pt x="3042302" y="1573524"/>
                  <a:pt x="2987403" y="1518625"/>
                  <a:pt x="2919682" y="1518625"/>
                </a:cubicBezTo>
                <a:close/>
                <a:moveTo>
                  <a:pt x="1317035" y="1518625"/>
                </a:moveTo>
                <a:cubicBezTo>
                  <a:pt x="1249314" y="1518625"/>
                  <a:pt x="1194415" y="1573524"/>
                  <a:pt x="1194415" y="1641245"/>
                </a:cubicBezTo>
                <a:lnTo>
                  <a:pt x="1194415" y="2009146"/>
                </a:lnTo>
                <a:cubicBezTo>
                  <a:pt x="1194415" y="2076867"/>
                  <a:pt x="1249314" y="2131766"/>
                  <a:pt x="1317035" y="2131766"/>
                </a:cubicBezTo>
                <a:lnTo>
                  <a:pt x="1683795" y="2131766"/>
                </a:lnTo>
                <a:cubicBezTo>
                  <a:pt x="1751516" y="2131766"/>
                  <a:pt x="1806415" y="2076867"/>
                  <a:pt x="1806415" y="2009146"/>
                </a:cubicBezTo>
                <a:lnTo>
                  <a:pt x="1806415" y="1641245"/>
                </a:lnTo>
                <a:cubicBezTo>
                  <a:pt x="1806415" y="1573524"/>
                  <a:pt x="1751516" y="1518625"/>
                  <a:pt x="1683795" y="1518625"/>
                </a:cubicBezTo>
                <a:close/>
                <a:moveTo>
                  <a:pt x="2552922" y="601613"/>
                </a:moveTo>
                <a:cubicBezTo>
                  <a:pt x="2485201" y="601613"/>
                  <a:pt x="2430302" y="656512"/>
                  <a:pt x="2430302" y="724233"/>
                </a:cubicBezTo>
                <a:lnTo>
                  <a:pt x="2430302" y="1092134"/>
                </a:lnTo>
                <a:cubicBezTo>
                  <a:pt x="2430302" y="1159855"/>
                  <a:pt x="2485201" y="1214754"/>
                  <a:pt x="2552922" y="1214754"/>
                </a:cubicBezTo>
                <a:lnTo>
                  <a:pt x="2919682" y="1214754"/>
                </a:lnTo>
                <a:cubicBezTo>
                  <a:pt x="2987403" y="1214754"/>
                  <a:pt x="3042302" y="1159855"/>
                  <a:pt x="3042302" y="1092134"/>
                </a:cubicBezTo>
                <a:lnTo>
                  <a:pt x="3042302" y="724233"/>
                </a:lnTo>
                <a:cubicBezTo>
                  <a:pt x="3042302" y="656512"/>
                  <a:pt x="2987403" y="601613"/>
                  <a:pt x="2919682" y="601613"/>
                </a:cubicBezTo>
                <a:close/>
                <a:moveTo>
                  <a:pt x="1317035" y="601613"/>
                </a:moveTo>
                <a:cubicBezTo>
                  <a:pt x="1249314" y="601613"/>
                  <a:pt x="1194415" y="656512"/>
                  <a:pt x="1194415" y="724233"/>
                </a:cubicBezTo>
                <a:lnTo>
                  <a:pt x="1194415" y="1092134"/>
                </a:lnTo>
                <a:cubicBezTo>
                  <a:pt x="1194415" y="1159855"/>
                  <a:pt x="1249314" y="1214754"/>
                  <a:pt x="1317035" y="1214754"/>
                </a:cubicBezTo>
                <a:lnTo>
                  <a:pt x="1683795" y="1214754"/>
                </a:lnTo>
                <a:cubicBezTo>
                  <a:pt x="1751516" y="1214754"/>
                  <a:pt x="1806415" y="1159855"/>
                  <a:pt x="1806415" y="1092134"/>
                </a:cubicBezTo>
                <a:lnTo>
                  <a:pt x="1806415" y="724233"/>
                </a:lnTo>
                <a:cubicBezTo>
                  <a:pt x="1806415" y="656512"/>
                  <a:pt x="1751516" y="601613"/>
                  <a:pt x="1683795" y="601613"/>
                </a:cubicBezTo>
                <a:close/>
                <a:moveTo>
                  <a:pt x="526821" y="0"/>
                </a:moveTo>
                <a:lnTo>
                  <a:pt x="3709899" y="0"/>
                </a:lnTo>
                <a:cubicBezTo>
                  <a:pt x="3836502" y="0"/>
                  <a:pt x="3939134" y="102632"/>
                  <a:pt x="3939134" y="229235"/>
                </a:cubicBezTo>
                <a:lnTo>
                  <a:pt x="3939134" y="4567555"/>
                </a:lnTo>
                <a:lnTo>
                  <a:pt x="4124755" y="4567555"/>
                </a:lnTo>
                <a:cubicBezTo>
                  <a:pt x="4186592" y="4567555"/>
                  <a:pt x="4236720" y="4617683"/>
                  <a:pt x="4236720" y="4679520"/>
                </a:cubicBezTo>
                <a:lnTo>
                  <a:pt x="4236720" y="4715661"/>
                </a:lnTo>
                <a:lnTo>
                  <a:pt x="4236720" y="4764835"/>
                </a:lnTo>
                <a:lnTo>
                  <a:pt x="4236720" y="4876800"/>
                </a:lnTo>
                <a:lnTo>
                  <a:pt x="4124755" y="4876800"/>
                </a:lnTo>
                <a:lnTo>
                  <a:pt x="3709899" y="4876800"/>
                </a:lnTo>
                <a:lnTo>
                  <a:pt x="526821" y="4876800"/>
                </a:lnTo>
                <a:lnTo>
                  <a:pt x="111965" y="4876800"/>
                </a:lnTo>
                <a:lnTo>
                  <a:pt x="0" y="4876800"/>
                </a:lnTo>
                <a:lnTo>
                  <a:pt x="0" y="4764835"/>
                </a:lnTo>
                <a:lnTo>
                  <a:pt x="0" y="4715661"/>
                </a:lnTo>
                <a:lnTo>
                  <a:pt x="0" y="4679520"/>
                </a:lnTo>
                <a:cubicBezTo>
                  <a:pt x="0" y="4617683"/>
                  <a:pt x="50128" y="4567555"/>
                  <a:pt x="111965" y="4567555"/>
                </a:cubicBezTo>
                <a:lnTo>
                  <a:pt x="297586" y="4567555"/>
                </a:lnTo>
                <a:lnTo>
                  <a:pt x="297586" y="229235"/>
                </a:lnTo>
                <a:cubicBezTo>
                  <a:pt x="297586" y="102632"/>
                  <a:pt x="400218" y="0"/>
                  <a:pt x="526821" y="0"/>
                </a:cubicBezTo>
                <a:close/>
              </a:path>
            </a:pathLst>
          </a:custGeom>
          <a:solidFill>
            <a:schemeClr val="bg1">
              <a:lumMod val="95000"/>
            </a:schemeClr>
          </a:solidFill>
          <a:ln w="25400">
            <a:solidFill>
              <a:srgbClr val="646464"/>
            </a:solidFill>
          </a:ln>
        </p:spPr>
        <p:txBody>
          <a:bodyPr vert="horz" wrap="square" lIns="91440" tIns="45720" rIns="91440" bIns="45720" numCol="1" anchor="t" anchorCtr="0" compatLnSpc="1">
            <a:prstTxWarp prst="textNoShape">
              <a:avLst/>
            </a:prstTxWarp>
          </a:bodyPr>
          <a:lstStyle/>
          <a:p>
            <a:endParaRPr lang="ja-JP" altLang="en-US">
              <a:solidFill>
                <a:schemeClr val="tx1"/>
              </a:solidFill>
            </a:endParaRPr>
          </a:p>
        </p:txBody>
      </p:sp>
      <p:sp>
        <p:nvSpPr>
          <p:cNvPr id="14" name="フリーフォーム 13"/>
          <p:cNvSpPr/>
          <p:nvPr/>
        </p:nvSpPr>
        <p:spPr>
          <a:xfrm>
            <a:off x="6187599" y="2774917"/>
            <a:ext cx="771928" cy="675133"/>
          </a:xfrm>
          <a:custGeom>
            <a:avLst/>
            <a:gdLst>
              <a:gd name="connsiteX0" fmla="*/ 444407 w 4844152"/>
              <a:gd name="connsiteY0" fmla="*/ 1270636 h 4236720"/>
              <a:gd name="connsiteX1" fmla="*/ 444407 w 4844152"/>
              <a:gd name="connsiteY1" fmla="*/ 2307277 h 4236720"/>
              <a:gd name="connsiteX2" fmla="*/ 444407 w 4844152"/>
              <a:gd name="connsiteY2" fmla="*/ 2866074 h 4236720"/>
              <a:gd name="connsiteX3" fmla="*/ 444407 w 4844152"/>
              <a:gd name="connsiteY3" fmla="*/ 3732842 h 4236720"/>
              <a:gd name="connsiteX4" fmla="*/ 515850 w 4844152"/>
              <a:gd name="connsiteY4" fmla="*/ 3804285 h 4236720"/>
              <a:gd name="connsiteX5" fmla="*/ 4328302 w 4844152"/>
              <a:gd name="connsiteY5" fmla="*/ 3804285 h 4236720"/>
              <a:gd name="connsiteX6" fmla="*/ 4399745 w 4844152"/>
              <a:gd name="connsiteY6" fmla="*/ 3732842 h 4236720"/>
              <a:gd name="connsiteX7" fmla="*/ 4399745 w 4844152"/>
              <a:gd name="connsiteY7" fmla="*/ 2866074 h 4236720"/>
              <a:gd name="connsiteX8" fmla="*/ 4399745 w 4844152"/>
              <a:gd name="connsiteY8" fmla="*/ 2307277 h 4236720"/>
              <a:gd name="connsiteX9" fmla="*/ 4399745 w 4844152"/>
              <a:gd name="connsiteY9" fmla="*/ 1270636 h 4236720"/>
              <a:gd name="connsiteX10" fmla="*/ 1607986 w 4844152"/>
              <a:gd name="connsiteY10" fmla="*/ 440372 h 4236720"/>
              <a:gd name="connsiteX11" fmla="*/ 1496657 w 4844152"/>
              <a:gd name="connsiteY11" fmla="*/ 551701 h 4236720"/>
              <a:gd name="connsiteX12" fmla="*/ 1496657 w 4844152"/>
              <a:gd name="connsiteY12" fmla="*/ 784021 h 4236720"/>
              <a:gd name="connsiteX13" fmla="*/ 1607986 w 4844152"/>
              <a:gd name="connsiteY13" fmla="*/ 895350 h 4236720"/>
              <a:gd name="connsiteX14" fmla="*/ 4288416 w 4844152"/>
              <a:gd name="connsiteY14" fmla="*/ 895350 h 4236720"/>
              <a:gd name="connsiteX15" fmla="*/ 4399745 w 4844152"/>
              <a:gd name="connsiteY15" fmla="*/ 784021 h 4236720"/>
              <a:gd name="connsiteX16" fmla="*/ 4399745 w 4844152"/>
              <a:gd name="connsiteY16" fmla="*/ 551701 h 4236720"/>
              <a:gd name="connsiteX17" fmla="*/ 4288416 w 4844152"/>
              <a:gd name="connsiteY17" fmla="*/ 440372 h 4236720"/>
              <a:gd name="connsiteX18" fmla="*/ 546208 w 4844152"/>
              <a:gd name="connsiteY18" fmla="*/ 440372 h 4236720"/>
              <a:gd name="connsiteX19" fmla="*/ 444407 w 4844152"/>
              <a:gd name="connsiteY19" fmla="*/ 542173 h 4236720"/>
              <a:gd name="connsiteX20" fmla="*/ 444407 w 4844152"/>
              <a:gd name="connsiteY20" fmla="*/ 793549 h 4236720"/>
              <a:gd name="connsiteX21" fmla="*/ 546208 w 4844152"/>
              <a:gd name="connsiteY21" fmla="*/ 895350 h 4236720"/>
              <a:gd name="connsiteX22" fmla="*/ 948002 w 4844152"/>
              <a:gd name="connsiteY22" fmla="*/ 895350 h 4236720"/>
              <a:gd name="connsiteX23" fmla="*/ 1049803 w 4844152"/>
              <a:gd name="connsiteY23" fmla="*/ 793549 h 4236720"/>
              <a:gd name="connsiteX24" fmla="*/ 1049803 w 4844152"/>
              <a:gd name="connsiteY24" fmla="*/ 542173 h 4236720"/>
              <a:gd name="connsiteX25" fmla="*/ 948002 w 4844152"/>
              <a:gd name="connsiteY25" fmla="*/ 440372 h 4236720"/>
              <a:gd name="connsiteX26" fmla="*/ 460150 w 4844152"/>
              <a:gd name="connsiteY26" fmla="*/ 0 h 4236720"/>
              <a:gd name="connsiteX27" fmla="*/ 4384002 w 4844152"/>
              <a:gd name="connsiteY27" fmla="*/ 0 h 4236720"/>
              <a:gd name="connsiteX28" fmla="*/ 4844152 w 4844152"/>
              <a:gd name="connsiteY28" fmla="*/ 460150 h 4236720"/>
              <a:gd name="connsiteX29" fmla="*/ 4844152 w 4844152"/>
              <a:gd name="connsiteY29" fmla="*/ 3776570 h 4236720"/>
              <a:gd name="connsiteX30" fmla="*/ 4384002 w 4844152"/>
              <a:gd name="connsiteY30" fmla="*/ 4236720 h 4236720"/>
              <a:gd name="connsiteX31" fmla="*/ 460150 w 4844152"/>
              <a:gd name="connsiteY31" fmla="*/ 4236720 h 4236720"/>
              <a:gd name="connsiteX32" fmla="*/ 0 w 4844152"/>
              <a:gd name="connsiteY32" fmla="*/ 3776570 h 4236720"/>
              <a:gd name="connsiteX33" fmla="*/ 0 w 4844152"/>
              <a:gd name="connsiteY33" fmla="*/ 460150 h 4236720"/>
              <a:gd name="connsiteX34" fmla="*/ 460150 w 4844152"/>
              <a:gd name="connsiteY34" fmla="*/ 0 h 423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844152" h="4236720">
                <a:moveTo>
                  <a:pt x="444407" y="1270636"/>
                </a:moveTo>
                <a:lnTo>
                  <a:pt x="444407" y="2307277"/>
                </a:lnTo>
                <a:lnTo>
                  <a:pt x="444407" y="2866074"/>
                </a:lnTo>
                <a:lnTo>
                  <a:pt x="444407" y="3732842"/>
                </a:lnTo>
                <a:cubicBezTo>
                  <a:pt x="444407" y="3772299"/>
                  <a:pt x="476393" y="3804285"/>
                  <a:pt x="515850" y="3804285"/>
                </a:cubicBezTo>
                <a:lnTo>
                  <a:pt x="4328302" y="3804285"/>
                </a:lnTo>
                <a:cubicBezTo>
                  <a:pt x="4367759" y="3804285"/>
                  <a:pt x="4399745" y="3772299"/>
                  <a:pt x="4399745" y="3732842"/>
                </a:cubicBezTo>
                <a:lnTo>
                  <a:pt x="4399745" y="2866074"/>
                </a:lnTo>
                <a:lnTo>
                  <a:pt x="4399745" y="2307277"/>
                </a:lnTo>
                <a:lnTo>
                  <a:pt x="4399745" y="1270636"/>
                </a:lnTo>
                <a:close/>
                <a:moveTo>
                  <a:pt x="1607986" y="440372"/>
                </a:moveTo>
                <a:cubicBezTo>
                  <a:pt x="1546501" y="440372"/>
                  <a:pt x="1496657" y="490216"/>
                  <a:pt x="1496657" y="551701"/>
                </a:cubicBezTo>
                <a:lnTo>
                  <a:pt x="1496657" y="784021"/>
                </a:lnTo>
                <a:cubicBezTo>
                  <a:pt x="1496657" y="845506"/>
                  <a:pt x="1546501" y="895350"/>
                  <a:pt x="1607986" y="895350"/>
                </a:cubicBezTo>
                <a:lnTo>
                  <a:pt x="4288416" y="895350"/>
                </a:lnTo>
                <a:cubicBezTo>
                  <a:pt x="4349901" y="895350"/>
                  <a:pt x="4399745" y="845506"/>
                  <a:pt x="4399745" y="784021"/>
                </a:cubicBezTo>
                <a:lnTo>
                  <a:pt x="4399745" y="551701"/>
                </a:lnTo>
                <a:cubicBezTo>
                  <a:pt x="4399745" y="490216"/>
                  <a:pt x="4349901" y="440372"/>
                  <a:pt x="4288416" y="440372"/>
                </a:cubicBezTo>
                <a:close/>
                <a:moveTo>
                  <a:pt x="546208" y="440372"/>
                </a:moveTo>
                <a:cubicBezTo>
                  <a:pt x="489985" y="440372"/>
                  <a:pt x="444407" y="485950"/>
                  <a:pt x="444407" y="542173"/>
                </a:cubicBezTo>
                <a:lnTo>
                  <a:pt x="444407" y="793549"/>
                </a:lnTo>
                <a:cubicBezTo>
                  <a:pt x="444407" y="849772"/>
                  <a:pt x="489985" y="895350"/>
                  <a:pt x="546208" y="895350"/>
                </a:cubicBezTo>
                <a:lnTo>
                  <a:pt x="948002" y="895350"/>
                </a:lnTo>
                <a:cubicBezTo>
                  <a:pt x="1004225" y="895350"/>
                  <a:pt x="1049803" y="849772"/>
                  <a:pt x="1049803" y="793549"/>
                </a:cubicBezTo>
                <a:lnTo>
                  <a:pt x="1049803" y="542173"/>
                </a:lnTo>
                <a:cubicBezTo>
                  <a:pt x="1049803" y="485950"/>
                  <a:pt x="1004225" y="440372"/>
                  <a:pt x="948002" y="440372"/>
                </a:cubicBezTo>
                <a:close/>
                <a:moveTo>
                  <a:pt x="460150" y="0"/>
                </a:moveTo>
                <a:lnTo>
                  <a:pt x="4384002" y="0"/>
                </a:lnTo>
                <a:cubicBezTo>
                  <a:pt x="4638136" y="0"/>
                  <a:pt x="4844152" y="206016"/>
                  <a:pt x="4844152" y="460150"/>
                </a:cubicBezTo>
                <a:lnTo>
                  <a:pt x="4844152" y="3776570"/>
                </a:lnTo>
                <a:cubicBezTo>
                  <a:pt x="4844152" y="4030704"/>
                  <a:pt x="4638136" y="4236720"/>
                  <a:pt x="4384002" y="4236720"/>
                </a:cubicBezTo>
                <a:lnTo>
                  <a:pt x="460150" y="4236720"/>
                </a:lnTo>
                <a:cubicBezTo>
                  <a:pt x="206016" y="4236720"/>
                  <a:pt x="0" y="4030704"/>
                  <a:pt x="0" y="3776570"/>
                </a:cubicBezTo>
                <a:lnTo>
                  <a:pt x="0" y="460150"/>
                </a:lnTo>
                <a:cubicBezTo>
                  <a:pt x="0" y="206016"/>
                  <a:pt x="206016" y="0"/>
                  <a:pt x="460150" y="0"/>
                </a:cubicBezTo>
                <a:close/>
              </a:path>
            </a:pathLst>
          </a:custGeom>
          <a:solidFill>
            <a:schemeClr val="bg1">
              <a:lumMod val="95000"/>
            </a:schemeClr>
          </a:solidFill>
          <a:ln w="25400">
            <a:solidFill>
              <a:srgbClr val="646464"/>
            </a:solidFill>
          </a:ln>
        </p:spPr>
        <p:txBody>
          <a:bodyPr vert="horz" wrap="square" lIns="91440" tIns="45720" rIns="91440" bIns="45720" numCol="1" anchor="t" anchorCtr="0" compatLnSpc="1">
            <a:prstTxWarp prst="textNoShape">
              <a:avLst/>
            </a:prstTxWarp>
          </a:bodyPr>
          <a:lstStyle/>
          <a:p>
            <a:endParaRPr lang="ja-JP" altLang="en-US">
              <a:solidFill>
                <a:schemeClr val="tx1"/>
              </a:solidFill>
            </a:endParaRPr>
          </a:p>
        </p:txBody>
      </p:sp>
      <p:cxnSp>
        <p:nvCxnSpPr>
          <p:cNvPr id="19" name="カギ線コネクタ 18"/>
          <p:cNvCxnSpPr>
            <a:stCxn id="29" idx="0"/>
            <a:endCxn id="30" idx="0"/>
          </p:cNvCxnSpPr>
          <p:nvPr/>
        </p:nvCxnSpPr>
        <p:spPr>
          <a:xfrm rot="16200000" flipV="1">
            <a:off x="6529184" y="-481813"/>
            <a:ext cx="12700" cy="6393518"/>
          </a:xfrm>
          <a:prstGeom prst="bentConnector3">
            <a:avLst>
              <a:gd name="adj1" fmla="val 8035047"/>
            </a:avLst>
          </a:prstGeom>
          <a:noFill/>
          <a:ln w="25400">
            <a:solidFill>
              <a:schemeClr val="accent2"/>
            </a:solidFill>
            <a:prstDash val="sysDash"/>
            <a:tailEnd type="arrow" w="lg" len="lg"/>
          </a:ln>
        </p:spPr>
      </p:cxnSp>
      <p:cxnSp>
        <p:nvCxnSpPr>
          <p:cNvPr id="21" name="直線矢印コネクタ 20"/>
          <p:cNvCxnSpPr/>
          <p:nvPr/>
        </p:nvCxnSpPr>
        <p:spPr>
          <a:xfrm flipV="1">
            <a:off x="6573563" y="3936161"/>
            <a:ext cx="0" cy="914705"/>
          </a:xfrm>
          <a:prstGeom prst="straightConnector1">
            <a:avLst/>
          </a:prstGeom>
          <a:noFill/>
          <a:ln w="25400">
            <a:solidFill>
              <a:schemeClr val="accent2"/>
            </a:solidFill>
            <a:tailEnd type="triangle" w="lg" len="lg"/>
          </a:ln>
        </p:spPr>
      </p:cxnSp>
      <p:cxnSp>
        <p:nvCxnSpPr>
          <p:cNvPr id="17" name="直線矢印コネクタ 16"/>
          <p:cNvCxnSpPr/>
          <p:nvPr/>
        </p:nvCxnSpPr>
        <p:spPr>
          <a:xfrm>
            <a:off x="3860517" y="3126190"/>
            <a:ext cx="2168165" cy="2923"/>
          </a:xfrm>
          <a:prstGeom prst="straightConnector1">
            <a:avLst/>
          </a:prstGeom>
          <a:noFill/>
          <a:ln w="25400">
            <a:solidFill>
              <a:schemeClr val="accent2"/>
            </a:solidFill>
            <a:tailEnd type="triangle" w="lg" len="lg"/>
          </a:ln>
        </p:spPr>
      </p:cxnSp>
      <p:cxnSp>
        <p:nvCxnSpPr>
          <p:cNvPr id="26" name="直線矢印コネクタ 25"/>
          <p:cNvCxnSpPr/>
          <p:nvPr/>
        </p:nvCxnSpPr>
        <p:spPr>
          <a:xfrm flipH="1">
            <a:off x="7118444" y="3126190"/>
            <a:ext cx="2168165" cy="0"/>
          </a:xfrm>
          <a:prstGeom prst="straightConnector1">
            <a:avLst/>
          </a:prstGeom>
          <a:noFill/>
          <a:ln w="25400">
            <a:solidFill>
              <a:schemeClr val="accent2"/>
            </a:solidFill>
            <a:tailEnd type="triangle" w="lg" len="lg"/>
          </a:ln>
        </p:spPr>
      </p:cxnSp>
      <p:sp>
        <p:nvSpPr>
          <p:cNvPr id="27" name="テキスト ボックス 26"/>
          <p:cNvSpPr txBox="1"/>
          <p:nvPr/>
        </p:nvSpPr>
        <p:spPr>
          <a:xfrm>
            <a:off x="4333516" y="2308033"/>
            <a:ext cx="1107996" cy="369332"/>
          </a:xfrm>
          <a:prstGeom prst="rect">
            <a:avLst/>
          </a:prstGeom>
          <a:noFill/>
        </p:spPr>
        <p:txBody>
          <a:bodyPr wrap="none" rtlCol="0">
            <a:spAutoFit/>
          </a:bodyPr>
          <a:lstStyle/>
          <a:p>
            <a:pPr algn="ctr"/>
            <a:r>
              <a:rPr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店舗情報</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4564349" y="2646198"/>
            <a:ext cx="646331" cy="369332"/>
          </a:xfrm>
          <a:prstGeom prst="rect">
            <a:avLst/>
          </a:prstGeom>
          <a:noFill/>
        </p:spPr>
        <p:txBody>
          <a:bodyPr wrap="none" rtlCol="0">
            <a:spAutoFit/>
          </a:bodyPr>
          <a:lstStyle/>
          <a:p>
            <a:pPr algn="ctr"/>
            <a:r>
              <a:rPr kumimoji="1"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広告</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9568074" y="2714946"/>
            <a:ext cx="315738" cy="24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3174556" y="2714946"/>
            <a:ext cx="315738" cy="24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5904149" y="1263881"/>
            <a:ext cx="1338829" cy="369332"/>
          </a:xfrm>
          <a:prstGeom prst="rect">
            <a:avLst/>
          </a:prstGeom>
          <a:noFill/>
        </p:spPr>
        <p:txBody>
          <a:bodyPr wrap="none" rtlCol="0">
            <a:spAutoFit/>
          </a:bodyPr>
          <a:lstStyle/>
          <a:p>
            <a:pPr algn="ctr"/>
            <a:r>
              <a:rPr kumimoji="1"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お店へ行く</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7754970" y="2308033"/>
            <a:ext cx="1107996" cy="369332"/>
          </a:xfrm>
          <a:prstGeom prst="rect">
            <a:avLst/>
          </a:prstGeom>
          <a:noFill/>
        </p:spPr>
        <p:txBody>
          <a:bodyPr wrap="none" rtlCol="0">
            <a:spAutoFit/>
          </a:bodyPr>
          <a:lstStyle/>
          <a:p>
            <a:pPr algn="ctr"/>
            <a:r>
              <a:rPr kumimoji="1"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店舗検索</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7639554" y="2646198"/>
            <a:ext cx="1338828" cy="369332"/>
          </a:xfrm>
          <a:prstGeom prst="rect">
            <a:avLst/>
          </a:prstGeom>
          <a:noFill/>
        </p:spPr>
        <p:txBody>
          <a:bodyPr wrap="none" rtlCol="0">
            <a:spAutoFit/>
          </a:bodyPr>
          <a:lstStyle/>
          <a:p>
            <a:pPr algn="ctr"/>
            <a:r>
              <a:rPr kumimoji="1"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口コミ登録</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035243" y="3517199"/>
            <a:ext cx="1076641" cy="369332"/>
          </a:xfrm>
          <a:prstGeom prst="rect">
            <a:avLst/>
          </a:prstGeom>
          <a:noFill/>
        </p:spPr>
        <p:txBody>
          <a:bodyPr wrap="none" rtlCol="0">
            <a:spAutoFit/>
          </a:bodyPr>
          <a:lstStyle/>
          <a:p>
            <a:pPr algn="ctr"/>
            <a:r>
              <a:rPr kumimoji="1" lang="en-US" altLang="ja-JP" dirty="0" err="1" smtClean="0">
                <a:solidFill>
                  <a:schemeClr val="tx1">
                    <a:lumMod val="65000"/>
                    <a:lumOff val="35000"/>
                  </a:schemeClr>
                </a:solidFill>
                <a:latin typeface="メイリオ" panose="020B0604030504040204" pitchFamily="50" charset="-128"/>
                <a:ea typeface="メイリオ" panose="020B0604030504040204" pitchFamily="50" charset="-128"/>
              </a:rPr>
              <a:t>tastylog</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9244634" y="3517199"/>
            <a:ext cx="1107997" cy="369332"/>
          </a:xfrm>
          <a:prstGeom prst="rect">
            <a:avLst/>
          </a:prstGeom>
          <a:noFill/>
        </p:spPr>
        <p:txBody>
          <a:bodyPr wrap="none" rtlCol="0">
            <a:spAutoFit/>
          </a:bodyPr>
          <a:lstStyle/>
          <a:p>
            <a:pPr algn="ctr"/>
            <a:r>
              <a:rPr kumimoji="1"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カスタマ</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2882020" y="3517199"/>
            <a:ext cx="877163" cy="369332"/>
          </a:xfrm>
          <a:prstGeom prst="rect">
            <a:avLst/>
          </a:prstGeom>
          <a:noFill/>
        </p:spPr>
        <p:txBody>
          <a:bodyPr wrap="none" rtlCol="0">
            <a:spAutoFit/>
          </a:bodyPr>
          <a:lstStyle/>
          <a:p>
            <a:pPr algn="ct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飲食店</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1" name="テキスト ボックス 40"/>
          <p:cNvSpPr txBox="1"/>
          <p:nvPr/>
        </p:nvSpPr>
        <p:spPr>
          <a:xfrm>
            <a:off x="5787256" y="4312906"/>
            <a:ext cx="1569660" cy="369332"/>
          </a:xfrm>
          <a:prstGeom prst="rect">
            <a:avLst/>
          </a:prstGeom>
          <a:solidFill>
            <a:schemeClr val="bg1"/>
          </a:solidFill>
        </p:spPr>
        <p:txBody>
          <a:bodyPr wrap="none" rtlCol="0">
            <a:spAutoFit/>
          </a:bodyPr>
          <a:lstStyle/>
          <a:p>
            <a:pPr algn="ctr"/>
            <a:r>
              <a:rPr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サービス運営</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3174556" y="3632510"/>
            <a:ext cx="315738" cy="24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9568074" y="3632510"/>
            <a:ext cx="315738" cy="24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6637978" y="5163687"/>
            <a:ext cx="315738" cy="24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6136465" y="5163687"/>
            <a:ext cx="315738" cy="249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9" name="カギ線コネクタ 48"/>
          <p:cNvCxnSpPr>
            <a:stCxn id="43" idx="2"/>
            <a:endCxn id="47" idx="1"/>
          </p:cNvCxnSpPr>
          <p:nvPr/>
        </p:nvCxnSpPr>
        <p:spPr>
          <a:xfrm rot="16200000" flipH="1">
            <a:off x="4031284" y="3183359"/>
            <a:ext cx="1406323" cy="2804040"/>
          </a:xfrm>
          <a:prstGeom prst="bentConnector2">
            <a:avLst/>
          </a:prstGeom>
          <a:noFill/>
          <a:ln w="25400">
            <a:solidFill>
              <a:schemeClr val="accent2"/>
            </a:solidFill>
            <a:tailEnd type="triangle" w="lg" len="lg"/>
          </a:ln>
        </p:spPr>
      </p:cxnSp>
      <p:sp>
        <p:nvSpPr>
          <p:cNvPr id="50" name="テキスト ボックス 49"/>
          <p:cNvSpPr txBox="1"/>
          <p:nvPr/>
        </p:nvSpPr>
        <p:spPr>
          <a:xfrm>
            <a:off x="4218100" y="4887134"/>
            <a:ext cx="1338828" cy="369332"/>
          </a:xfrm>
          <a:prstGeom prst="rect">
            <a:avLst/>
          </a:prstGeom>
          <a:noFill/>
        </p:spPr>
        <p:txBody>
          <a:bodyPr wrap="none" rtlCol="0">
            <a:spAutoFit/>
          </a:bodyPr>
          <a:lstStyle/>
          <a:p>
            <a:pPr algn="ctr"/>
            <a:r>
              <a:rPr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広告掲載費</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cxnSp>
        <p:nvCxnSpPr>
          <p:cNvPr id="51" name="カギ線コネクタ 50"/>
          <p:cNvCxnSpPr>
            <a:stCxn id="45" idx="2"/>
            <a:endCxn id="46" idx="3"/>
          </p:cNvCxnSpPr>
          <p:nvPr/>
        </p:nvCxnSpPr>
        <p:spPr>
          <a:xfrm rot="5400000">
            <a:off x="7636669" y="3199266"/>
            <a:ext cx="1406323" cy="2772227"/>
          </a:xfrm>
          <a:prstGeom prst="bentConnector2">
            <a:avLst/>
          </a:prstGeom>
          <a:noFill/>
          <a:ln w="25400">
            <a:solidFill>
              <a:schemeClr val="accent2"/>
            </a:solidFill>
            <a:tailEnd type="triangle" w="lg" len="lg"/>
          </a:ln>
        </p:spPr>
      </p:cxnSp>
      <p:sp>
        <p:nvSpPr>
          <p:cNvPr id="72" name="テキスト ボックス 71"/>
          <p:cNvSpPr txBox="1"/>
          <p:nvPr/>
        </p:nvSpPr>
        <p:spPr>
          <a:xfrm>
            <a:off x="7177889" y="4887134"/>
            <a:ext cx="2262158" cy="369332"/>
          </a:xfrm>
          <a:prstGeom prst="rect">
            <a:avLst/>
          </a:prstGeom>
          <a:noFill/>
        </p:spPr>
        <p:txBody>
          <a:bodyPr wrap="none" rtlCol="0">
            <a:spAutoFit/>
          </a:bodyPr>
          <a:lstStyle/>
          <a:p>
            <a:pPr algn="ctr"/>
            <a:r>
              <a:rPr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プレミアサービス費</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4288321" y="5686505"/>
            <a:ext cx="4570483" cy="369332"/>
          </a:xfrm>
          <a:prstGeom prst="rect">
            <a:avLst/>
          </a:prstGeom>
          <a:noFill/>
        </p:spPr>
        <p:txBody>
          <a:bodyPr wrap="none" rtlCol="0">
            <a:spAutoFit/>
          </a:bodyPr>
          <a:lstStyle/>
          <a:p>
            <a:pPr algn="ctr"/>
            <a:r>
              <a:rPr kumimoji="1" lang="ja-JP" altLang="en-US" b="1" u="sng" dirty="0" smtClean="0">
                <a:solidFill>
                  <a:srgbClr val="FF0000"/>
                </a:solidFill>
                <a:latin typeface="メイリオ" panose="020B0604030504040204" pitchFamily="50" charset="-128"/>
                <a:ea typeface="メイリオ" panose="020B0604030504040204" pitchFamily="50" charset="-128"/>
              </a:rPr>
              <a:t>あなた</a:t>
            </a:r>
            <a:r>
              <a:rPr kumimoji="1" lang="ja-JP" altLang="en-US" dirty="0" smtClean="0">
                <a:solidFill>
                  <a:schemeClr val="tx1">
                    <a:lumMod val="65000"/>
                    <a:lumOff val="35000"/>
                  </a:schemeClr>
                </a:solidFill>
                <a:latin typeface="メイリオ" panose="020B0604030504040204" pitchFamily="50" charset="-128"/>
                <a:ea typeface="メイリオ" panose="020B0604030504040204" pitchFamily="50" charset="-128"/>
              </a:rPr>
              <a:t>が参画するプロジェクトのオーナー</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302079" y="912033"/>
            <a:ext cx="3264035"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図には将来的な構想も含む</a:t>
            </a:r>
            <a:endParaRPr kumimoji="1" lang="ja-JP" altLang="en-US" dirty="0">
              <a:latin typeface="メイリオ" panose="020B0604030504040204" pitchFamily="50" charset="-128"/>
              <a:ea typeface="メイリオ" panose="020B0604030504040204" pitchFamily="50" charset="-128"/>
            </a:endParaRPr>
          </a:p>
        </p:txBody>
      </p:sp>
      <p:grpSp>
        <p:nvGrpSpPr>
          <p:cNvPr id="85" name="グループ化 84"/>
          <p:cNvGrpSpPr/>
          <p:nvPr/>
        </p:nvGrpSpPr>
        <p:grpSpPr>
          <a:xfrm>
            <a:off x="4612125" y="4483221"/>
            <a:ext cx="550779" cy="367645"/>
            <a:chOff x="508000" y="509588"/>
            <a:chExt cx="635000" cy="423863"/>
          </a:xfrm>
        </p:grpSpPr>
        <p:sp>
          <p:nvSpPr>
            <p:cNvPr id="86" name="Freeform 5"/>
            <p:cNvSpPr>
              <a:spLocks noEditPoints="1"/>
            </p:cNvSpPr>
            <p:nvPr/>
          </p:nvSpPr>
          <p:spPr bwMode="auto">
            <a:xfrm>
              <a:off x="508000" y="509588"/>
              <a:ext cx="635000" cy="423863"/>
            </a:xfrm>
            <a:custGeom>
              <a:avLst/>
              <a:gdLst>
                <a:gd name="T0" fmla="*/ 496 w 501"/>
                <a:gd name="T1" fmla="*/ 5 h 334"/>
                <a:gd name="T2" fmla="*/ 484 w 501"/>
                <a:gd name="T3" fmla="*/ 0 h 334"/>
                <a:gd name="T4" fmla="*/ 17 w 501"/>
                <a:gd name="T5" fmla="*/ 0 h 334"/>
                <a:gd name="T6" fmla="*/ 5 w 501"/>
                <a:gd name="T7" fmla="*/ 5 h 334"/>
                <a:gd name="T8" fmla="*/ 0 w 501"/>
                <a:gd name="T9" fmla="*/ 17 h 334"/>
                <a:gd name="T10" fmla="*/ 0 w 501"/>
                <a:gd name="T11" fmla="*/ 317 h 334"/>
                <a:gd name="T12" fmla="*/ 5 w 501"/>
                <a:gd name="T13" fmla="*/ 329 h 334"/>
                <a:gd name="T14" fmla="*/ 17 w 501"/>
                <a:gd name="T15" fmla="*/ 334 h 334"/>
                <a:gd name="T16" fmla="*/ 484 w 501"/>
                <a:gd name="T17" fmla="*/ 334 h 334"/>
                <a:gd name="T18" fmla="*/ 496 w 501"/>
                <a:gd name="T19" fmla="*/ 329 h 334"/>
                <a:gd name="T20" fmla="*/ 501 w 501"/>
                <a:gd name="T21" fmla="*/ 317 h 334"/>
                <a:gd name="T22" fmla="*/ 501 w 501"/>
                <a:gd name="T23" fmla="*/ 17 h 334"/>
                <a:gd name="T24" fmla="*/ 496 w 501"/>
                <a:gd name="T25" fmla="*/ 5 h 334"/>
                <a:gd name="T26" fmla="*/ 467 w 501"/>
                <a:gd name="T27" fmla="*/ 234 h 334"/>
                <a:gd name="T28" fmla="*/ 420 w 501"/>
                <a:gd name="T29" fmla="*/ 253 h 334"/>
                <a:gd name="T30" fmla="*/ 400 w 501"/>
                <a:gd name="T31" fmla="*/ 300 h 334"/>
                <a:gd name="T32" fmla="*/ 100 w 501"/>
                <a:gd name="T33" fmla="*/ 300 h 334"/>
                <a:gd name="T34" fmla="*/ 81 w 501"/>
                <a:gd name="T35" fmla="*/ 253 h 334"/>
                <a:gd name="T36" fmla="*/ 33 w 501"/>
                <a:gd name="T37" fmla="*/ 234 h 334"/>
                <a:gd name="T38" fmla="*/ 33 w 501"/>
                <a:gd name="T39" fmla="*/ 100 h 334"/>
                <a:gd name="T40" fmla="*/ 81 w 501"/>
                <a:gd name="T41" fmla="*/ 81 h 334"/>
                <a:gd name="T42" fmla="*/ 100 w 501"/>
                <a:gd name="T43" fmla="*/ 33 h 334"/>
                <a:gd name="T44" fmla="*/ 400 w 501"/>
                <a:gd name="T45" fmla="*/ 33 h 334"/>
                <a:gd name="T46" fmla="*/ 420 w 501"/>
                <a:gd name="T47" fmla="*/ 81 h 334"/>
                <a:gd name="T48" fmla="*/ 467 w 501"/>
                <a:gd name="T49" fmla="*/ 100 h 334"/>
                <a:gd name="T50" fmla="*/ 467 w 501"/>
                <a:gd name="T51" fmla="*/ 234 h 334"/>
                <a:gd name="T52" fmla="*/ 467 w 501"/>
                <a:gd name="T53" fmla="*/ 234 h 334"/>
                <a:gd name="T54" fmla="*/ 467 w 501"/>
                <a:gd name="T55" fmla="*/ 2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1" h="334">
                  <a:moveTo>
                    <a:pt x="496" y="5"/>
                  </a:moveTo>
                  <a:cubicBezTo>
                    <a:pt x="492" y="2"/>
                    <a:pt x="488" y="0"/>
                    <a:pt x="484" y="0"/>
                  </a:cubicBezTo>
                  <a:cubicBezTo>
                    <a:pt x="17" y="0"/>
                    <a:pt x="17" y="0"/>
                    <a:pt x="17" y="0"/>
                  </a:cubicBezTo>
                  <a:cubicBezTo>
                    <a:pt x="12" y="0"/>
                    <a:pt x="8" y="2"/>
                    <a:pt x="5" y="5"/>
                  </a:cubicBezTo>
                  <a:cubicBezTo>
                    <a:pt x="2" y="8"/>
                    <a:pt x="0" y="12"/>
                    <a:pt x="0" y="17"/>
                  </a:cubicBezTo>
                  <a:cubicBezTo>
                    <a:pt x="0" y="317"/>
                    <a:pt x="0" y="317"/>
                    <a:pt x="0" y="317"/>
                  </a:cubicBezTo>
                  <a:cubicBezTo>
                    <a:pt x="0" y="322"/>
                    <a:pt x="2" y="325"/>
                    <a:pt x="5" y="329"/>
                  </a:cubicBezTo>
                  <a:cubicBezTo>
                    <a:pt x="8" y="332"/>
                    <a:pt x="12" y="334"/>
                    <a:pt x="17" y="334"/>
                  </a:cubicBezTo>
                  <a:cubicBezTo>
                    <a:pt x="484" y="334"/>
                    <a:pt x="484" y="334"/>
                    <a:pt x="484" y="334"/>
                  </a:cubicBezTo>
                  <a:cubicBezTo>
                    <a:pt x="488" y="334"/>
                    <a:pt x="492" y="332"/>
                    <a:pt x="496" y="329"/>
                  </a:cubicBezTo>
                  <a:cubicBezTo>
                    <a:pt x="499" y="325"/>
                    <a:pt x="501" y="322"/>
                    <a:pt x="501" y="317"/>
                  </a:cubicBezTo>
                  <a:cubicBezTo>
                    <a:pt x="501" y="17"/>
                    <a:pt x="501" y="17"/>
                    <a:pt x="501" y="17"/>
                  </a:cubicBezTo>
                  <a:cubicBezTo>
                    <a:pt x="501" y="12"/>
                    <a:pt x="499" y="8"/>
                    <a:pt x="496" y="5"/>
                  </a:cubicBezTo>
                  <a:close/>
                  <a:moveTo>
                    <a:pt x="467" y="234"/>
                  </a:moveTo>
                  <a:cubicBezTo>
                    <a:pt x="449" y="234"/>
                    <a:pt x="433" y="240"/>
                    <a:pt x="420" y="253"/>
                  </a:cubicBezTo>
                  <a:cubicBezTo>
                    <a:pt x="407" y="266"/>
                    <a:pt x="400" y="282"/>
                    <a:pt x="400" y="300"/>
                  </a:cubicBezTo>
                  <a:cubicBezTo>
                    <a:pt x="100" y="300"/>
                    <a:pt x="100" y="300"/>
                    <a:pt x="100" y="300"/>
                  </a:cubicBezTo>
                  <a:cubicBezTo>
                    <a:pt x="100" y="282"/>
                    <a:pt x="94" y="266"/>
                    <a:pt x="81" y="253"/>
                  </a:cubicBezTo>
                  <a:cubicBezTo>
                    <a:pt x="68" y="240"/>
                    <a:pt x="52" y="234"/>
                    <a:pt x="33" y="234"/>
                  </a:cubicBezTo>
                  <a:cubicBezTo>
                    <a:pt x="33" y="100"/>
                    <a:pt x="33" y="100"/>
                    <a:pt x="33" y="100"/>
                  </a:cubicBezTo>
                  <a:cubicBezTo>
                    <a:pt x="52" y="100"/>
                    <a:pt x="68" y="94"/>
                    <a:pt x="81" y="81"/>
                  </a:cubicBezTo>
                  <a:cubicBezTo>
                    <a:pt x="94" y="68"/>
                    <a:pt x="100" y="52"/>
                    <a:pt x="100" y="33"/>
                  </a:cubicBezTo>
                  <a:cubicBezTo>
                    <a:pt x="400" y="33"/>
                    <a:pt x="400" y="33"/>
                    <a:pt x="400" y="33"/>
                  </a:cubicBezTo>
                  <a:cubicBezTo>
                    <a:pt x="400" y="52"/>
                    <a:pt x="407" y="68"/>
                    <a:pt x="420" y="81"/>
                  </a:cubicBezTo>
                  <a:cubicBezTo>
                    <a:pt x="433" y="94"/>
                    <a:pt x="449" y="100"/>
                    <a:pt x="467" y="100"/>
                  </a:cubicBezTo>
                  <a:lnTo>
                    <a:pt x="467" y="234"/>
                  </a:lnTo>
                  <a:close/>
                  <a:moveTo>
                    <a:pt x="467" y="234"/>
                  </a:moveTo>
                  <a:cubicBezTo>
                    <a:pt x="467" y="234"/>
                    <a:pt x="467" y="234"/>
                    <a:pt x="467" y="234"/>
                  </a:cubicBezTo>
                </a:path>
              </a:pathLst>
            </a:custGeom>
            <a:solidFill>
              <a:schemeClr val="bg1">
                <a:lumMod val="95000"/>
              </a:schemeClr>
            </a:solidFill>
            <a:ln w="25400">
              <a:solidFill>
                <a:srgbClr val="646464"/>
              </a:solidFill>
            </a:ln>
            <a:extLst/>
          </p:spPr>
          <p:txBody>
            <a:bodyPr vert="horz" wrap="square" lIns="91440" tIns="45720" rIns="91440" bIns="45720" numCol="1" anchor="t" anchorCtr="0" compatLnSpc="1">
              <a:prstTxWarp prst="textNoShape">
                <a:avLst/>
              </a:prstTxWarp>
            </a:bodyPr>
            <a:lstStyle/>
            <a:p>
              <a:endParaRPr lang="ja-JP" altLang="en-US">
                <a:solidFill>
                  <a:schemeClr val="tx1"/>
                </a:solidFill>
              </a:endParaRPr>
            </a:p>
          </p:txBody>
        </p:sp>
        <p:sp>
          <p:nvSpPr>
            <p:cNvPr id="87" name="Freeform 6"/>
            <p:cNvSpPr>
              <a:spLocks noEditPoints="1"/>
            </p:cNvSpPr>
            <p:nvPr/>
          </p:nvSpPr>
          <p:spPr bwMode="auto">
            <a:xfrm>
              <a:off x="719138" y="582613"/>
              <a:ext cx="212725" cy="276225"/>
            </a:xfrm>
            <a:custGeom>
              <a:avLst/>
              <a:gdLst>
                <a:gd name="T0" fmla="*/ 146 w 167"/>
                <a:gd name="T1" fmla="*/ 37 h 217"/>
                <a:gd name="T2" fmla="*/ 119 w 167"/>
                <a:gd name="T3" fmla="*/ 11 h 217"/>
                <a:gd name="T4" fmla="*/ 83 w 167"/>
                <a:gd name="T5" fmla="*/ 0 h 217"/>
                <a:gd name="T6" fmla="*/ 47 w 167"/>
                <a:gd name="T7" fmla="*/ 11 h 217"/>
                <a:gd name="T8" fmla="*/ 21 w 167"/>
                <a:gd name="T9" fmla="*/ 37 h 217"/>
                <a:gd name="T10" fmla="*/ 5 w 167"/>
                <a:gd name="T11" fmla="*/ 72 h 217"/>
                <a:gd name="T12" fmla="*/ 0 w 167"/>
                <a:gd name="T13" fmla="*/ 109 h 217"/>
                <a:gd name="T14" fmla="*/ 5 w 167"/>
                <a:gd name="T15" fmla="*/ 146 h 217"/>
                <a:gd name="T16" fmla="*/ 21 w 167"/>
                <a:gd name="T17" fmla="*/ 181 h 217"/>
                <a:gd name="T18" fmla="*/ 47 w 167"/>
                <a:gd name="T19" fmla="*/ 207 h 217"/>
                <a:gd name="T20" fmla="*/ 83 w 167"/>
                <a:gd name="T21" fmla="*/ 217 h 217"/>
                <a:gd name="T22" fmla="*/ 119 w 167"/>
                <a:gd name="T23" fmla="*/ 207 h 217"/>
                <a:gd name="T24" fmla="*/ 146 w 167"/>
                <a:gd name="T25" fmla="*/ 181 h 217"/>
                <a:gd name="T26" fmla="*/ 161 w 167"/>
                <a:gd name="T27" fmla="*/ 146 h 217"/>
                <a:gd name="T28" fmla="*/ 167 w 167"/>
                <a:gd name="T29" fmla="*/ 109 h 217"/>
                <a:gd name="T30" fmla="*/ 161 w 167"/>
                <a:gd name="T31" fmla="*/ 72 h 217"/>
                <a:gd name="T32" fmla="*/ 146 w 167"/>
                <a:gd name="T33" fmla="*/ 37 h 217"/>
                <a:gd name="T34" fmla="*/ 133 w 167"/>
                <a:gd name="T35" fmla="*/ 176 h 217"/>
                <a:gd name="T36" fmla="*/ 33 w 167"/>
                <a:gd name="T37" fmla="*/ 176 h 217"/>
                <a:gd name="T38" fmla="*/ 33 w 167"/>
                <a:gd name="T39" fmla="*/ 151 h 217"/>
                <a:gd name="T40" fmla="*/ 67 w 167"/>
                <a:gd name="T41" fmla="*/ 151 h 217"/>
                <a:gd name="T42" fmla="*/ 67 w 167"/>
                <a:gd name="T43" fmla="*/ 75 h 217"/>
                <a:gd name="T44" fmla="*/ 66 w 167"/>
                <a:gd name="T45" fmla="*/ 75 h 217"/>
                <a:gd name="T46" fmla="*/ 52 w 167"/>
                <a:gd name="T47" fmla="*/ 90 h 217"/>
                <a:gd name="T48" fmla="*/ 32 w 167"/>
                <a:gd name="T49" fmla="*/ 69 h 217"/>
                <a:gd name="T50" fmla="*/ 70 w 167"/>
                <a:gd name="T51" fmla="*/ 34 h 217"/>
                <a:gd name="T52" fmla="*/ 100 w 167"/>
                <a:gd name="T53" fmla="*/ 34 h 217"/>
                <a:gd name="T54" fmla="*/ 100 w 167"/>
                <a:gd name="T55" fmla="*/ 151 h 217"/>
                <a:gd name="T56" fmla="*/ 133 w 167"/>
                <a:gd name="T57" fmla="*/ 151 h 217"/>
                <a:gd name="T58" fmla="*/ 133 w 167"/>
                <a:gd name="T59" fmla="*/ 176 h 217"/>
                <a:gd name="T60" fmla="*/ 133 w 167"/>
                <a:gd name="T61" fmla="*/ 176 h 217"/>
                <a:gd name="T62" fmla="*/ 133 w 167"/>
                <a:gd name="T63" fmla="*/ 17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217">
                  <a:moveTo>
                    <a:pt x="146" y="37"/>
                  </a:moveTo>
                  <a:cubicBezTo>
                    <a:pt x="139" y="26"/>
                    <a:pt x="130" y="17"/>
                    <a:pt x="119" y="11"/>
                  </a:cubicBezTo>
                  <a:cubicBezTo>
                    <a:pt x="108" y="4"/>
                    <a:pt x="96" y="0"/>
                    <a:pt x="83" y="0"/>
                  </a:cubicBezTo>
                  <a:cubicBezTo>
                    <a:pt x="70" y="0"/>
                    <a:pt x="58" y="4"/>
                    <a:pt x="47" y="11"/>
                  </a:cubicBezTo>
                  <a:cubicBezTo>
                    <a:pt x="36" y="17"/>
                    <a:pt x="28" y="26"/>
                    <a:pt x="21" y="37"/>
                  </a:cubicBezTo>
                  <a:cubicBezTo>
                    <a:pt x="14" y="48"/>
                    <a:pt x="9" y="59"/>
                    <a:pt x="5" y="72"/>
                  </a:cubicBezTo>
                  <a:cubicBezTo>
                    <a:pt x="2" y="84"/>
                    <a:pt x="0" y="97"/>
                    <a:pt x="0" y="109"/>
                  </a:cubicBezTo>
                  <a:cubicBezTo>
                    <a:pt x="0" y="121"/>
                    <a:pt x="2" y="133"/>
                    <a:pt x="5" y="146"/>
                  </a:cubicBezTo>
                  <a:cubicBezTo>
                    <a:pt x="9" y="158"/>
                    <a:pt x="14" y="170"/>
                    <a:pt x="21" y="181"/>
                  </a:cubicBezTo>
                  <a:cubicBezTo>
                    <a:pt x="28" y="192"/>
                    <a:pt x="36" y="200"/>
                    <a:pt x="47" y="207"/>
                  </a:cubicBezTo>
                  <a:cubicBezTo>
                    <a:pt x="58" y="214"/>
                    <a:pt x="70" y="217"/>
                    <a:pt x="83" y="217"/>
                  </a:cubicBezTo>
                  <a:cubicBezTo>
                    <a:pt x="96" y="217"/>
                    <a:pt x="108" y="214"/>
                    <a:pt x="119" y="207"/>
                  </a:cubicBezTo>
                  <a:cubicBezTo>
                    <a:pt x="130" y="200"/>
                    <a:pt x="139" y="192"/>
                    <a:pt x="146" y="181"/>
                  </a:cubicBezTo>
                  <a:cubicBezTo>
                    <a:pt x="152" y="170"/>
                    <a:pt x="158" y="158"/>
                    <a:pt x="161" y="146"/>
                  </a:cubicBezTo>
                  <a:cubicBezTo>
                    <a:pt x="165" y="133"/>
                    <a:pt x="167" y="121"/>
                    <a:pt x="167" y="109"/>
                  </a:cubicBezTo>
                  <a:cubicBezTo>
                    <a:pt x="167" y="97"/>
                    <a:pt x="165" y="84"/>
                    <a:pt x="161" y="72"/>
                  </a:cubicBezTo>
                  <a:cubicBezTo>
                    <a:pt x="158" y="59"/>
                    <a:pt x="152" y="48"/>
                    <a:pt x="146" y="37"/>
                  </a:cubicBezTo>
                  <a:close/>
                  <a:moveTo>
                    <a:pt x="133" y="176"/>
                  </a:moveTo>
                  <a:cubicBezTo>
                    <a:pt x="33" y="176"/>
                    <a:pt x="33" y="176"/>
                    <a:pt x="33" y="176"/>
                  </a:cubicBezTo>
                  <a:cubicBezTo>
                    <a:pt x="33" y="151"/>
                    <a:pt x="33" y="151"/>
                    <a:pt x="33" y="151"/>
                  </a:cubicBezTo>
                  <a:cubicBezTo>
                    <a:pt x="67" y="151"/>
                    <a:pt x="67" y="151"/>
                    <a:pt x="67" y="151"/>
                  </a:cubicBezTo>
                  <a:cubicBezTo>
                    <a:pt x="67" y="75"/>
                    <a:pt x="67" y="75"/>
                    <a:pt x="67" y="75"/>
                  </a:cubicBezTo>
                  <a:cubicBezTo>
                    <a:pt x="66" y="75"/>
                    <a:pt x="66" y="75"/>
                    <a:pt x="66" y="75"/>
                  </a:cubicBezTo>
                  <a:cubicBezTo>
                    <a:pt x="64" y="79"/>
                    <a:pt x="59" y="84"/>
                    <a:pt x="52" y="90"/>
                  </a:cubicBezTo>
                  <a:cubicBezTo>
                    <a:pt x="32" y="69"/>
                    <a:pt x="32" y="69"/>
                    <a:pt x="32" y="69"/>
                  </a:cubicBezTo>
                  <a:cubicBezTo>
                    <a:pt x="70" y="34"/>
                    <a:pt x="70" y="34"/>
                    <a:pt x="70" y="34"/>
                  </a:cubicBezTo>
                  <a:cubicBezTo>
                    <a:pt x="100" y="34"/>
                    <a:pt x="100" y="34"/>
                    <a:pt x="100" y="34"/>
                  </a:cubicBezTo>
                  <a:cubicBezTo>
                    <a:pt x="100" y="151"/>
                    <a:pt x="100" y="151"/>
                    <a:pt x="100" y="151"/>
                  </a:cubicBezTo>
                  <a:cubicBezTo>
                    <a:pt x="133" y="151"/>
                    <a:pt x="133" y="151"/>
                    <a:pt x="133" y="151"/>
                  </a:cubicBezTo>
                  <a:lnTo>
                    <a:pt x="133" y="176"/>
                  </a:lnTo>
                  <a:close/>
                  <a:moveTo>
                    <a:pt x="133" y="176"/>
                  </a:moveTo>
                  <a:cubicBezTo>
                    <a:pt x="133" y="176"/>
                    <a:pt x="133" y="176"/>
                    <a:pt x="133" y="176"/>
                  </a:cubicBezTo>
                </a:path>
              </a:pathLst>
            </a:custGeom>
            <a:solidFill>
              <a:schemeClr val="bg1">
                <a:lumMod val="95000"/>
              </a:schemeClr>
            </a:solidFill>
            <a:ln w="25400">
              <a:solidFill>
                <a:srgbClr val="646464"/>
              </a:solidFill>
            </a:ln>
            <a:extLst/>
          </p:spPr>
          <p:txBody>
            <a:bodyPr vert="horz" wrap="square" lIns="91440" tIns="45720" rIns="91440" bIns="45720" numCol="1" anchor="t" anchorCtr="0" compatLnSpc="1">
              <a:prstTxWarp prst="textNoShape">
                <a:avLst/>
              </a:prstTxWarp>
            </a:bodyPr>
            <a:lstStyle/>
            <a:p>
              <a:endParaRPr lang="ja-JP" altLang="en-US">
                <a:solidFill>
                  <a:schemeClr val="tx1"/>
                </a:solidFill>
              </a:endParaRPr>
            </a:p>
          </p:txBody>
        </p:sp>
      </p:grpSp>
      <p:grpSp>
        <p:nvGrpSpPr>
          <p:cNvPr id="88" name="グループ化 87"/>
          <p:cNvGrpSpPr/>
          <p:nvPr/>
        </p:nvGrpSpPr>
        <p:grpSpPr>
          <a:xfrm>
            <a:off x="8033579" y="4483221"/>
            <a:ext cx="550779" cy="367645"/>
            <a:chOff x="508000" y="509588"/>
            <a:chExt cx="635000" cy="423863"/>
          </a:xfrm>
        </p:grpSpPr>
        <p:sp>
          <p:nvSpPr>
            <p:cNvPr id="89" name="Freeform 5"/>
            <p:cNvSpPr>
              <a:spLocks noEditPoints="1"/>
            </p:cNvSpPr>
            <p:nvPr/>
          </p:nvSpPr>
          <p:spPr bwMode="auto">
            <a:xfrm>
              <a:off x="508000" y="509588"/>
              <a:ext cx="635000" cy="423863"/>
            </a:xfrm>
            <a:custGeom>
              <a:avLst/>
              <a:gdLst>
                <a:gd name="T0" fmla="*/ 496 w 501"/>
                <a:gd name="T1" fmla="*/ 5 h 334"/>
                <a:gd name="T2" fmla="*/ 484 w 501"/>
                <a:gd name="T3" fmla="*/ 0 h 334"/>
                <a:gd name="T4" fmla="*/ 17 w 501"/>
                <a:gd name="T5" fmla="*/ 0 h 334"/>
                <a:gd name="T6" fmla="*/ 5 w 501"/>
                <a:gd name="T7" fmla="*/ 5 h 334"/>
                <a:gd name="T8" fmla="*/ 0 w 501"/>
                <a:gd name="T9" fmla="*/ 17 h 334"/>
                <a:gd name="T10" fmla="*/ 0 w 501"/>
                <a:gd name="T11" fmla="*/ 317 h 334"/>
                <a:gd name="T12" fmla="*/ 5 w 501"/>
                <a:gd name="T13" fmla="*/ 329 h 334"/>
                <a:gd name="T14" fmla="*/ 17 w 501"/>
                <a:gd name="T15" fmla="*/ 334 h 334"/>
                <a:gd name="T16" fmla="*/ 484 w 501"/>
                <a:gd name="T17" fmla="*/ 334 h 334"/>
                <a:gd name="T18" fmla="*/ 496 w 501"/>
                <a:gd name="T19" fmla="*/ 329 h 334"/>
                <a:gd name="T20" fmla="*/ 501 w 501"/>
                <a:gd name="T21" fmla="*/ 317 h 334"/>
                <a:gd name="T22" fmla="*/ 501 w 501"/>
                <a:gd name="T23" fmla="*/ 17 h 334"/>
                <a:gd name="T24" fmla="*/ 496 w 501"/>
                <a:gd name="T25" fmla="*/ 5 h 334"/>
                <a:gd name="T26" fmla="*/ 467 w 501"/>
                <a:gd name="T27" fmla="*/ 234 h 334"/>
                <a:gd name="T28" fmla="*/ 420 w 501"/>
                <a:gd name="T29" fmla="*/ 253 h 334"/>
                <a:gd name="T30" fmla="*/ 400 w 501"/>
                <a:gd name="T31" fmla="*/ 300 h 334"/>
                <a:gd name="T32" fmla="*/ 100 w 501"/>
                <a:gd name="T33" fmla="*/ 300 h 334"/>
                <a:gd name="T34" fmla="*/ 81 w 501"/>
                <a:gd name="T35" fmla="*/ 253 h 334"/>
                <a:gd name="T36" fmla="*/ 33 w 501"/>
                <a:gd name="T37" fmla="*/ 234 h 334"/>
                <a:gd name="T38" fmla="*/ 33 w 501"/>
                <a:gd name="T39" fmla="*/ 100 h 334"/>
                <a:gd name="T40" fmla="*/ 81 w 501"/>
                <a:gd name="T41" fmla="*/ 81 h 334"/>
                <a:gd name="T42" fmla="*/ 100 w 501"/>
                <a:gd name="T43" fmla="*/ 33 h 334"/>
                <a:gd name="T44" fmla="*/ 400 w 501"/>
                <a:gd name="T45" fmla="*/ 33 h 334"/>
                <a:gd name="T46" fmla="*/ 420 w 501"/>
                <a:gd name="T47" fmla="*/ 81 h 334"/>
                <a:gd name="T48" fmla="*/ 467 w 501"/>
                <a:gd name="T49" fmla="*/ 100 h 334"/>
                <a:gd name="T50" fmla="*/ 467 w 501"/>
                <a:gd name="T51" fmla="*/ 234 h 334"/>
                <a:gd name="T52" fmla="*/ 467 w 501"/>
                <a:gd name="T53" fmla="*/ 234 h 334"/>
                <a:gd name="T54" fmla="*/ 467 w 501"/>
                <a:gd name="T55" fmla="*/ 2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1" h="334">
                  <a:moveTo>
                    <a:pt x="496" y="5"/>
                  </a:moveTo>
                  <a:cubicBezTo>
                    <a:pt x="492" y="2"/>
                    <a:pt x="488" y="0"/>
                    <a:pt x="484" y="0"/>
                  </a:cubicBezTo>
                  <a:cubicBezTo>
                    <a:pt x="17" y="0"/>
                    <a:pt x="17" y="0"/>
                    <a:pt x="17" y="0"/>
                  </a:cubicBezTo>
                  <a:cubicBezTo>
                    <a:pt x="12" y="0"/>
                    <a:pt x="8" y="2"/>
                    <a:pt x="5" y="5"/>
                  </a:cubicBezTo>
                  <a:cubicBezTo>
                    <a:pt x="2" y="8"/>
                    <a:pt x="0" y="12"/>
                    <a:pt x="0" y="17"/>
                  </a:cubicBezTo>
                  <a:cubicBezTo>
                    <a:pt x="0" y="317"/>
                    <a:pt x="0" y="317"/>
                    <a:pt x="0" y="317"/>
                  </a:cubicBezTo>
                  <a:cubicBezTo>
                    <a:pt x="0" y="322"/>
                    <a:pt x="2" y="325"/>
                    <a:pt x="5" y="329"/>
                  </a:cubicBezTo>
                  <a:cubicBezTo>
                    <a:pt x="8" y="332"/>
                    <a:pt x="12" y="334"/>
                    <a:pt x="17" y="334"/>
                  </a:cubicBezTo>
                  <a:cubicBezTo>
                    <a:pt x="484" y="334"/>
                    <a:pt x="484" y="334"/>
                    <a:pt x="484" y="334"/>
                  </a:cubicBezTo>
                  <a:cubicBezTo>
                    <a:pt x="488" y="334"/>
                    <a:pt x="492" y="332"/>
                    <a:pt x="496" y="329"/>
                  </a:cubicBezTo>
                  <a:cubicBezTo>
                    <a:pt x="499" y="325"/>
                    <a:pt x="501" y="322"/>
                    <a:pt x="501" y="317"/>
                  </a:cubicBezTo>
                  <a:cubicBezTo>
                    <a:pt x="501" y="17"/>
                    <a:pt x="501" y="17"/>
                    <a:pt x="501" y="17"/>
                  </a:cubicBezTo>
                  <a:cubicBezTo>
                    <a:pt x="501" y="12"/>
                    <a:pt x="499" y="8"/>
                    <a:pt x="496" y="5"/>
                  </a:cubicBezTo>
                  <a:close/>
                  <a:moveTo>
                    <a:pt x="467" y="234"/>
                  </a:moveTo>
                  <a:cubicBezTo>
                    <a:pt x="449" y="234"/>
                    <a:pt x="433" y="240"/>
                    <a:pt x="420" y="253"/>
                  </a:cubicBezTo>
                  <a:cubicBezTo>
                    <a:pt x="407" y="266"/>
                    <a:pt x="400" y="282"/>
                    <a:pt x="400" y="300"/>
                  </a:cubicBezTo>
                  <a:cubicBezTo>
                    <a:pt x="100" y="300"/>
                    <a:pt x="100" y="300"/>
                    <a:pt x="100" y="300"/>
                  </a:cubicBezTo>
                  <a:cubicBezTo>
                    <a:pt x="100" y="282"/>
                    <a:pt x="94" y="266"/>
                    <a:pt x="81" y="253"/>
                  </a:cubicBezTo>
                  <a:cubicBezTo>
                    <a:pt x="68" y="240"/>
                    <a:pt x="52" y="234"/>
                    <a:pt x="33" y="234"/>
                  </a:cubicBezTo>
                  <a:cubicBezTo>
                    <a:pt x="33" y="100"/>
                    <a:pt x="33" y="100"/>
                    <a:pt x="33" y="100"/>
                  </a:cubicBezTo>
                  <a:cubicBezTo>
                    <a:pt x="52" y="100"/>
                    <a:pt x="68" y="94"/>
                    <a:pt x="81" y="81"/>
                  </a:cubicBezTo>
                  <a:cubicBezTo>
                    <a:pt x="94" y="68"/>
                    <a:pt x="100" y="52"/>
                    <a:pt x="100" y="33"/>
                  </a:cubicBezTo>
                  <a:cubicBezTo>
                    <a:pt x="400" y="33"/>
                    <a:pt x="400" y="33"/>
                    <a:pt x="400" y="33"/>
                  </a:cubicBezTo>
                  <a:cubicBezTo>
                    <a:pt x="400" y="52"/>
                    <a:pt x="407" y="68"/>
                    <a:pt x="420" y="81"/>
                  </a:cubicBezTo>
                  <a:cubicBezTo>
                    <a:pt x="433" y="94"/>
                    <a:pt x="449" y="100"/>
                    <a:pt x="467" y="100"/>
                  </a:cubicBezTo>
                  <a:lnTo>
                    <a:pt x="467" y="234"/>
                  </a:lnTo>
                  <a:close/>
                  <a:moveTo>
                    <a:pt x="467" y="234"/>
                  </a:moveTo>
                  <a:cubicBezTo>
                    <a:pt x="467" y="234"/>
                    <a:pt x="467" y="234"/>
                    <a:pt x="467" y="234"/>
                  </a:cubicBezTo>
                </a:path>
              </a:pathLst>
            </a:custGeom>
            <a:solidFill>
              <a:schemeClr val="bg1">
                <a:lumMod val="95000"/>
              </a:schemeClr>
            </a:solidFill>
            <a:ln w="25400">
              <a:solidFill>
                <a:srgbClr val="646464"/>
              </a:solidFill>
            </a:ln>
            <a:extLst/>
          </p:spPr>
          <p:txBody>
            <a:bodyPr vert="horz" wrap="square" lIns="91440" tIns="45720" rIns="91440" bIns="45720" numCol="1" anchor="t" anchorCtr="0" compatLnSpc="1">
              <a:prstTxWarp prst="textNoShape">
                <a:avLst/>
              </a:prstTxWarp>
            </a:bodyPr>
            <a:lstStyle/>
            <a:p>
              <a:endParaRPr lang="ja-JP" altLang="en-US">
                <a:solidFill>
                  <a:schemeClr val="tx1"/>
                </a:solidFill>
              </a:endParaRPr>
            </a:p>
          </p:txBody>
        </p:sp>
        <p:sp>
          <p:nvSpPr>
            <p:cNvPr id="90" name="Freeform 6"/>
            <p:cNvSpPr>
              <a:spLocks noEditPoints="1"/>
            </p:cNvSpPr>
            <p:nvPr/>
          </p:nvSpPr>
          <p:spPr bwMode="auto">
            <a:xfrm>
              <a:off x="719138" y="582613"/>
              <a:ext cx="212725" cy="276225"/>
            </a:xfrm>
            <a:custGeom>
              <a:avLst/>
              <a:gdLst>
                <a:gd name="T0" fmla="*/ 146 w 167"/>
                <a:gd name="T1" fmla="*/ 37 h 217"/>
                <a:gd name="T2" fmla="*/ 119 w 167"/>
                <a:gd name="T3" fmla="*/ 11 h 217"/>
                <a:gd name="T4" fmla="*/ 83 w 167"/>
                <a:gd name="T5" fmla="*/ 0 h 217"/>
                <a:gd name="T6" fmla="*/ 47 w 167"/>
                <a:gd name="T7" fmla="*/ 11 h 217"/>
                <a:gd name="T8" fmla="*/ 21 w 167"/>
                <a:gd name="T9" fmla="*/ 37 h 217"/>
                <a:gd name="T10" fmla="*/ 5 w 167"/>
                <a:gd name="T11" fmla="*/ 72 h 217"/>
                <a:gd name="T12" fmla="*/ 0 w 167"/>
                <a:gd name="T13" fmla="*/ 109 h 217"/>
                <a:gd name="T14" fmla="*/ 5 w 167"/>
                <a:gd name="T15" fmla="*/ 146 h 217"/>
                <a:gd name="T16" fmla="*/ 21 w 167"/>
                <a:gd name="T17" fmla="*/ 181 h 217"/>
                <a:gd name="T18" fmla="*/ 47 w 167"/>
                <a:gd name="T19" fmla="*/ 207 h 217"/>
                <a:gd name="T20" fmla="*/ 83 w 167"/>
                <a:gd name="T21" fmla="*/ 217 h 217"/>
                <a:gd name="T22" fmla="*/ 119 w 167"/>
                <a:gd name="T23" fmla="*/ 207 h 217"/>
                <a:gd name="T24" fmla="*/ 146 w 167"/>
                <a:gd name="T25" fmla="*/ 181 h 217"/>
                <a:gd name="T26" fmla="*/ 161 w 167"/>
                <a:gd name="T27" fmla="*/ 146 h 217"/>
                <a:gd name="T28" fmla="*/ 167 w 167"/>
                <a:gd name="T29" fmla="*/ 109 h 217"/>
                <a:gd name="T30" fmla="*/ 161 w 167"/>
                <a:gd name="T31" fmla="*/ 72 h 217"/>
                <a:gd name="T32" fmla="*/ 146 w 167"/>
                <a:gd name="T33" fmla="*/ 37 h 217"/>
                <a:gd name="T34" fmla="*/ 133 w 167"/>
                <a:gd name="T35" fmla="*/ 176 h 217"/>
                <a:gd name="T36" fmla="*/ 33 w 167"/>
                <a:gd name="T37" fmla="*/ 176 h 217"/>
                <a:gd name="T38" fmla="*/ 33 w 167"/>
                <a:gd name="T39" fmla="*/ 151 h 217"/>
                <a:gd name="T40" fmla="*/ 67 w 167"/>
                <a:gd name="T41" fmla="*/ 151 h 217"/>
                <a:gd name="T42" fmla="*/ 67 w 167"/>
                <a:gd name="T43" fmla="*/ 75 h 217"/>
                <a:gd name="T44" fmla="*/ 66 w 167"/>
                <a:gd name="T45" fmla="*/ 75 h 217"/>
                <a:gd name="T46" fmla="*/ 52 w 167"/>
                <a:gd name="T47" fmla="*/ 90 h 217"/>
                <a:gd name="T48" fmla="*/ 32 w 167"/>
                <a:gd name="T49" fmla="*/ 69 h 217"/>
                <a:gd name="T50" fmla="*/ 70 w 167"/>
                <a:gd name="T51" fmla="*/ 34 h 217"/>
                <a:gd name="T52" fmla="*/ 100 w 167"/>
                <a:gd name="T53" fmla="*/ 34 h 217"/>
                <a:gd name="T54" fmla="*/ 100 w 167"/>
                <a:gd name="T55" fmla="*/ 151 h 217"/>
                <a:gd name="T56" fmla="*/ 133 w 167"/>
                <a:gd name="T57" fmla="*/ 151 h 217"/>
                <a:gd name="T58" fmla="*/ 133 w 167"/>
                <a:gd name="T59" fmla="*/ 176 h 217"/>
                <a:gd name="T60" fmla="*/ 133 w 167"/>
                <a:gd name="T61" fmla="*/ 176 h 217"/>
                <a:gd name="T62" fmla="*/ 133 w 167"/>
                <a:gd name="T63" fmla="*/ 17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217">
                  <a:moveTo>
                    <a:pt x="146" y="37"/>
                  </a:moveTo>
                  <a:cubicBezTo>
                    <a:pt x="139" y="26"/>
                    <a:pt x="130" y="17"/>
                    <a:pt x="119" y="11"/>
                  </a:cubicBezTo>
                  <a:cubicBezTo>
                    <a:pt x="108" y="4"/>
                    <a:pt x="96" y="0"/>
                    <a:pt x="83" y="0"/>
                  </a:cubicBezTo>
                  <a:cubicBezTo>
                    <a:pt x="70" y="0"/>
                    <a:pt x="58" y="4"/>
                    <a:pt x="47" y="11"/>
                  </a:cubicBezTo>
                  <a:cubicBezTo>
                    <a:pt x="36" y="17"/>
                    <a:pt x="28" y="26"/>
                    <a:pt x="21" y="37"/>
                  </a:cubicBezTo>
                  <a:cubicBezTo>
                    <a:pt x="14" y="48"/>
                    <a:pt x="9" y="59"/>
                    <a:pt x="5" y="72"/>
                  </a:cubicBezTo>
                  <a:cubicBezTo>
                    <a:pt x="2" y="84"/>
                    <a:pt x="0" y="97"/>
                    <a:pt x="0" y="109"/>
                  </a:cubicBezTo>
                  <a:cubicBezTo>
                    <a:pt x="0" y="121"/>
                    <a:pt x="2" y="133"/>
                    <a:pt x="5" y="146"/>
                  </a:cubicBezTo>
                  <a:cubicBezTo>
                    <a:pt x="9" y="158"/>
                    <a:pt x="14" y="170"/>
                    <a:pt x="21" y="181"/>
                  </a:cubicBezTo>
                  <a:cubicBezTo>
                    <a:pt x="28" y="192"/>
                    <a:pt x="36" y="200"/>
                    <a:pt x="47" y="207"/>
                  </a:cubicBezTo>
                  <a:cubicBezTo>
                    <a:pt x="58" y="214"/>
                    <a:pt x="70" y="217"/>
                    <a:pt x="83" y="217"/>
                  </a:cubicBezTo>
                  <a:cubicBezTo>
                    <a:pt x="96" y="217"/>
                    <a:pt x="108" y="214"/>
                    <a:pt x="119" y="207"/>
                  </a:cubicBezTo>
                  <a:cubicBezTo>
                    <a:pt x="130" y="200"/>
                    <a:pt x="139" y="192"/>
                    <a:pt x="146" y="181"/>
                  </a:cubicBezTo>
                  <a:cubicBezTo>
                    <a:pt x="152" y="170"/>
                    <a:pt x="158" y="158"/>
                    <a:pt x="161" y="146"/>
                  </a:cubicBezTo>
                  <a:cubicBezTo>
                    <a:pt x="165" y="133"/>
                    <a:pt x="167" y="121"/>
                    <a:pt x="167" y="109"/>
                  </a:cubicBezTo>
                  <a:cubicBezTo>
                    <a:pt x="167" y="97"/>
                    <a:pt x="165" y="84"/>
                    <a:pt x="161" y="72"/>
                  </a:cubicBezTo>
                  <a:cubicBezTo>
                    <a:pt x="158" y="59"/>
                    <a:pt x="152" y="48"/>
                    <a:pt x="146" y="37"/>
                  </a:cubicBezTo>
                  <a:close/>
                  <a:moveTo>
                    <a:pt x="133" y="176"/>
                  </a:moveTo>
                  <a:cubicBezTo>
                    <a:pt x="33" y="176"/>
                    <a:pt x="33" y="176"/>
                    <a:pt x="33" y="176"/>
                  </a:cubicBezTo>
                  <a:cubicBezTo>
                    <a:pt x="33" y="151"/>
                    <a:pt x="33" y="151"/>
                    <a:pt x="33" y="151"/>
                  </a:cubicBezTo>
                  <a:cubicBezTo>
                    <a:pt x="67" y="151"/>
                    <a:pt x="67" y="151"/>
                    <a:pt x="67" y="151"/>
                  </a:cubicBezTo>
                  <a:cubicBezTo>
                    <a:pt x="67" y="75"/>
                    <a:pt x="67" y="75"/>
                    <a:pt x="67" y="75"/>
                  </a:cubicBezTo>
                  <a:cubicBezTo>
                    <a:pt x="66" y="75"/>
                    <a:pt x="66" y="75"/>
                    <a:pt x="66" y="75"/>
                  </a:cubicBezTo>
                  <a:cubicBezTo>
                    <a:pt x="64" y="79"/>
                    <a:pt x="59" y="84"/>
                    <a:pt x="52" y="90"/>
                  </a:cubicBezTo>
                  <a:cubicBezTo>
                    <a:pt x="32" y="69"/>
                    <a:pt x="32" y="69"/>
                    <a:pt x="32" y="69"/>
                  </a:cubicBezTo>
                  <a:cubicBezTo>
                    <a:pt x="70" y="34"/>
                    <a:pt x="70" y="34"/>
                    <a:pt x="70" y="34"/>
                  </a:cubicBezTo>
                  <a:cubicBezTo>
                    <a:pt x="100" y="34"/>
                    <a:pt x="100" y="34"/>
                    <a:pt x="100" y="34"/>
                  </a:cubicBezTo>
                  <a:cubicBezTo>
                    <a:pt x="100" y="151"/>
                    <a:pt x="100" y="151"/>
                    <a:pt x="100" y="151"/>
                  </a:cubicBezTo>
                  <a:cubicBezTo>
                    <a:pt x="133" y="151"/>
                    <a:pt x="133" y="151"/>
                    <a:pt x="133" y="151"/>
                  </a:cubicBezTo>
                  <a:lnTo>
                    <a:pt x="133" y="176"/>
                  </a:lnTo>
                  <a:close/>
                  <a:moveTo>
                    <a:pt x="133" y="176"/>
                  </a:moveTo>
                  <a:cubicBezTo>
                    <a:pt x="133" y="176"/>
                    <a:pt x="133" y="176"/>
                    <a:pt x="133" y="176"/>
                  </a:cubicBezTo>
                </a:path>
              </a:pathLst>
            </a:custGeom>
            <a:solidFill>
              <a:schemeClr val="bg1">
                <a:lumMod val="95000"/>
              </a:schemeClr>
            </a:solidFill>
            <a:ln w="25400">
              <a:solidFill>
                <a:srgbClr val="646464"/>
              </a:solidFill>
            </a:ln>
            <a:extLst/>
          </p:spPr>
          <p:txBody>
            <a:bodyPr vert="horz" wrap="square" lIns="91440" tIns="45720" rIns="91440" bIns="45720" numCol="1" anchor="t" anchorCtr="0" compatLnSpc="1">
              <a:prstTxWarp prst="textNoShape">
                <a:avLst/>
              </a:prstTxWarp>
            </a:bodyPr>
            <a:lstStyle/>
            <a:p>
              <a:endParaRPr lang="ja-JP" altLang="en-US">
                <a:solidFill>
                  <a:schemeClr val="tx1"/>
                </a:solidFill>
              </a:endParaRPr>
            </a:p>
          </p:txBody>
        </p:sp>
      </p:grpSp>
      <p:sp>
        <p:nvSpPr>
          <p:cNvPr id="40" name="正方形/長方形 39"/>
          <p:cNvSpPr/>
          <p:nvPr/>
        </p:nvSpPr>
        <p:spPr>
          <a:xfrm>
            <a:off x="9734550" y="304800"/>
            <a:ext cx="2165350" cy="62865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プロジェクト計画より抜粋</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0787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サービス定義</a:t>
            </a:r>
            <a:endParaRPr kumimoji="1" lang="ja-JP" altLang="en-US" dirty="0"/>
          </a:p>
        </p:txBody>
      </p:sp>
      <p:sp>
        <p:nvSpPr>
          <p:cNvPr id="13" name="正方形/長方形 12"/>
          <p:cNvSpPr/>
          <p:nvPr/>
        </p:nvSpPr>
        <p:spPr>
          <a:xfrm>
            <a:off x="1326605" y="1098489"/>
            <a:ext cx="2095325" cy="90942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サービス名</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3532477" y="1098489"/>
            <a:ext cx="7605785" cy="90942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ja-JP" altLang="en-US" dirty="0">
                <a:solidFill>
                  <a:schemeClr val="tx1">
                    <a:lumMod val="75000"/>
                    <a:lumOff val="25000"/>
                  </a:schemeClr>
                </a:solidFill>
                <a:latin typeface="メイリオ" panose="020B0604030504040204" pitchFamily="50" charset="-128"/>
                <a:ea typeface="メイリオ" panose="020B0604030504040204" pitchFamily="50" charset="-128"/>
              </a:rPr>
              <a:t>飲食店検索</a:t>
            </a:r>
            <a:r>
              <a:rPr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サービス　</a:t>
            </a:r>
            <a:r>
              <a:rPr lang="en-US" altLang="ja-JP" sz="2400" b="1" u="sng" dirty="0" err="1" smtClean="0">
                <a:solidFill>
                  <a:schemeClr val="tx1">
                    <a:lumMod val="75000"/>
                    <a:lumOff val="25000"/>
                  </a:schemeClr>
                </a:solidFill>
                <a:latin typeface="メイリオ" panose="020B0604030504040204" pitchFamily="50" charset="-128"/>
                <a:ea typeface="メイリオ" panose="020B0604030504040204" pitchFamily="50" charset="-128"/>
              </a:rPr>
              <a:t>tastylog</a:t>
            </a:r>
            <a:r>
              <a:rPr lang="en-US" altLang="ja-JP" sz="2400" b="1" u="sng" dirty="0" smtClean="0">
                <a:solidFill>
                  <a:schemeClr val="tx1">
                    <a:lumMod val="75000"/>
                    <a:lumOff val="25000"/>
                  </a:schemeClr>
                </a:solidFill>
                <a:latin typeface="メイリオ" panose="020B0604030504040204" pitchFamily="50" charset="-128"/>
                <a:ea typeface="メイリオ" panose="020B0604030504040204" pitchFamily="50" charset="-128"/>
              </a:rPr>
              <a:t> (</a:t>
            </a:r>
            <a:r>
              <a:rPr lang="ja-JP" altLang="en-US" sz="2400" b="1" u="sng" dirty="0" smtClean="0">
                <a:solidFill>
                  <a:schemeClr val="tx1">
                    <a:lumMod val="75000"/>
                    <a:lumOff val="25000"/>
                  </a:schemeClr>
                </a:solidFill>
                <a:latin typeface="メイリオ" panose="020B0604030504040204" pitchFamily="50" charset="-128"/>
                <a:ea typeface="メイリオ" panose="020B0604030504040204" pitchFamily="50" charset="-128"/>
              </a:rPr>
              <a:t>仮</a:t>
            </a:r>
            <a:r>
              <a:rPr lang="en-US" altLang="ja-JP" sz="2400" b="1" u="sng" dirty="0" smtClean="0">
                <a:solidFill>
                  <a:schemeClr val="tx1">
                    <a:lumMod val="75000"/>
                    <a:lumOff val="25000"/>
                  </a:schemeClr>
                </a:solidFill>
                <a:latin typeface="メイリオ" panose="020B0604030504040204" pitchFamily="50" charset="-128"/>
                <a:ea typeface="メイリオ" panose="020B0604030504040204" pitchFamily="50" charset="-128"/>
              </a:rPr>
              <a:t>)</a:t>
            </a:r>
          </a:p>
        </p:txBody>
      </p:sp>
      <p:sp>
        <p:nvSpPr>
          <p:cNvPr id="17" name="正方形/長方形 16"/>
          <p:cNvSpPr/>
          <p:nvPr/>
        </p:nvSpPr>
        <p:spPr>
          <a:xfrm>
            <a:off x="1326605" y="2072462"/>
            <a:ext cx="2095325" cy="90942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ターゲット</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3532477" y="2072462"/>
            <a:ext cx="7605785" cy="90942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342900" indent="-342900">
              <a:buFont typeface="Wingdings" panose="05000000000000000000" pitchFamily="2" charset="2"/>
              <a:buChar char="ü"/>
            </a:pP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カスタマ：</a:t>
            </a:r>
            <a:r>
              <a:rPr lang="en-US" altLang="ja-JP">
                <a:solidFill>
                  <a:schemeClr val="tx1">
                    <a:lumMod val="75000"/>
                    <a:lumOff val="25000"/>
                  </a:schemeClr>
                </a:solidFill>
                <a:latin typeface="メイリオ" panose="020B0604030504040204" pitchFamily="50" charset="-128"/>
                <a:ea typeface="メイリオ" panose="020B0604030504040204" pitchFamily="50" charset="-128"/>
              </a:rPr>
              <a:t>20</a:t>
            </a: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代後半～</a:t>
            </a:r>
            <a:r>
              <a:rPr lang="en-US" altLang="ja-JP">
                <a:solidFill>
                  <a:schemeClr val="tx1">
                    <a:lumMod val="75000"/>
                    <a:lumOff val="25000"/>
                  </a:schemeClr>
                </a:solidFill>
                <a:latin typeface="メイリオ" panose="020B0604030504040204" pitchFamily="50" charset="-128"/>
                <a:ea typeface="メイリオ" panose="020B0604030504040204" pitchFamily="50" charset="-128"/>
              </a:rPr>
              <a:t>40</a:t>
            </a: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代前半　社会人</a:t>
            </a:r>
          </a:p>
          <a:p>
            <a:pPr marL="342900" indent="-342900">
              <a:buFont typeface="Wingdings" panose="05000000000000000000" pitchFamily="2" charset="2"/>
              <a:buChar char="ü"/>
            </a:pP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飲食店　：</a:t>
            </a:r>
            <a:r>
              <a:rPr lang="en-US" altLang="ja-JP">
                <a:solidFill>
                  <a:schemeClr val="tx1">
                    <a:lumMod val="75000"/>
                    <a:lumOff val="25000"/>
                  </a:schemeClr>
                </a:solidFill>
                <a:latin typeface="メイリオ" panose="020B0604030504040204" pitchFamily="50" charset="-128"/>
                <a:ea typeface="メイリオ" panose="020B0604030504040204" pitchFamily="50" charset="-128"/>
              </a:rPr>
              <a:t>5~20</a:t>
            </a: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席程度　　　　　個人経営飲食店</a:t>
            </a:r>
            <a:endParaRPr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326605" y="3046435"/>
            <a:ext cx="2095325" cy="90942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サービスメニュー</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3532477" y="3046435"/>
            <a:ext cx="7605785" cy="90942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342900" indent="-342900">
              <a:buFont typeface="Wingdings" panose="05000000000000000000" pitchFamily="2" charset="2"/>
              <a:buChar char="ü"/>
            </a:pP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カスタマ向け：広告非表示、プレミア検索</a:t>
            </a:r>
          </a:p>
          <a:p>
            <a:pPr marL="342900" indent="-342900">
              <a:buFont typeface="Wingdings" panose="05000000000000000000" pitchFamily="2" charset="2"/>
              <a:buChar char="ü"/>
            </a:pP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飲食店向け　：優先掲載</a:t>
            </a:r>
            <a:endParaRPr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1326605" y="4020408"/>
            <a:ext cx="2095325" cy="90942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サポート</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532477" y="4020408"/>
            <a:ext cx="7605785" cy="90942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342900" indent="-342900">
              <a:buFont typeface="Wingdings" panose="05000000000000000000" pitchFamily="2" charset="2"/>
              <a:buChar char="ü"/>
            </a:pPr>
            <a:r>
              <a:rPr lang="ja-JP" altLang="en-US">
                <a:solidFill>
                  <a:schemeClr val="tx1">
                    <a:lumMod val="75000"/>
                    <a:lumOff val="25000"/>
                  </a:schemeClr>
                </a:solidFill>
                <a:latin typeface="メイリオ" panose="020B0604030504040204" pitchFamily="50" charset="-128"/>
                <a:ea typeface="メイリオ" panose="020B0604030504040204" pitchFamily="50" charset="-128"/>
              </a:rPr>
              <a:t>平日日中のみ</a:t>
            </a:r>
            <a:endParaRPr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1326605" y="4994382"/>
            <a:ext cx="2095325" cy="90942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rPr>
              <a:t>SLA</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3532477" y="4994382"/>
            <a:ext cx="7605785" cy="90942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rPr>
              <a:t>24D365H</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（ただしメンテナンス時間除く）</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9734550" y="304800"/>
            <a:ext cx="2165350" cy="62865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プロジェクト計画より抜粋</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21350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フェーズの目的</a:t>
            </a:r>
            <a:endParaRPr kumimoji="1" lang="ja-JP" altLang="en-US" dirty="0"/>
          </a:p>
        </p:txBody>
      </p:sp>
      <p:sp>
        <p:nvSpPr>
          <p:cNvPr id="4" name="コンテンツ プレースホルダー 3"/>
          <p:cNvSpPr>
            <a:spLocks noGrp="1"/>
          </p:cNvSpPr>
          <p:nvPr>
            <p:ph idx="13"/>
          </p:nvPr>
        </p:nvSpPr>
        <p:spPr/>
        <p:txBody>
          <a:bodyPr/>
          <a:lstStyle/>
          <a:p>
            <a:r>
              <a:rPr lang="ja-JP" altLang="en-US" dirty="0" smtClean="0"/>
              <a:t>各フェーズの目的は以下のとおり。</a:t>
            </a:r>
            <a:endParaRPr kumimoji="1" lang="ja-JP" altLang="en-US" dirty="0"/>
          </a:p>
        </p:txBody>
      </p:sp>
      <p:sp>
        <p:nvSpPr>
          <p:cNvPr id="5" name="正方形/長方形 4"/>
          <p:cNvSpPr/>
          <p:nvPr/>
        </p:nvSpPr>
        <p:spPr>
          <a:xfrm>
            <a:off x="4269377" y="2488951"/>
            <a:ext cx="6052457" cy="115823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285750" indent="-285750">
              <a:lnSpc>
                <a:spcPct val="150000"/>
              </a:lnSpc>
              <a:buFont typeface="Wingdings" panose="05000000000000000000" pitchFamily="2" charset="2"/>
              <a:buChar char="ü"/>
            </a:pPr>
            <a:r>
              <a:rPr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要件定義書をもとに、システムの外部仕様を定義し、基本設計書に落とし込む</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873250" y="2488951"/>
            <a:ext cx="2152288" cy="115823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基本設計</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4269377" y="3790950"/>
            <a:ext cx="6052457" cy="115823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285750" indent="-285750">
              <a:lnSpc>
                <a:spcPct val="150000"/>
              </a:lnSpc>
              <a:buFont typeface="Wingdings" panose="05000000000000000000" pitchFamily="2" charset="2"/>
              <a:buChar char="ü"/>
            </a:pP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基本設計書をもとに、プログラムレベルの詳細仕様を定義し、詳細設計書に落とし込む</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873250" y="3790950"/>
            <a:ext cx="2152288" cy="115823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メイリオ" panose="020B0604030504040204" pitchFamily="50" charset="-128"/>
                <a:ea typeface="メイリオ" panose="020B0604030504040204" pitchFamily="50" charset="-128"/>
              </a:rPr>
              <a:t>詳細</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設計</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21813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フェーズ方針</a:t>
            </a:r>
            <a:endParaRPr kumimoji="1" lang="ja-JP" altLang="en-US" dirty="0"/>
          </a:p>
        </p:txBody>
      </p:sp>
      <p:sp>
        <p:nvSpPr>
          <p:cNvPr id="4" name="コンテンツ プレースホルダー 3"/>
          <p:cNvSpPr>
            <a:spLocks noGrp="1"/>
          </p:cNvSpPr>
          <p:nvPr>
            <p:ph idx="13"/>
          </p:nvPr>
        </p:nvSpPr>
        <p:spPr/>
        <p:txBody>
          <a:bodyPr/>
          <a:lstStyle/>
          <a:p>
            <a:r>
              <a:rPr lang="ja-JP" altLang="en-US" dirty="0" smtClean="0"/>
              <a:t>各フェーズの推進方針は以下のとおり。</a:t>
            </a:r>
            <a:endParaRPr kumimoji="1" lang="ja-JP" altLang="en-US" dirty="0"/>
          </a:p>
        </p:txBody>
      </p:sp>
      <p:sp>
        <p:nvSpPr>
          <p:cNvPr id="5" name="正方形/長方形 4"/>
          <p:cNvSpPr/>
          <p:nvPr/>
        </p:nvSpPr>
        <p:spPr>
          <a:xfrm>
            <a:off x="4267835" y="1659428"/>
            <a:ext cx="6052457" cy="2097925"/>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285750" indent="-285750">
              <a:lnSpc>
                <a:spcPct val="150000"/>
              </a:lnSpc>
              <a:buFont typeface="Wingdings" panose="05000000000000000000" pitchFamily="2" charset="2"/>
              <a:buChar char="ü"/>
            </a:pPr>
            <a:r>
              <a:rPr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納期必達案件であることを鑑み、重要機能の外部仕様の事業合意を最優先に取り組む</a:t>
            </a:r>
            <a:endParaRPr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endParaRPr>
          </a:p>
          <a:p>
            <a:pPr marL="285750" indent="-285750">
              <a:lnSpc>
                <a:spcPct val="150000"/>
              </a:lnSpc>
              <a:buFont typeface="Wingdings" panose="05000000000000000000" pitchFamily="2" charset="2"/>
              <a:buChar char="ü"/>
            </a:pPr>
            <a:r>
              <a:rPr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要件定義で実施しきれなかった細かい技術検証は基本設計と並行で行うため、それを考慮したタスク順とする</a:t>
            </a:r>
            <a:endParaRPr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871708" y="1659428"/>
            <a:ext cx="2152288" cy="2097925"/>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基本設計</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4267835" y="3901782"/>
            <a:ext cx="6052457" cy="192821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72000" rIns="144000" bIns="72000" numCol="1" spcCol="0" rtlCol="0" fromWordArt="0" anchor="ctr" anchorCtr="0" forceAA="0" compatLnSpc="1">
            <a:prstTxWarp prst="textNoShape">
              <a:avLst/>
            </a:prstTxWarp>
            <a:noAutofit/>
          </a:bodyPr>
          <a:lstStyle/>
          <a:p>
            <a:pPr marL="285750" indent="-285750">
              <a:lnSpc>
                <a:spcPct val="150000"/>
              </a:lnSpc>
              <a:buFont typeface="Wingdings" panose="05000000000000000000" pitchFamily="2" charset="2"/>
              <a:buChar char="ü"/>
            </a:pP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基本設計同様、重要機能の詳細設計を最優先とする</a:t>
            </a:r>
            <a:endParaRPr kumimoji="1" lang="en-US" altLang="ja-JP"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871708" y="3901782"/>
            <a:ext cx="2152288" cy="192821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ja-JP" altLang="en-US" dirty="0">
                <a:solidFill>
                  <a:schemeClr val="tx1">
                    <a:lumMod val="75000"/>
                    <a:lumOff val="25000"/>
                  </a:schemeClr>
                </a:solidFill>
                <a:latin typeface="メイリオ" panose="020B0604030504040204" pitchFamily="50" charset="-128"/>
                <a:ea typeface="メイリオ" panose="020B0604030504040204" pitchFamily="50" charset="-128"/>
              </a:rPr>
              <a:t>詳細</a:t>
            </a:r>
            <a:r>
              <a:rPr kumimoji="1" lang="ja-JP" altLang="en-US" dirty="0" smtClean="0">
                <a:solidFill>
                  <a:schemeClr val="tx1">
                    <a:lumMod val="75000"/>
                    <a:lumOff val="25000"/>
                  </a:schemeClr>
                </a:solidFill>
                <a:latin typeface="メイリオ" panose="020B0604030504040204" pitchFamily="50" charset="-128"/>
                <a:ea typeface="メイリオ" panose="020B0604030504040204" pitchFamily="50" charset="-128"/>
              </a:rPr>
              <a:t>設計</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83957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a:solidFill>
              <a:schemeClr val="tx1">
                <a:lumMod val="75000"/>
                <a:lumOff val="25000"/>
              </a:schemeClr>
            </a:solidFill>
            <a:latin typeface="メイリオ" panose="020B0604030504040204" pitchFamily="50" charset="-128"/>
            <a:ea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TotalTime>
  <Words>964</Words>
  <Application>Microsoft Office PowerPoint</Application>
  <PresentationFormat>ワイド画面</PresentationFormat>
  <Paragraphs>211</Paragraphs>
  <Slides>16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ＭＳ Ｐゴシック</vt:lpstr>
      <vt:lpstr>メイリオ</vt:lpstr>
      <vt:lpstr>Arial</vt:lpstr>
      <vt:lpstr>Calibri</vt:lpstr>
      <vt:lpstr>Wingdings</vt:lpstr>
      <vt:lpstr>Office テーマ</vt:lpstr>
      <vt:lpstr>tastylog ph1 プロジェクト チーム計画 基本設計・詳細設計編</vt:lpstr>
      <vt:lpstr>更新履歴</vt:lpstr>
      <vt:lpstr>本書の位置づけ</vt:lpstr>
      <vt:lpstr>目次</vt:lpstr>
      <vt:lpstr>プロジェクト背景・目的</vt:lpstr>
      <vt:lpstr>サービス定義</vt:lpstr>
      <vt:lpstr>サービス定義</vt:lpstr>
      <vt:lpstr>フェーズの目的</vt:lpstr>
      <vt:lpstr>フェーズ方針</vt:lpstr>
      <vt:lpstr>工程開始・完了条件</vt:lpstr>
      <vt:lpstr>成果物定義</vt:lpstr>
      <vt:lpstr>スケジュール</vt:lpstr>
      <vt:lpstr>環境</vt:lpstr>
      <vt:lpstr>体制と役割</vt:lpstr>
      <vt:lpstr>会議運営</vt:lpstr>
      <vt:lpstr>各種ルール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owner</cp:lastModifiedBy>
  <cp:revision>312</cp:revision>
  <dcterms:created xsi:type="dcterms:W3CDTF">2021-02-22T11:38:27Z</dcterms:created>
  <dcterms:modified xsi:type="dcterms:W3CDTF">2021-03-30T10:18:56Z</dcterms:modified>
</cp:coreProperties>
</file>