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272" r:id="rId3"/>
    <p:sldId id="257" r:id="rId4"/>
    <p:sldId id="256" r:id="rId5"/>
    <p:sldId id="280" r:id="rId6"/>
    <p:sldId id="282" r:id="rId7"/>
    <p:sldId id="281" r:id="rId8"/>
    <p:sldId id="260" r:id="rId9"/>
    <p:sldId id="273" r:id="rId10"/>
    <p:sldId id="283" r:id="rId11"/>
    <p:sldId id="276" r:id="rId12"/>
    <p:sldId id="275" r:id="rId13"/>
    <p:sldId id="277" r:id="rId14"/>
    <p:sldId id="284" r:id="rId15"/>
    <p:sldId id="285" r:id="rId16"/>
    <p:sldId id="278" r:id="rId17"/>
    <p:sldId id="279" r:id="rId18"/>
    <p:sldId id="269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7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All Rights Reserved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All Rights Reserved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2021/4/4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tastylog</a:t>
            </a:r>
            <a:r>
              <a:rPr lang="en-US" altLang="ja-JP" dirty="0" smtClean="0"/>
              <a:t> ph1 </a:t>
            </a:r>
            <a:r>
              <a:rPr lang="ja-JP" altLang="en-US" dirty="0" smtClean="0"/>
              <a:t>プロジェクト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チーム計画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製造・単体テスト編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</a:t>
            </a:r>
            <a:r>
              <a:rPr kumimoji="1" lang="en-US" altLang="ja-JP" dirty="0" err="1" smtClean="0"/>
              <a:t>astylog</a:t>
            </a:r>
            <a:r>
              <a:rPr kumimoji="1" lang="ja-JP" altLang="en-US" dirty="0" smtClean="0"/>
              <a:t>プロジェクト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T</a:t>
            </a:r>
            <a:r>
              <a:rPr lang="en-US" altLang="ja-JP" dirty="0"/>
              <a:t>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1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工程開始・完了条件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87603" y="1462971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7603" y="2132103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87603" y="4139499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結合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7603" y="4808634"/>
            <a:ext cx="1944216" cy="8962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787603" y="1339015"/>
            <a:ext cx="19289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87604" y="97734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工程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75835" y="1462971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要件定義着手決裁が完了していること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プロジェクト計画が完成していること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875835" y="2132103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基本設計の準備が完了していること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875835" y="4139499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製造単体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結合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875835" y="4808634"/>
            <a:ext cx="4227592" cy="8962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結合テストの完了条件を満たしていること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移行リハ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回目による環境構築が正常に完了していること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システムテストの準備が完了していること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289203" y="1461352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全要件定義が完成していること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289203" y="2130484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全基本設計作業が完了していること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289203" y="4137880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全結合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テストと不具合回収が完了していること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89203" y="4807015"/>
            <a:ext cx="4227592" cy="8962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システムテストが完了していること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移行リハが完了していること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保守引継ぎ事項がある場合、それが承認されていること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2893777" y="1339015"/>
            <a:ext cx="41765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893778" y="977346"/>
            <a:ext cx="420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開始条件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7280900" y="1339015"/>
            <a:ext cx="41765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280901" y="977346"/>
            <a:ext cx="420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条件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87603" y="2801235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詳細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875835" y="2801235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基本設計の完了条件を満たしていること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詳細設計の準備が完了していること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89203" y="2799616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全詳細設計作業が完了していること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87603" y="3470367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製造単体テスト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875835" y="3470367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詳細設計の完了条件を満たしていること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開発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環境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289203" y="3468748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全単体テストと不具合改修が完了していること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55853" y="3434188"/>
            <a:ext cx="10820197" cy="703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734550" y="304800"/>
            <a:ext cx="216535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プロジェクト計画より抜粋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84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成果物定義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本プロジェクトの成果物定義書参照。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単体テストデータなど</a:t>
            </a:r>
            <a:r>
              <a:rPr lang="ja-JP" altLang="en-US" dirty="0"/>
              <a:t>の中間成果物は、成果物と</a:t>
            </a:r>
            <a:r>
              <a:rPr lang="ja-JP" altLang="en-US" dirty="0" smtClean="0"/>
              <a:t>して取り扱わない</a:t>
            </a:r>
            <a:r>
              <a:rPr lang="ja-JP" altLang="en-US" dirty="0"/>
              <a:t>。</a:t>
            </a:r>
          </a:p>
          <a:p>
            <a:r>
              <a:rPr lang="ja-JP" altLang="en-US" dirty="0"/>
              <a:t>保守性を鑑みて</a:t>
            </a:r>
            <a:r>
              <a:rPr lang="ja-JP" altLang="en-US" dirty="0" smtClean="0"/>
              <a:t>メンテナンスが</a:t>
            </a:r>
            <a:r>
              <a:rPr lang="ja-JP" altLang="en-US" dirty="0"/>
              <a:t>必要な中間成果物が発生した場合、定義済みの成果物内に添付するか、成果物に格上げするかを</a:t>
            </a:r>
            <a:r>
              <a:rPr lang="en-US" altLang="ja-JP" dirty="0" smtClean="0"/>
              <a:t>TL</a:t>
            </a:r>
            <a:r>
              <a:rPr lang="ja-JP" altLang="en-US" dirty="0" smtClean="0"/>
              <a:t>にて判断する。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86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製造・単体テストの</a:t>
            </a:r>
            <a:r>
              <a:rPr kumimoji="1" lang="en-US" altLang="ja-JP" dirty="0" smtClean="0"/>
              <a:t>L1(</a:t>
            </a:r>
            <a:r>
              <a:rPr kumimoji="1" lang="ja-JP" altLang="en-US" dirty="0" smtClean="0"/>
              <a:t>フェーズ計画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L2(WBS)</a:t>
            </a:r>
            <a:r>
              <a:rPr kumimoji="1" lang="ja-JP" altLang="en-US" dirty="0" smtClean="0"/>
              <a:t>を参照。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930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</a:t>
            </a:r>
            <a:r>
              <a:rPr lang="en-US" altLang="ja-JP" dirty="0" smtClean="0"/>
              <a:t>(</a:t>
            </a:r>
            <a:r>
              <a:rPr lang="ja-JP" altLang="en-US" dirty="0" smtClean="0"/>
              <a:t>執務環境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製造・単体テストのタスクは環境制約がないため、執務環境は限定せず、原則</a:t>
            </a:r>
            <a:r>
              <a:rPr lang="ja-JP" altLang="en-US" dirty="0" smtClean="0"/>
              <a:t>リモートワークで執務を行う。</a:t>
            </a:r>
            <a:endParaRPr lang="en-US" altLang="ja-JP" dirty="0" smtClean="0"/>
          </a:p>
          <a:p>
            <a:r>
              <a:rPr lang="ja-JP" altLang="en-US" dirty="0" smtClean="0"/>
              <a:t>ただし、生産性や品質に懸念が出た場合は、出社体制に切り替える。</a:t>
            </a:r>
            <a:endParaRPr lang="en-US" altLang="ja-JP" dirty="0" smtClean="0"/>
          </a:p>
          <a:p>
            <a:r>
              <a:rPr lang="en-US" altLang="ja-JP" dirty="0"/>
              <a:t>6</a:t>
            </a:r>
            <a:r>
              <a:rPr lang="ja-JP" altLang="en-US" dirty="0" smtClean="0"/>
              <a:t>月</a:t>
            </a:r>
            <a:r>
              <a:rPr lang="en-US" altLang="ja-JP" dirty="0"/>
              <a:t>1</a:t>
            </a:r>
            <a:r>
              <a:rPr lang="ja-JP" altLang="en-US" dirty="0" smtClean="0"/>
              <a:t>週目終了時点で一次チェックポイントを設け、対応を判断する。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9394"/>
            <a:ext cx="12192000" cy="2340811"/>
          </a:xfrm>
          <a:prstGeom prst="rect">
            <a:avLst/>
          </a:prstGeom>
        </p:spPr>
      </p:pic>
      <p:sp>
        <p:nvSpPr>
          <p:cNvPr id="6" name="フローチャート: 組合せ 5"/>
          <p:cNvSpPr/>
          <p:nvPr/>
        </p:nvSpPr>
        <p:spPr>
          <a:xfrm>
            <a:off x="7689850" y="3851108"/>
            <a:ext cx="387350" cy="124994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7883525" y="4006850"/>
            <a:ext cx="0" cy="2006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216775" y="343726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チェック</a:t>
            </a:r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ポイント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4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</a:t>
            </a:r>
            <a:r>
              <a:rPr lang="en-US" altLang="ja-JP" dirty="0" smtClean="0"/>
              <a:t>(</a:t>
            </a:r>
            <a:r>
              <a:rPr lang="ja-JP" altLang="en-US" dirty="0" smtClean="0"/>
              <a:t>開発環境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開発環境は各自のローカル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r>
              <a:rPr lang="ja-JP" altLang="en-US" dirty="0" smtClean="0"/>
              <a:t>当該開発環境にて製造・単体テストを行う。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各種成果物は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のプロジェクトリポジトリにて管理し、製造・単体テスト時はリポジトリから最新化すること。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単体テストはプロジェクト指定</a:t>
            </a:r>
            <a:r>
              <a:rPr lang="en-US" altLang="ja-JP" dirty="0" smtClean="0"/>
              <a:t>IDE</a:t>
            </a:r>
            <a:r>
              <a:rPr lang="ja-JP" altLang="en-US" dirty="0" smtClean="0"/>
              <a:t>のデバッグ機能を利用する。</a:t>
            </a:r>
            <a:endParaRPr lang="en-US" altLang="ja-JP" dirty="0" smtClean="0"/>
          </a:p>
          <a:p>
            <a:r>
              <a:rPr lang="ja-JP" altLang="en-US" dirty="0" smtClean="0"/>
              <a:t>利用ブラウザは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smtClean="0"/>
              <a:t>Chrome </a:t>
            </a:r>
            <a:r>
              <a:rPr lang="en-US" altLang="ja-JP" dirty="0" err="1" smtClean="0"/>
              <a:t>Ver.xx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safari </a:t>
            </a:r>
            <a:r>
              <a:rPr lang="en-US" altLang="ja-JP" dirty="0" err="1" smtClean="0"/>
              <a:t>ver.xx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09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単体テスト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単体テストでは一つの画面に対して、画面単体テスト、ロジック単体テスト、</a:t>
            </a:r>
            <a:r>
              <a:rPr kumimoji="1" lang="en-US" altLang="ja-JP" dirty="0" smtClean="0"/>
              <a:t>SQL</a:t>
            </a:r>
            <a:r>
              <a:rPr lang="ja-JP" altLang="en-US" dirty="0" smtClean="0"/>
              <a:t>単体テストの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つを</a:t>
            </a:r>
            <a:r>
              <a:rPr lang="ja-JP" altLang="en-US" dirty="0" smtClean="0"/>
              <a:t>行う。</a:t>
            </a:r>
            <a:endParaRPr lang="en-US" altLang="ja-JP" dirty="0" smtClean="0"/>
          </a:p>
          <a:p>
            <a:r>
              <a:rPr kumimoji="1" lang="ja-JP" altLang="en-US" dirty="0" smtClean="0"/>
              <a:t>詳細なテスト観点</a:t>
            </a:r>
            <a:r>
              <a:rPr lang="ja-JP" altLang="en-US" dirty="0" smtClean="0"/>
              <a:t>は別途単体テスト観点表に定義する。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74800" y="2908300"/>
            <a:ext cx="153035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単画面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74800" y="3917950"/>
            <a:ext cx="153035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サーバー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574800" y="4927600"/>
            <a:ext cx="153035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330199" y="2908300"/>
            <a:ext cx="406400" cy="589684"/>
          </a:xfrm>
          <a:custGeom>
            <a:avLst/>
            <a:gdLst>
              <a:gd name="connsiteX0" fmla="*/ 203200 w 406400"/>
              <a:gd name="connsiteY0" fmla="*/ 0 h 589684"/>
              <a:gd name="connsiteX1" fmla="*/ 406400 w 406400"/>
              <a:gd name="connsiteY1" fmla="*/ 158750 h 589684"/>
              <a:gd name="connsiteX2" fmla="*/ 282295 w 406400"/>
              <a:gd name="connsiteY2" fmla="*/ 305025 h 589684"/>
              <a:gd name="connsiteX3" fmla="*/ 260416 w 406400"/>
              <a:gd name="connsiteY3" fmla="*/ 308476 h 589684"/>
              <a:gd name="connsiteX4" fmla="*/ 388937 w 406400"/>
              <a:gd name="connsiteY4" fmla="*/ 589684 h 589684"/>
              <a:gd name="connsiteX5" fmla="*/ 17462 w 406400"/>
              <a:gd name="connsiteY5" fmla="*/ 589684 h 589684"/>
              <a:gd name="connsiteX6" fmla="*/ 145984 w 406400"/>
              <a:gd name="connsiteY6" fmla="*/ 308476 h 589684"/>
              <a:gd name="connsiteX7" fmla="*/ 124106 w 406400"/>
              <a:gd name="connsiteY7" fmla="*/ 305025 h 589684"/>
              <a:gd name="connsiteX8" fmla="*/ 0 w 406400"/>
              <a:gd name="connsiteY8" fmla="*/ 158750 h 589684"/>
              <a:gd name="connsiteX9" fmla="*/ 203200 w 406400"/>
              <a:gd name="connsiteY9" fmla="*/ 0 h 58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400" h="589684">
                <a:moveTo>
                  <a:pt x="203200" y="0"/>
                </a:moveTo>
                <a:cubicBezTo>
                  <a:pt x="315424" y="0"/>
                  <a:pt x="406400" y="71075"/>
                  <a:pt x="406400" y="158750"/>
                </a:cubicBezTo>
                <a:cubicBezTo>
                  <a:pt x="406400" y="224506"/>
                  <a:pt x="355226" y="280925"/>
                  <a:pt x="282295" y="305025"/>
                </a:cubicBezTo>
                <a:lnTo>
                  <a:pt x="260416" y="308476"/>
                </a:lnTo>
                <a:lnTo>
                  <a:pt x="388937" y="589684"/>
                </a:lnTo>
                <a:lnTo>
                  <a:pt x="17462" y="589684"/>
                </a:lnTo>
                <a:lnTo>
                  <a:pt x="145984" y="308476"/>
                </a:lnTo>
                <a:lnTo>
                  <a:pt x="124106" y="305025"/>
                </a:lnTo>
                <a:cubicBezTo>
                  <a:pt x="51174" y="280925"/>
                  <a:pt x="0" y="224506"/>
                  <a:pt x="0" y="158750"/>
                </a:cubicBezTo>
                <a:cubicBezTo>
                  <a:pt x="0" y="71075"/>
                  <a:pt x="90976" y="0"/>
                  <a:pt x="20320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右中かっこ 14"/>
          <p:cNvSpPr/>
          <p:nvPr/>
        </p:nvSpPr>
        <p:spPr>
          <a:xfrm>
            <a:off x="3378200" y="2908300"/>
            <a:ext cx="196850" cy="7239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2146300" y="3632200"/>
            <a:ext cx="0" cy="285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146300" y="4641850"/>
            <a:ext cx="0" cy="285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495550" y="4641850"/>
            <a:ext cx="0" cy="285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2501900" y="3632200"/>
            <a:ext cx="0" cy="285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中かっこ 25"/>
          <p:cNvSpPr/>
          <p:nvPr/>
        </p:nvSpPr>
        <p:spPr>
          <a:xfrm>
            <a:off x="3378200" y="3917950"/>
            <a:ext cx="196850" cy="7239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右中かっこ 26"/>
          <p:cNvSpPr/>
          <p:nvPr/>
        </p:nvSpPr>
        <p:spPr>
          <a:xfrm>
            <a:off x="3378200" y="4730750"/>
            <a:ext cx="196850" cy="92075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39" name="グループ化 38"/>
          <p:cNvGrpSpPr/>
          <p:nvPr/>
        </p:nvGrpSpPr>
        <p:grpSpPr>
          <a:xfrm>
            <a:off x="736599" y="3143250"/>
            <a:ext cx="838201" cy="228600"/>
            <a:chOff x="908049" y="2679700"/>
            <a:chExt cx="1219201" cy="184150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908049" y="2679700"/>
              <a:ext cx="121920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H="1">
              <a:off x="908049" y="2863850"/>
              <a:ext cx="121920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正方形/長方形 39"/>
          <p:cNvSpPr/>
          <p:nvPr/>
        </p:nvSpPr>
        <p:spPr>
          <a:xfrm>
            <a:off x="3771900" y="2851150"/>
            <a:ext cx="15303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771900" y="3822700"/>
            <a:ext cx="15303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ロジック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771900" y="4800600"/>
            <a:ext cx="15303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b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5600" y="2851150"/>
            <a:ext cx="63436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フロント画面の動作テストを行う（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含む）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画面内のモーダル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ポップアップ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ダイアログ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の動作も含む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画面上での入力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業務チェックは入出力の全ケースを行う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画面遷移は結合テストで実施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435600" y="3822700"/>
            <a:ext cx="63436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サーバーサイドのロジックの動作テストを行う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同画面表示に関わるサーバー側の全モジュールのテストを行う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特別な理由がない場合、全モジュール接続した状態で行う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スタブ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ドライバー不要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35600" y="4800600"/>
            <a:ext cx="6343650" cy="8572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の単体テストを行う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簡単な疎通確認のみ行い、複雑な条件設定はロジック単体テスト側に観点を混ぜて実施する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1574800" y="2743200"/>
            <a:ext cx="15303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74800" y="2343150"/>
            <a:ext cx="153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構造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3771900" y="2743200"/>
            <a:ext cx="15303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771900" y="2343150"/>
            <a:ext cx="153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>
            <a:off x="5435600" y="2743200"/>
            <a:ext cx="63436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435600" y="2343150"/>
            <a:ext cx="634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9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体制と役割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製造・単体テスト</a:t>
            </a:r>
            <a:r>
              <a:rPr kumimoji="1" lang="ja-JP" altLang="en-US" dirty="0" smtClean="0"/>
              <a:t>における体制と役割は以下のとおり。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85199" y="2642747"/>
            <a:ext cx="139308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チームリーダー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85199" y="3146802"/>
            <a:ext cx="1393083" cy="52209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あなた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08451" y="5158835"/>
            <a:ext cx="1814513" cy="7074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フロント部分の実装・テスト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92899" y="4039747"/>
            <a:ext cx="139308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フロント設計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92899" y="4543802"/>
            <a:ext cx="1393083" cy="52209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伊藤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85199" y="4039747"/>
            <a:ext cx="139308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サーバーサイド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85199" y="4543802"/>
            <a:ext cx="1393083" cy="52209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山本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277499" y="4039746"/>
            <a:ext cx="139308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技術支援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移行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277499" y="4543801"/>
            <a:ext cx="1393083" cy="52209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中村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176911" y="5158835"/>
            <a:ext cx="1814513" cy="7074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サーバーサイドの実装・テスト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088186" y="5158835"/>
            <a:ext cx="1814513" cy="7074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技術支援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移行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サポート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923086" y="2811103"/>
            <a:ext cx="2874964" cy="7074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チーム外コミュニケーション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チーム計画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成果物レビュー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カギ線コネクタ 16"/>
          <p:cNvCxnSpPr>
            <a:stCxn id="6" idx="2"/>
            <a:endCxn id="8" idx="0"/>
          </p:cNvCxnSpPr>
          <p:nvPr/>
        </p:nvCxnSpPr>
        <p:spPr>
          <a:xfrm rot="5400000">
            <a:off x="4950168" y="2908174"/>
            <a:ext cx="370846" cy="1892300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2"/>
            <a:endCxn id="12" idx="0"/>
          </p:cNvCxnSpPr>
          <p:nvPr/>
        </p:nvCxnSpPr>
        <p:spPr>
          <a:xfrm rot="16200000" flipH="1">
            <a:off x="6842469" y="2908173"/>
            <a:ext cx="370845" cy="189230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187700" y="1919673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アプリチーム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2737111" y="2289005"/>
            <a:ext cx="67444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2"/>
            <a:endCxn id="10" idx="0"/>
          </p:cNvCxnSpPr>
          <p:nvPr/>
        </p:nvCxnSpPr>
        <p:spPr>
          <a:xfrm>
            <a:off x="6081741" y="3668901"/>
            <a:ext cx="0" cy="3708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0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会議運営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プロジェクトの会議体のほかに、チーム固有の会議体を設ける。</a:t>
            </a:r>
            <a:endParaRPr kumimoji="1" lang="en-US" altLang="ja-JP" dirty="0" smtClean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0134289"/>
              </p:ext>
            </p:extLst>
          </p:nvPr>
        </p:nvGraphicFramePr>
        <p:xfrm>
          <a:off x="239688" y="1579418"/>
          <a:ext cx="11712625" cy="4145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8072"/>
                <a:gridCol w="2808312"/>
                <a:gridCol w="2376264"/>
                <a:gridCol w="2016224"/>
                <a:gridCol w="3863753"/>
              </a:tblGrid>
              <a:tr h="329009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会議名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参加者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開催頻度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アジェンダ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5906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ステアリングコミッティー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ステコミメンバー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PM</a:t>
                      </a:r>
                      <a:r>
                        <a:rPr kumimoji="1" lang="ja-JP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PL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月次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分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全体連絡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進捗確認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課題確認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75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PMPL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定例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PM</a:t>
                      </a:r>
                      <a:r>
                        <a:rPr kumimoji="1" lang="ja-JP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PL</a:t>
                      </a:r>
                      <a:r>
                        <a:rPr kumimoji="1" lang="ja-JP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起案者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週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回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分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PMPL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向けレビュー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79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全体進捗確認会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PM</a:t>
                      </a:r>
                      <a:r>
                        <a:rPr kumimoji="1" lang="ja-JP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PL</a:t>
                      </a:r>
                      <a:r>
                        <a:rPr kumimoji="1" lang="ja-JP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TL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週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回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分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全体連絡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進捗確認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75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課題確認会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PM</a:t>
                      </a:r>
                      <a:r>
                        <a:rPr kumimoji="1" lang="ja-JP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PL</a:t>
                      </a:r>
                      <a:r>
                        <a:rPr kumimoji="1" lang="ja-JP" alt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TL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週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回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分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課題確認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75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チーム朝会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アプリ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全員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毎日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分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当日の予定確認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課題確認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75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チーム夕会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アプリ</a:t>
                      </a:r>
                      <a:r>
                        <a:rPr kumimoji="1" lang="en-US" altLang="ja-JP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</a:t>
                      </a:r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全員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毎日</a:t>
                      </a:r>
                      <a:r>
                        <a:rPr kumimoji="1" lang="en-US" altLang="ja-JP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当日の進捗確認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課題確認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75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チームレビュー会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アプリ</a:t>
                      </a:r>
                      <a:r>
                        <a:rPr kumimoji="1" lang="en-US" altLang="ja-JP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全員</a:t>
                      </a:r>
                      <a:endParaRPr kumimoji="1"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週</a:t>
                      </a:r>
                      <a:r>
                        <a:rPr kumimoji="1" lang="en-US" altLang="ja-JP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回</a:t>
                      </a:r>
                      <a:r>
                        <a:rPr kumimoji="1" lang="en-US" altLang="ja-JP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分</a:t>
                      </a:r>
                      <a:endParaRPr kumimoji="1" lang="en-US" altLang="ja-JP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r>
                        <a:rPr kumimoji="1" lang="ja-JP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起案なければ流会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成果物レビュー</a:t>
                      </a:r>
                      <a:endParaRPr kumimoji="1" lang="en-US" altLang="ja-JP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39688" y="3996982"/>
            <a:ext cx="11712625" cy="1727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8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各種ルール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プロジェクトルールに追加する形で、チームのローカルルールを定義する。</a:t>
            </a:r>
            <a:endParaRPr lang="en-US" altLang="ja-JP" dirty="0" smtClean="0"/>
          </a:p>
          <a:p>
            <a:r>
              <a:rPr lang="ja-JP" altLang="en-US" dirty="0" smtClean="0"/>
              <a:t>詳細は別紙参照。</a:t>
            </a:r>
            <a:endParaRPr lang="en-US" altLang="ja-JP" dirty="0" smtClean="0"/>
          </a:p>
          <a:p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進捗管理ルール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品質管理ルール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課題管理ルール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3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本書の位置づけ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ja-JP" dirty="0" err="1" smtClean="0"/>
              <a:t>tastylog</a:t>
            </a:r>
            <a:r>
              <a:rPr lang="ja-JP" altLang="en-US" dirty="0" smtClean="0"/>
              <a:t>プロジェクトの</a:t>
            </a:r>
            <a:r>
              <a:rPr lang="ja-JP" altLang="en-US" dirty="0"/>
              <a:t>アプリ</a:t>
            </a:r>
            <a:r>
              <a:rPr lang="ja-JP" altLang="en-US" dirty="0" smtClean="0"/>
              <a:t>チーム計画書である。</a:t>
            </a:r>
            <a:endParaRPr lang="en-US" altLang="ja-JP" dirty="0" smtClean="0"/>
          </a:p>
          <a:p>
            <a:r>
              <a:rPr kumimoji="1" lang="ja-JP" altLang="en-US" dirty="0" smtClean="0"/>
              <a:t>本書では</a:t>
            </a:r>
            <a:r>
              <a:rPr lang="ja-JP" altLang="en-US" dirty="0"/>
              <a:t>製造</a:t>
            </a:r>
            <a:r>
              <a:rPr kumimoji="1" lang="ja-JP" altLang="en-US" dirty="0" smtClean="0"/>
              <a:t>・単体テストを記載範囲とする。</a:t>
            </a:r>
            <a:endParaRPr kumimoji="1" lang="ja-JP" altLang="en-US" dirty="0"/>
          </a:p>
        </p:txBody>
      </p:sp>
      <p:sp>
        <p:nvSpPr>
          <p:cNvPr id="5" name="ホームベース 4"/>
          <p:cNvSpPr/>
          <p:nvPr/>
        </p:nvSpPr>
        <p:spPr>
          <a:xfrm>
            <a:off x="1198241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6140597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2433830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7376186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結合テスト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9847362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本番移行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ホームベース 9"/>
          <p:cNvSpPr/>
          <p:nvPr/>
        </p:nvSpPr>
        <p:spPr>
          <a:xfrm>
            <a:off x="3669419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4905008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1"/>
          <p:cNvSpPr/>
          <p:nvPr/>
        </p:nvSpPr>
        <p:spPr>
          <a:xfrm>
            <a:off x="8611775" y="2583375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45111" y="2474565"/>
            <a:ext cx="1305676" cy="2224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5713795" y="2198045"/>
            <a:ext cx="1059663" cy="66185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製造・単体テスト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フェーズ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2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7278"/>
            <a:ext cx="10515600" cy="5262227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プロジェクト背景</a:t>
            </a:r>
            <a:r>
              <a:rPr lang="ja-JP" altLang="en-US" dirty="0"/>
              <a:t>・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フェーズの目的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フェーズ方針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開始・完了条件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成果物定義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スケジュール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環境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単体テスト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体制と役割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会議運営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各種ルー</a:t>
            </a:r>
            <a:r>
              <a:rPr lang="ja-JP" altLang="en-US" dirty="0"/>
              <a:t>ル</a:t>
            </a:r>
          </a:p>
        </p:txBody>
      </p:sp>
    </p:spTree>
    <p:extLst>
      <p:ext uri="{BB962C8B-B14F-4D97-AF65-F5344CB8AC3E}">
        <p14:creationId xmlns:p14="http://schemas.microsoft.com/office/powerpoint/2010/main" val="14153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プロジェクト背景</a:t>
            </a:r>
            <a:r>
              <a:rPr lang="ja-JP" altLang="en-US" dirty="0"/>
              <a:t>・</a:t>
            </a:r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4487847" y="3098014"/>
            <a:ext cx="3216307" cy="3222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81109" y="1412776"/>
            <a:ext cx="7303205" cy="110731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世の中に飲食店はたくさんあふれている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「できるだけお店選びで失敗したくない」と思っている人が多い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81109" y="4005064"/>
            <a:ext cx="7303205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カスタマがどの飲食店を選ぶとよいかわかるようにしたい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07686" y="1408532"/>
            <a:ext cx="1801416" cy="1111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07686" y="4005064"/>
            <a:ext cx="1801416" cy="819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734550" y="304800"/>
            <a:ext cx="216535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プロジェクト計画より抜粋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7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サービス定義</a:t>
            </a:r>
            <a:endParaRPr kumimoji="1" lang="ja-JP" altLang="en-US" dirty="0"/>
          </a:p>
        </p:txBody>
      </p:sp>
      <p:sp>
        <p:nvSpPr>
          <p:cNvPr id="5" name="Freeform 2427"/>
          <p:cNvSpPr>
            <a:spLocks noEditPoints="1"/>
          </p:cNvSpPr>
          <p:nvPr/>
        </p:nvSpPr>
        <p:spPr bwMode="auto">
          <a:xfrm>
            <a:off x="2939600" y="2771964"/>
            <a:ext cx="762000" cy="681038"/>
          </a:xfrm>
          <a:custGeom>
            <a:avLst/>
            <a:gdLst>
              <a:gd name="T0" fmla="*/ 453 w 480"/>
              <a:gd name="T1" fmla="*/ 0 h 429"/>
              <a:gd name="T2" fmla="*/ 26 w 480"/>
              <a:gd name="T3" fmla="*/ 0 h 429"/>
              <a:gd name="T4" fmla="*/ 26 w 480"/>
              <a:gd name="T5" fmla="*/ 54 h 429"/>
              <a:gd name="T6" fmla="*/ 453 w 480"/>
              <a:gd name="T7" fmla="*/ 54 h 429"/>
              <a:gd name="T8" fmla="*/ 453 w 480"/>
              <a:gd name="T9" fmla="*/ 0 h 429"/>
              <a:gd name="T10" fmla="*/ 480 w 480"/>
              <a:gd name="T11" fmla="*/ 268 h 429"/>
              <a:gd name="T12" fmla="*/ 480 w 480"/>
              <a:gd name="T13" fmla="*/ 214 h 429"/>
              <a:gd name="T14" fmla="*/ 453 w 480"/>
              <a:gd name="T15" fmla="*/ 81 h 429"/>
              <a:gd name="T16" fmla="*/ 26 w 480"/>
              <a:gd name="T17" fmla="*/ 81 h 429"/>
              <a:gd name="T18" fmla="*/ 0 w 480"/>
              <a:gd name="T19" fmla="*/ 214 h 429"/>
              <a:gd name="T20" fmla="*/ 0 w 480"/>
              <a:gd name="T21" fmla="*/ 268 h 429"/>
              <a:gd name="T22" fmla="*/ 26 w 480"/>
              <a:gd name="T23" fmla="*/ 268 h 429"/>
              <a:gd name="T24" fmla="*/ 26 w 480"/>
              <a:gd name="T25" fmla="*/ 429 h 429"/>
              <a:gd name="T26" fmla="*/ 293 w 480"/>
              <a:gd name="T27" fmla="*/ 429 h 429"/>
              <a:gd name="T28" fmla="*/ 293 w 480"/>
              <a:gd name="T29" fmla="*/ 268 h 429"/>
              <a:gd name="T30" fmla="*/ 400 w 480"/>
              <a:gd name="T31" fmla="*/ 268 h 429"/>
              <a:gd name="T32" fmla="*/ 400 w 480"/>
              <a:gd name="T33" fmla="*/ 429 h 429"/>
              <a:gd name="T34" fmla="*/ 453 w 480"/>
              <a:gd name="T35" fmla="*/ 429 h 429"/>
              <a:gd name="T36" fmla="*/ 453 w 480"/>
              <a:gd name="T37" fmla="*/ 268 h 429"/>
              <a:gd name="T38" fmla="*/ 480 w 480"/>
              <a:gd name="T39" fmla="*/ 268 h 429"/>
              <a:gd name="T40" fmla="*/ 240 w 480"/>
              <a:gd name="T41" fmla="*/ 375 h 429"/>
              <a:gd name="T42" fmla="*/ 80 w 480"/>
              <a:gd name="T43" fmla="*/ 375 h 429"/>
              <a:gd name="T44" fmla="*/ 80 w 480"/>
              <a:gd name="T45" fmla="*/ 268 h 429"/>
              <a:gd name="T46" fmla="*/ 240 w 480"/>
              <a:gd name="T47" fmla="*/ 268 h 429"/>
              <a:gd name="T48" fmla="*/ 240 w 480"/>
              <a:gd name="T49" fmla="*/ 37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" h="429">
                <a:moveTo>
                  <a:pt x="453" y="0"/>
                </a:moveTo>
                <a:lnTo>
                  <a:pt x="26" y="0"/>
                </a:lnTo>
                <a:lnTo>
                  <a:pt x="26" y="54"/>
                </a:lnTo>
                <a:lnTo>
                  <a:pt x="453" y="54"/>
                </a:lnTo>
                <a:lnTo>
                  <a:pt x="453" y="0"/>
                </a:lnTo>
                <a:close/>
                <a:moveTo>
                  <a:pt x="480" y="268"/>
                </a:moveTo>
                <a:lnTo>
                  <a:pt x="480" y="214"/>
                </a:lnTo>
                <a:lnTo>
                  <a:pt x="453" y="81"/>
                </a:lnTo>
                <a:lnTo>
                  <a:pt x="26" y="81"/>
                </a:lnTo>
                <a:lnTo>
                  <a:pt x="0" y="214"/>
                </a:lnTo>
                <a:lnTo>
                  <a:pt x="0" y="268"/>
                </a:lnTo>
                <a:lnTo>
                  <a:pt x="26" y="268"/>
                </a:lnTo>
                <a:lnTo>
                  <a:pt x="26" y="429"/>
                </a:lnTo>
                <a:lnTo>
                  <a:pt x="293" y="429"/>
                </a:lnTo>
                <a:lnTo>
                  <a:pt x="293" y="268"/>
                </a:lnTo>
                <a:lnTo>
                  <a:pt x="400" y="268"/>
                </a:lnTo>
                <a:lnTo>
                  <a:pt x="400" y="429"/>
                </a:lnTo>
                <a:lnTo>
                  <a:pt x="453" y="429"/>
                </a:lnTo>
                <a:lnTo>
                  <a:pt x="453" y="268"/>
                </a:lnTo>
                <a:lnTo>
                  <a:pt x="480" y="268"/>
                </a:lnTo>
                <a:close/>
                <a:moveTo>
                  <a:pt x="240" y="375"/>
                </a:moveTo>
                <a:lnTo>
                  <a:pt x="80" y="375"/>
                </a:lnTo>
                <a:lnTo>
                  <a:pt x="80" y="268"/>
                </a:lnTo>
                <a:lnTo>
                  <a:pt x="240" y="268"/>
                </a:lnTo>
                <a:lnTo>
                  <a:pt x="240" y="3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9445526" y="2829447"/>
            <a:ext cx="567516" cy="566073"/>
          </a:xfrm>
          <a:custGeom>
            <a:avLst/>
            <a:gdLst>
              <a:gd name="connsiteX0" fmla="*/ 1371056 w 4869180"/>
              <a:gd name="connsiteY0" fmla="*/ 2991012 h 4856798"/>
              <a:gd name="connsiteX1" fmla="*/ 1373778 w 4869180"/>
              <a:gd name="connsiteY1" fmla="*/ 2993317 h 4856798"/>
              <a:gd name="connsiteX2" fmla="*/ 2446020 w 4869180"/>
              <a:gd name="connsiteY2" fmla="*/ 3335186 h 4856798"/>
              <a:gd name="connsiteX3" fmla="*/ 3410579 w 4869180"/>
              <a:gd name="connsiteY3" fmla="*/ 3068651 h 4856798"/>
              <a:gd name="connsiteX4" fmla="*/ 3508450 w 4869180"/>
              <a:gd name="connsiteY4" fmla="*/ 3000183 h 4856798"/>
              <a:gd name="connsiteX5" fmla="*/ 4225181 w 4869180"/>
              <a:gd name="connsiteY5" fmla="*/ 3178884 h 4856798"/>
              <a:gd name="connsiteX6" fmla="*/ 4230712 w 4869180"/>
              <a:gd name="connsiteY6" fmla="*/ 3180716 h 4856798"/>
              <a:gd name="connsiteX7" fmla="*/ 4246245 w 4869180"/>
              <a:gd name="connsiteY7" fmla="*/ 3183284 h 4856798"/>
              <a:gd name="connsiteX8" fmla="*/ 4869180 w 4869180"/>
              <a:gd name="connsiteY8" fmla="*/ 4011454 h 4856798"/>
              <a:gd name="connsiteX9" fmla="*/ 4869180 w 4869180"/>
              <a:gd name="connsiteY9" fmla="*/ 4038651 h 4856798"/>
              <a:gd name="connsiteX10" fmla="*/ 4869180 w 4869180"/>
              <a:gd name="connsiteY10" fmla="*/ 4337208 h 4856798"/>
              <a:gd name="connsiteX11" fmla="*/ 4869180 w 4869180"/>
              <a:gd name="connsiteY11" fmla="*/ 4432900 h 4856798"/>
              <a:gd name="connsiteX12" fmla="*/ 4445283 w 4869180"/>
              <a:gd name="connsiteY12" fmla="*/ 4856797 h 4856798"/>
              <a:gd name="connsiteX13" fmla="*/ 4089033 w 4869180"/>
              <a:gd name="connsiteY13" fmla="*/ 4856797 h 4856798"/>
              <a:gd name="connsiteX14" fmla="*/ 4089014 w 4869180"/>
              <a:gd name="connsiteY14" fmla="*/ 4856798 h 4856798"/>
              <a:gd name="connsiteX15" fmla="*/ 4088996 w 4869180"/>
              <a:gd name="connsiteY15" fmla="*/ 4856797 h 4856798"/>
              <a:gd name="connsiteX16" fmla="*/ 780184 w 4869180"/>
              <a:gd name="connsiteY16" fmla="*/ 4856797 h 4856798"/>
              <a:gd name="connsiteX17" fmla="*/ 780166 w 4869180"/>
              <a:gd name="connsiteY17" fmla="*/ 4856798 h 4856798"/>
              <a:gd name="connsiteX18" fmla="*/ 780147 w 4869180"/>
              <a:gd name="connsiteY18" fmla="*/ 4856797 h 4856798"/>
              <a:gd name="connsiteX19" fmla="*/ 423897 w 4869180"/>
              <a:gd name="connsiteY19" fmla="*/ 4856797 h 4856798"/>
              <a:gd name="connsiteX20" fmla="*/ 0 w 4869180"/>
              <a:gd name="connsiteY20" fmla="*/ 4432900 h 4856798"/>
              <a:gd name="connsiteX21" fmla="*/ 0 w 4869180"/>
              <a:gd name="connsiteY21" fmla="*/ 4337208 h 4856798"/>
              <a:gd name="connsiteX22" fmla="*/ 0 w 4869180"/>
              <a:gd name="connsiteY22" fmla="*/ 4038651 h 4856798"/>
              <a:gd name="connsiteX23" fmla="*/ 0 w 4869180"/>
              <a:gd name="connsiteY23" fmla="*/ 4011454 h 4856798"/>
              <a:gd name="connsiteX24" fmla="*/ 476490 w 4869180"/>
              <a:gd name="connsiteY24" fmla="*/ 3232541 h 4856798"/>
              <a:gd name="connsiteX25" fmla="*/ 522024 w 4869180"/>
              <a:gd name="connsiteY25" fmla="*/ 3214483 h 4856798"/>
              <a:gd name="connsiteX26" fmla="*/ 524715 w 4869180"/>
              <a:gd name="connsiteY26" fmla="*/ 3213095 h 4856798"/>
              <a:gd name="connsiteX27" fmla="*/ 530129 w 4869180"/>
              <a:gd name="connsiteY27" fmla="*/ 3211269 h 4856798"/>
              <a:gd name="connsiteX28" fmla="*/ 548168 w 4869180"/>
              <a:gd name="connsiteY28" fmla="*/ 3204115 h 4856798"/>
              <a:gd name="connsiteX29" fmla="*/ 566406 w 4869180"/>
              <a:gd name="connsiteY29" fmla="*/ 3199034 h 4856798"/>
              <a:gd name="connsiteX30" fmla="*/ 599908 w 4869180"/>
              <a:gd name="connsiteY30" fmla="*/ 3187734 h 4856798"/>
              <a:gd name="connsiteX31" fmla="*/ 2446020 w 4869180"/>
              <a:gd name="connsiteY31" fmla="*/ 0 h 4856798"/>
              <a:gd name="connsiteX32" fmla="*/ 3962400 w 4869180"/>
              <a:gd name="connsiteY32" fmla="*/ 1516380 h 4856798"/>
              <a:gd name="connsiteX33" fmla="*/ 2446020 w 4869180"/>
              <a:gd name="connsiteY33" fmla="*/ 3032760 h 4856798"/>
              <a:gd name="connsiteX34" fmla="*/ 929640 w 4869180"/>
              <a:gd name="connsiteY34" fmla="*/ 1516380 h 4856798"/>
              <a:gd name="connsiteX35" fmla="*/ 2446020 w 4869180"/>
              <a:gd name="connsiteY35" fmla="*/ 0 h 485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9180" h="4856798">
                <a:moveTo>
                  <a:pt x="1371056" y="2991012"/>
                </a:moveTo>
                <a:lnTo>
                  <a:pt x="1373778" y="2993317"/>
                </a:lnTo>
                <a:cubicBezTo>
                  <a:pt x="1648188" y="3204542"/>
                  <a:pt x="2027283" y="3335186"/>
                  <a:pt x="2446020" y="3335186"/>
                </a:cubicBezTo>
                <a:cubicBezTo>
                  <a:pt x="2812415" y="3335186"/>
                  <a:pt x="3148459" y="3235161"/>
                  <a:pt x="3410579" y="3068651"/>
                </a:cubicBezTo>
                <a:lnTo>
                  <a:pt x="3508450" y="3000183"/>
                </a:lnTo>
                <a:lnTo>
                  <a:pt x="4225181" y="3178884"/>
                </a:lnTo>
                <a:lnTo>
                  <a:pt x="4230712" y="3180716"/>
                </a:lnTo>
                <a:lnTo>
                  <a:pt x="4246245" y="3183284"/>
                </a:lnTo>
                <a:cubicBezTo>
                  <a:pt x="4601754" y="3262109"/>
                  <a:pt x="4869180" y="3602942"/>
                  <a:pt x="4869180" y="4011454"/>
                </a:cubicBezTo>
                <a:lnTo>
                  <a:pt x="4869180" y="4038651"/>
                </a:lnTo>
                <a:lnTo>
                  <a:pt x="4869180" y="4337208"/>
                </a:lnTo>
                <a:lnTo>
                  <a:pt x="4869180" y="4432900"/>
                </a:lnTo>
                <a:cubicBezTo>
                  <a:pt x="4869180" y="4667012"/>
                  <a:pt x="4679395" y="4856797"/>
                  <a:pt x="4445283" y="4856797"/>
                </a:cubicBezTo>
                <a:lnTo>
                  <a:pt x="4089033" y="4856797"/>
                </a:lnTo>
                <a:lnTo>
                  <a:pt x="4089014" y="4856798"/>
                </a:lnTo>
                <a:lnTo>
                  <a:pt x="4088996" y="4856797"/>
                </a:lnTo>
                <a:lnTo>
                  <a:pt x="780184" y="4856797"/>
                </a:lnTo>
                <a:lnTo>
                  <a:pt x="780166" y="4856798"/>
                </a:lnTo>
                <a:lnTo>
                  <a:pt x="780147" y="4856797"/>
                </a:lnTo>
                <a:lnTo>
                  <a:pt x="423897" y="4856797"/>
                </a:lnTo>
                <a:cubicBezTo>
                  <a:pt x="189785" y="4856797"/>
                  <a:pt x="0" y="4667012"/>
                  <a:pt x="0" y="4432900"/>
                </a:cubicBezTo>
                <a:lnTo>
                  <a:pt x="0" y="4337208"/>
                </a:lnTo>
                <a:lnTo>
                  <a:pt x="0" y="4038651"/>
                </a:lnTo>
                <a:lnTo>
                  <a:pt x="0" y="4011454"/>
                </a:lnTo>
                <a:cubicBezTo>
                  <a:pt x="0" y="3661301"/>
                  <a:pt x="196477" y="3360871"/>
                  <a:pt x="476490" y="3232541"/>
                </a:cubicBezTo>
                <a:lnTo>
                  <a:pt x="522024" y="3214483"/>
                </a:lnTo>
                <a:lnTo>
                  <a:pt x="524715" y="3213095"/>
                </a:lnTo>
                <a:lnTo>
                  <a:pt x="530129" y="3211269"/>
                </a:lnTo>
                <a:lnTo>
                  <a:pt x="548168" y="3204115"/>
                </a:lnTo>
                <a:lnTo>
                  <a:pt x="566406" y="3199034"/>
                </a:lnTo>
                <a:lnTo>
                  <a:pt x="599908" y="3187734"/>
                </a:lnTo>
                <a:close/>
                <a:moveTo>
                  <a:pt x="2446020" y="0"/>
                </a:moveTo>
                <a:cubicBezTo>
                  <a:pt x="3283494" y="0"/>
                  <a:pt x="3962400" y="678906"/>
                  <a:pt x="3962400" y="1516380"/>
                </a:cubicBezTo>
                <a:cubicBezTo>
                  <a:pt x="3962400" y="2353854"/>
                  <a:pt x="3283494" y="3032760"/>
                  <a:pt x="2446020" y="3032760"/>
                </a:cubicBezTo>
                <a:cubicBezTo>
                  <a:pt x="1608546" y="3032760"/>
                  <a:pt x="929640" y="2353854"/>
                  <a:pt x="929640" y="1516380"/>
                </a:cubicBezTo>
                <a:cubicBezTo>
                  <a:pt x="929640" y="678906"/>
                  <a:pt x="1608546" y="0"/>
                  <a:pt x="24460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6278649" y="4949072"/>
            <a:ext cx="589828" cy="678938"/>
          </a:xfrm>
          <a:custGeom>
            <a:avLst/>
            <a:gdLst>
              <a:gd name="connsiteX0" fmla="*/ 1931419 w 4236720"/>
              <a:gd name="connsiteY0" fmla="*/ 3644548 h 4876800"/>
              <a:gd name="connsiteX1" fmla="*/ 1806417 w 4236720"/>
              <a:gd name="connsiteY1" fmla="*/ 3769550 h 4876800"/>
              <a:gd name="connsiteX2" fmla="*/ 1806417 w 4236720"/>
              <a:gd name="connsiteY2" fmla="*/ 4275087 h 4876800"/>
              <a:gd name="connsiteX3" fmla="*/ 1806415 w 4236720"/>
              <a:gd name="connsiteY3" fmla="*/ 4275087 h 4876800"/>
              <a:gd name="connsiteX4" fmla="*/ 1806415 w 4236720"/>
              <a:gd name="connsiteY4" fmla="*/ 4567555 h 4876800"/>
              <a:gd name="connsiteX5" fmla="*/ 1931419 w 4236720"/>
              <a:gd name="connsiteY5" fmla="*/ 4567555 h 4876800"/>
              <a:gd name="connsiteX6" fmla="*/ 2305302 w 4236720"/>
              <a:gd name="connsiteY6" fmla="*/ 4567555 h 4876800"/>
              <a:gd name="connsiteX7" fmla="*/ 2430302 w 4236720"/>
              <a:gd name="connsiteY7" fmla="*/ 4567555 h 4876800"/>
              <a:gd name="connsiteX8" fmla="*/ 2430302 w 4236720"/>
              <a:gd name="connsiteY8" fmla="*/ 4442563 h 4876800"/>
              <a:gd name="connsiteX9" fmla="*/ 2430304 w 4236720"/>
              <a:gd name="connsiteY9" fmla="*/ 4442553 h 4876800"/>
              <a:gd name="connsiteX10" fmla="*/ 2430304 w 4236720"/>
              <a:gd name="connsiteY10" fmla="*/ 3769550 h 4876800"/>
              <a:gd name="connsiteX11" fmla="*/ 2305302 w 4236720"/>
              <a:gd name="connsiteY11" fmla="*/ 3644548 h 4876800"/>
              <a:gd name="connsiteX12" fmla="*/ 2552922 w 4236720"/>
              <a:gd name="connsiteY12" fmla="*/ 2429394 h 4876800"/>
              <a:gd name="connsiteX13" fmla="*/ 2430302 w 4236720"/>
              <a:gd name="connsiteY13" fmla="*/ 2552014 h 4876800"/>
              <a:gd name="connsiteX14" fmla="*/ 2430302 w 4236720"/>
              <a:gd name="connsiteY14" fmla="*/ 2919915 h 4876800"/>
              <a:gd name="connsiteX15" fmla="*/ 2552922 w 4236720"/>
              <a:gd name="connsiteY15" fmla="*/ 3042535 h 4876800"/>
              <a:gd name="connsiteX16" fmla="*/ 2919682 w 4236720"/>
              <a:gd name="connsiteY16" fmla="*/ 3042535 h 4876800"/>
              <a:gd name="connsiteX17" fmla="*/ 3042302 w 4236720"/>
              <a:gd name="connsiteY17" fmla="*/ 2919915 h 4876800"/>
              <a:gd name="connsiteX18" fmla="*/ 3042302 w 4236720"/>
              <a:gd name="connsiteY18" fmla="*/ 2552014 h 4876800"/>
              <a:gd name="connsiteX19" fmla="*/ 2919682 w 4236720"/>
              <a:gd name="connsiteY19" fmla="*/ 2429394 h 4876800"/>
              <a:gd name="connsiteX20" fmla="*/ 1317035 w 4236720"/>
              <a:gd name="connsiteY20" fmla="*/ 2429394 h 4876800"/>
              <a:gd name="connsiteX21" fmla="*/ 1194415 w 4236720"/>
              <a:gd name="connsiteY21" fmla="*/ 2552014 h 4876800"/>
              <a:gd name="connsiteX22" fmla="*/ 1194415 w 4236720"/>
              <a:gd name="connsiteY22" fmla="*/ 2919915 h 4876800"/>
              <a:gd name="connsiteX23" fmla="*/ 1317035 w 4236720"/>
              <a:gd name="connsiteY23" fmla="*/ 3042535 h 4876800"/>
              <a:gd name="connsiteX24" fmla="*/ 1683795 w 4236720"/>
              <a:gd name="connsiteY24" fmla="*/ 3042535 h 4876800"/>
              <a:gd name="connsiteX25" fmla="*/ 1806415 w 4236720"/>
              <a:gd name="connsiteY25" fmla="*/ 2919915 h 4876800"/>
              <a:gd name="connsiteX26" fmla="*/ 1806415 w 4236720"/>
              <a:gd name="connsiteY26" fmla="*/ 2552014 h 4876800"/>
              <a:gd name="connsiteX27" fmla="*/ 1683795 w 4236720"/>
              <a:gd name="connsiteY27" fmla="*/ 2429394 h 4876800"/>
              <a:gd name="connsiteX28" fmla="*/ 2552922 w 4236720"/>
              <a:gd name="connsiteY28" fmla="*/ 1518625 h 4876800"/>
              <a:gd name="connsiteX29" fmla="*/ 2430302 w 4236720"/>
              <a:gd name="connsiteY29" fmla="*/ 1641245 h 4876800"/>
              <a:gd name="connsiteX30" fmla="*/ 2430302 w 4236720"/>
              <a:gd name="connsiteY30" fmla="*/ 2009146 h 4876800"/>
              <a:gd name="connsiteX31" fmla="*/ 2552922 w 4236720"/>
              <a:gd name="connsiteY31" fmla="*/ 2131766 h 4876800"/>
              <a:gd name="connsiteX32" fmla="*/ 2919682 w 4236720"/>
              <a:gd name="connsiteY32" fmla="*/ 2131766 h 4876800"/>
              <a:gd name="connsiteX33" fmla="*/ 3042302 w 4236720"/>
              <a:gd name="connsiteY33" fmla="*/ 2009146 h 4876800"/>
              <a:gd name="connsiteX34" fmla="*/ 3042302 w 4236720"/>
              <a:gd name="connsiteY34" fmla="*/ 1641245 h 4876800"/>
              <a:gd name="connsiteX35" fmla="*/ 2919682 w 4236720"/>
              <a:gd name="connsiteY35" fmla="*/ 1518625 h 4876800"/>
              <a:gd name="connsiteX36" fmla="*/ 1317035 w 4236720"/>
              <a:gd name="connsiteY36" fmla="*/ 1518625 h 4876800"/>
              <a:gd name="connsiteX37" fmla="*/ 1194415 w 4236720"/>
              <a:gd name="connsiteY37" fmla="*/ 1641245 h 4876800"/>
              <a:gd name="connsiteX38" fmla="*/ 1194415 w 4236720"/>
              <a:gd name="connsiteY38" fmla="*/ 2009146 h 4876800"/>
              <a:gd name="connsiteX39" fmla="*/ 1317035 w 4236720"/>
              <a:gd name="connsiteY39" fmla="*/ 2131766 h 4876800"/>
              <a:gd name="connsiteX40" fmla="*/ 1683795 w 4236720"/>
              <a:gd name="connsiteY40" fmla="*/ 2131766 h 4876800"/>
              <a:gd name="connsiteX41" fmla="*/ 1806415 w 4236720"/>
              <a:gd name="connsiteY41" fmla="*/ 2009146 h 4876800"/>
              <a:gd name="connsiteX42" fmla="*/ 1806415 w 4236720"/>
              <a:gd name="connsiteY42" fmla="*/ 1641245 h 4876800"/>
              <a:gd name="connsiteX43" fmla="*/ 1683795 w 4236720"/>
              <a:gd name="connsiteY43" fmla="*/ 1518625 h 4876800"/>
              <a:gd name="connsiteX44" fmla="*/ 2552922 w 4236720"/>
              <a:gd name="connsiteY44" fmla="*/ 601613 h 4876800"/>
              <a:gd name="connsiteX45" fmla="*/ 2430302 w 4236720"/>
              <a:gd name="connsiteY45" fmla="*/ 724233 h 4876800"/>
              <a:gd name="connsiteX46" fmla="*/ 2430302 w 4236720"/>
              <a:gd name="connsiteY46" fmla="*/ 1092134 h 4876800"/>
              <a:gd name="connsiteX47" fmla="*/ 2552922 w 4236720"/>
              <a:gd name="connsiteY47" fmla="*/ 1214754 h 4876800"/>
              <a:gd name="connsiteX48" fmla="*/ 2919682 w 4236720"/>
              <a:gd name="connsiteY48" fmla="*/ 1214754 h 4876800"/>
              <a:gd name="connsiteX49" fmla="*/ 3042302 w 4236720"/>
              <a:gd name="connsiteY49" fmla="*/ 1092134 h 4876800"/>
              <a:gd name="connsiteX50" fmla="*/ 3042302 w 4236720"/>
              <a:gd name="connsiteY50" fmla="*/ 724233 h 4876800"/>
              <a:gd name="connsiteX51" fmla="*/ 2919682 w 4236720"/>
              <a:gd name="connsiteY51" fmla="*/ 601613 h 4876800"/>
              <a:gd name="connsiteX52" fmla="*/ 1317035 w 4236720"/>
              <a:gd name="connsiteY52" fmla="*/ 601613 h 4876800"/>
              <a:gd name="connsiteX53" fmla="*/ 1194415 w 4236720"/>
              <a:gd name="connsiteY53" fmla="*/ 724233 h 4876800"/>
              <a:gd name="connsiteX54" fmla="*/ 1194415 w 4236720"/>
              <a:gd name="connsiteY54" fmla="*/ 1092134 h 4876800"/>
              <a:gd name="connsiteX55" fmla="*/ 1317035 w 4236720"/>
              <a:gd name="connsiteY55" fmla="*/ 1214754 h 4876800"/>
              <a:gd name="connsiteX56" fmla="*/ 1683795 w 4236720"/>
              <a:gd name="connsiteY56" fmla="*/ 1214754 h 4876800"/>
              <a:gd name="connsiteX57" fmla="*/ 1806415 w 4236720"/>
              <a:gd name="connsiteY57" fmla="*/ 1092134 h 4876800"/>
              <a:gd name="connsiteX58" fmla="*/ 1806415 w 4236720"/>
              <a:gd name="connsiteY58" fmla="*/ 724233 h 4876800"/>
              <a:gd name="connsiteX59" fmla="*/ 1683795 w 4236720"/>
              <a:gd name="connsiteY59" fmla="*/ 601613 h 4876800"/>
              <a:gd name="connsiteX60" fmla="*/ 526821 w 4236720"/>
              <a:gd name="connsiteY60" fmla="*/ 0 h 4876800"/>
              <a:gd name="connsiteX61" fmla="*/ 3709899 w 4236720"/>
              <a:gd name="connsiteY61" fmla="*/ 0 h 4876800"/>
              <a:gd name="connsiteX62" fmla="*/ 3939134 w 4236720"/>
              <a:gd name="connsiteY62" fmla="*/ 229235 h 4876800"/>
              <a:gd name="connsiteX63" fmla="*/ 3939134 w 4236720"/>
              <a:gd name="connsiteY63" fmla="*/ 4567555 h 4876800"/>
              <a:gd name="connsiteX64" fmla="*/ 4124755 w 4236720"/>
              <a:gd name="connsiteY64" fmla="*/ 4567555 h 4876800"/>
              <a:gd name="connsiteX65" fmla="*/ 4236720 w 4236720"/>
              <a:gd name="connsiteY65" fmla="*/ 4679520 h 4876800"/>
              <a:gd name="connsiteX66" fmla="*/ 4236720 w 4236720"/>
              <a:gd name="connsiteY66" fmla="*/ 4715661 h 4876800"/>
              <a:gd name="connsiteX67" fmla="*/ 4236720 w 4236720"/>
              <a:gd name="connsiteY67" fmla="*/ 4764835 h 4876800"/>
              <a:gd name="connsiteX68" fmla="*/ 4236720 w 4236720"/>
              <a:gd name="connsiteY68" fmla="*/ 4876800 h 4876800"/>
              <a:gd name="connsiteX69" fmla="*/ 4124755 w 4236720"/>
              <a:gd name="connsiteY69" fmla="*/ 4876800 h 4876800"/>
              <a:gd name="connsiteX70" fmla="*/ 3709899 w 4236720"/>
              <a:gd name="connsiteY70" fmla="*/ 4876800 h 4876800"/>
              <a:gd name="connsiteX71" fmla="*/ 526821 w 4236720"/>
              <a:gd name="connsiteY71" fmla="*/ 4876800 h 4876800"/>
              <a:gd name="connsiteX72" fmla="*/ 111965 w 4236720"/>
              <a:gd name="connsiteY72" fmla="*/ 4876800 h 4876800"/>
              <a:gd name="connsiteX73" fmla="*/ 0 w 4236720"/>
              <a:gd name="connsiteY73" fmla="*/ 4876800 h 4876800"/>
              <a:gd name="connsiteX74" fmla="*/ 0 w 4236720"/>
              <a:gd name="connsiteY74" fmla="*/ 4764835 h 4876800"/>
              <a:gd name="connsiteX75" fmla="*/ 0 w 4236720"/>
              <a:gd name="connsiteY75" fmla="*/ 4715661 h 4876800"/>
              <a:gd name="connsiteX76" fmla="*/ 0 w 4236720"/>
              <a:gd name="connsiteY76" fmla="*/ 4679520 h 4876800"/>
              <a:gd name="connsiteX77" fmla="*/ 111965 w 4236720"/>
              <a:gd name="connsiteY77" fmla="*/ 4567555 h 4876800"/>
              <a:gd name="connsiteX78" fmla="*/ 297586 w 4236720"/>
              <a:gd name="connsiteY78" fmla="*/ 4567555 h 4876800"/>
              <a:gd name="connsiteX79" fmla="*/ 297586 w 4236720"/>
              <a:gd name="connsiteY79" fmla="*/ 229235 h 4876800"/>
              <a:gd name="connsiteX80" fmla="*/ 526821 w 4236720"/>
              <a:gd name="connsiteY80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36720" h="4876800">
                <a:moveTo>
                  <a:pt x="1931419" y="3644548"/>
                </a:moveTo>
                <a:cubicBezTo>
                  <a:pt x="1862382" y="3644548"/>
                  <a:pt x="1806417" y="3700513"/>
                  <a:pt x="1806417" y="3769550"/>
                </a:cubicBezTo>
                <a:lnTo>
                  <a:pt x="1806417" y="4275087"/>
                </a:lnTo>
                <a:lnTo>
                  <a:pt x="1806415" y="4275087"/>
                </a:lnTo>
                <a:lnTo>
                  <a:pt x="1806415" y="4567555"/>
                </a:lnTo>
                <a:lnTo>
                  <a:pt x="1931419" y="4567555"/>
                </a:lnTo>
                <a:lnTo>
                  <a:pt x="2305302" y="4567555"/>
                </a:lnTo>
                <a:lnTo>
                  <a:pt x="2430302" y="4567555"/>
                </a:lnTo>
                <a:lnTo>
                  <a:pt x="2430302" y="4442563"/>
                </a:lnTo>
                <a:lnTo>
                  <a:pt x="2430304" y="4442553"/>
                </a:lnTo>
                <a:lnTo>
                  <a:pt x="2430304" y="3769550"/>
                </a:lnTo>
                <a:cubicBezTo>
                  <a:pt x="2430304" y="3700513"/>
                  <a:pt x="2374339" y="3644548"/>
                  <a:pt x="2305302" y="3644548"/>
                </a:cubicBezTo>
                <a:close/>
                <a:moveTo>
                  <a:pt x="2552922" y="2429394"/>
                </a:moveTo>
                <a:cubicBezTo>
                  <a:pt x="2485201" y="2429394"/>
                  <a:pt x="2430302" y="2484293"/>
                  <a:pt x="2430302" y="2552014"/>
                </a:cubicBezTo>
                <a:lnTo>
                  <a:pt x="2430302" y="2919915"/>
                </a:lnTo>
                <a:cubicBezTo>
                  <a:pt x="2430302" y="2987636"/>
                  <a:pt x="2485201" y="3042535"/>
                  <a:pt x="2552922" y="3042535"/>
                </a:cubicBezTo>
                <a:lnTo>
                  <a:pt x="2919682" y="3042535"/>
                </a:lnTo>
                <a:cubicBezTo>
                  <a:pt x="2987403" y="3042535"/>
                  <a:pt x="3042302" y="2987636"/>
                  <a:pt x="3042302" y="2919915"/>
                </a:cubicBezTo>
                <a:lnTo>
                  <a:pt x="3042302" y="2552014"/>
                </a:lnTo>
                <a:cubicBezTo>
                  <a:pt x="3042302" y="2484293"/>
                  <a:pt x="2987403" y="2429394"/>
                  <a:pt x="2919682" y="2429394"/>
                </a:cubicBezTo>
                <a:close/>
                <a:moveTo>
                  <a:pt x="1317035" y="2429394"/>
                </a:moveTo>
                <a:cubicBezTo>
                  <a:pt x="1249314" y="2429394"/>
                  <a:pt x="1194415" y="2484293"/>
                  <a:pt x="1194415" y="2552014"/>
                </a:cubicBezTo>
                <a:lnTo>
                  <a:pt x="1194415" y="2919915"/>
                </a:lnTo>
                <a:cubicBezTo>
                  <a:pt x="1194415" y="2987636"/>
                  <a:pt x="1249314" y="3042535"/>
                  <a:pt x="1317035" y="3042535"/>
                </a:cubicBezTo>
                <a:lnTo>
                  <a:pt x="1683795" y="3042535"/>
                </a:lnTo>
                <a:cubicBezTo>
                  <a:pt x="1751516" y="3042535"/>
                  <a:pt x="1806415" y="2987636"/>
                  <a:pt x="1806415" y="2919915"/>
                </a:cubicBezTo>
                <a:lnTo>
                  <a:pt x="1806415" y="2552014"/>
                </a:lnTo>
                <a:cubicBezTo>
                  <a:pt x="1806415" y="2484293"/>
                  <a:pt x="1751516" y="2429394"/>
                  <a:pt x="1683795" y="2429394"/>
                </a:cubicBezTo>
                <a:close/>
                <a:moveTo>
                  <a:pt x="2552922" y="1518625"/>
                </a:moveTo>
                <a:cubicBezTo>
                  <a:pt x="2485201" y="1518625"/>
                  <a:pt x="2430302" y="1573524"/>
                  <a:pt x="2430302" y="1641245"/>
                </a:cubicBezTo>
                <a:lnTo>
                  <a:pt x="2430302" y="2009146"/>
                </a:lnTo>
                <a:cubicBezTo>
                  <a:pt x="2430302" y="2076867"/>
                  <a:pt x="2485201" y="2131766"/>
                  <a:pt x="2552922" y="2131766"/>
                </a:cubicBezTo>
                <a:lnTo>
                  <a:pt x="2919682" y="2131766"/>
                </a:lnTo>
                <a:cubicBezTo>
                  <a:pt x="2987403" y="2131766"/>
                  <a:pt x="3042302" y="2076867"/>
                  <a:pt x="3042302" y="2009146"/>
                </a:cubicBezTo>
                <a:lnTo>
                  <a:pt x="3042302" y="1641245"/>
                </a:lnTo>
                <a:cubicBezTo>
                  <a:pt x="3042302" y="1573524"/>
                  <a:pt x="2987403" y="1518625"/>
                  <a:pt x="2919682" y="1518625"/>
                </a:cubicBezTo>
                <a:close/>
                <a:moveTo>
                  <a:pt x="1317035" y="1518625"/>
                </a:moveTo>
                <a:cubicBezTo>
                  <a:pt x="1249314" y="1518625"/>
                  <a:pt x="1194415" y="1573524"/>
                  <a:pt x="1194415" y="1641245"/>
                </a:cubicBezTo>
                <a:lnTo>
                  <a:pt x="1194415" y="2009146"/>
                </a:lnTo>
                <a:cubicBezTo>
                  <a:pt x="1194415" y="2076867"/>
                  <a:pt x="1249314" y="2131766"/>
                  <a:pt x="1317035" y="2131766"/>
                </a:cubicBezTo>
                <a:lnTo>
                  <a:pt x="1683795" y="2131766"/>
                </a:lnTo>
                <a:cubicBezTo>
                  <a:pt x="1751516" y="2131766"/>
                  <a:pt x="1806415" y="2076867"/>
                  <a:pt x="1806415" y="2009146"/>
                </a:cubicBezTo>
                <a:lnTo>
                  <a:pt x="1806415" y="1641245"/>
                </a:lnTo>
                <a:cubicBezTo>
                  <a:pt x="1806415" y="1573524"/>
                  <a:pt x="1751516" y="1518625"/>
                  <a:pt x="1683795" y="1518625"/>
                </a:cubicBezTo>
                <a:close/>
                <a:moveTo>
                  <a:pt x="2552922" y="601613"/>
                </a:moveTo>
                <a:cubicBezTo>
                  <a:pt x="2485201" y="601613"/>
                  <a:pt x="2430302" y="656512"/>
                  <a:pt x="2430302" y="724233"/>
                </a:cubicBezTo>
                <a:lnTo>
                  <a:pt x="2430302" y="1092134"/>
                </a:lnTo>
                <a:cubicBezTo>
                  <a:pt x="2430302" y="1159855"/>
                  <a:pt x="2485201" y="1214754"/>
                  <a:pt x="2552922" y="1214754"/>
                </a:cubicBezTo>
                <a:lnTo>
                  <a:pt x="2919682" y="1214754"/>
                </a:lnTo>
                <a:cubicBezTo>
                  <a:pt x="2987403" y="1214754"/>
                  <a:pt x="3042302" y="1159855"/>
                  <a:pt x="3042302" y="1092134"/>
                </a:cubicBezTo>
                <a:lnTo>
                  <a:pt x="3042302" y="724233"/>
                </a:lnTo>
                <a:cubicBezTo>
                  <a:pt x="3042302" y="656512"/>
                  <a:pt x="2987403" y="601613"/>
                  <a:pt x="2919682" y="601613"/>
                </a:cubicBezTo>
                <a:close/>
                <a:moveTo>
                  <a:pt x="1317035" y="601613"/>
                </a:moveTo>
                <a:cubicBezTo>
                  <a:pt x="1249314" y="601613"/>
                  <a:pt x="1194415" y="656512"/>
                  <a:pt x="1194415" y="724233"/>
                </a:cubicBezTo>
                <a:lnTo>
                  <a:pt x="1194415" y="1092134"/>
                </a:lnTo>
                <a:cubicBezTo>
                  <a:pt x="1194415" y="1159855"/>
                  <a:pt x="1249314" y="1214754"/>
                  <a:pt x="1317035" y="1214754"/>
                </a:cubicBezTo>
                <a:lnTo>
                  <a:pt x="1683795" y="1214754"/>
                </a:lnTo>
                <a:cubicBezTo>
                  <a:pt x="1751516" y="1214754"/>
                  <a:pt x="1806415" y="1159855"/>
                  <a:pt x="1806415" y="1092134"/>
                </a:cubicBezTo>
                <a:lnTo>
                  <a:pt x="1806415" y="724233"/>
                </a:lnTo>
                <a:cubicBezTo>
                  <a:pt x="1806415" y="656512"/>
                  <a:pt x="1751516" y="601613"/>
                  <a:pt x="1683795" y="601613"/>
                </a:cubicBezTo>
                <a:close/>
                <a:moveTo>
                  <a:pt x="526821" y="0"/>
                </a:moveTo>
                <a:lnTo>
                  <a:pt x="3709899" y="0"/>
                </a:lnTo>
                <a:cubicBezTo>
                  <a:pt x="3836502" y="0"/>
                  <a:pt x="3939134" y="102632"/>
                  <a:pt x="3939134" y="229235"/>
                </a:cubicBezTo>
                <a:lnTo>
                  <a:pt x="3939134" y="4567555"/>
                </a:lnTo>
                <a:lnTo>
                  <a:pt x="4124755" y="4567555"/>
                </a:lnTo>
                <a:cubicBezTo>
                  <a:pt x="4186592" y="4567555"/>
                  <a:pt x="4236720" y="4617683"/>
                  <a:pt x="4236720" y="4679520"/>
                </a:cubicBezTo>
                <a:lnTo>
                  <a:pt x="4236720" y="4715661"/>
                </a:lnTo>
                <a:lnTo>
                  <a:pt x="4236720" y="4764835"/>
                </a:lnTo>
                <a:lnTo>
                  <a:pt x="4236720" y="4876800"/>
                </a:lnTo>
                <a:lnTo>
                  <a:pt x="4124755" y="4876800"/>
                </a:lnTo>
                <a:lnTo>
                  <a:pt x="3709899" y="4876800"/>
                </a:lnTo>
                <a:lnTo>
                  <a:pt x="526821" y="4876800"/>
                </a:lnTo>
                <a:lnTo>
                  <a:pt x="111965" y="4876800"/>
                </a:lnTo>
                <a:lnTo>
                  <a:pt x="0" y="4876800"/>
                </a:lnTo>
                <a:lnTo>
                  <a:pt x="0" y="4764835"/>
                </a:lnTo>
                <a:lnTo>
                  <a:pt x="0" y="4715661"/>
                </a:lnTo>
                <a:lnTo>
                  <a:pt x="0" y="4679520"/>
                </a:lnTo>
                <a:cubicBezTo>
                  <a:pt x="0" y="4617683"/>
                  <a:pt x="50128" y="4567555"/>
                  <a:pt x="111965" y="4567555"/>
                </a:cubicBezTo>
                <a:lnTo>
                  <a:pt x="297586" y="4567555"/>
                </a:lnTo>
                <a:lnTo>
                  <a:pt x="297586" y="229235"/>
                </a:lnTo>
                <a:cubicBezTo>
                  <a:pt x="297586" y="102632"/>
                  <a:pt x="400218" y="0"/>
                  <a:pt x="5268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 13"/>
          <p:cNvSpPr/>
          <p:nvPr/>
        </p:nvSpPr>
        <p:spPr>
          <a:xfrm>
            <a:off x="6187599" y="2774917"/>
            <a:ext cx="771928" cy="675133"/>
          </a:xfrm>
          <a:custGeom>
            <a:avLst/>
            <a:gdLst>
              <a:gd name="connsiteX0" fmla="*/ 444407 w 4844152"/>
              <a:gd name="connsiteY0" fmla="*/ 1270636 h 4236720"/>
              <a:gd name="connsiteX1" fmla="*/ 444407 w 4844152"/>
              <a:gd name="connsiteY1" fmla="*/ 2307277 h 4236720"/>
              <a:gd name="connsiteX2" fmla="*/ 444407 w 4844152"/>
              <a:gd name="connsiteY2" fmla="*/ 2866074 h 4236720"/>
              <a:gd name="connsiteX3" fmla="*/ 444407 w 4844152"/>
              <a:gd name="connsiteY3" fmla="*/ 3732842 h 4236720"/>
              <a:gd name="connsiteX4" fmla="*/ 515850 w 4844152"/>
              <a:gd name="connsiteY4" fmla="*/ 3804285 h 4236720"/>
              <a:gd name="connsiteX5" fmla="*/ 4328302 w 4844152"/>
              <a:gd name="connsiteY5" fmla="*/ 3804285 h 4236720"/>
              <a:gd name="connsiteX6" fmla="*/ 4399745 w 4844152"/>
              <a:gd name="connsiteY6" fmla="*/ 3732842 h 4236720"/>
              <a:gd name="connsiteX7" fmla="*/ 4399745 w 4844152"/>
              <a:gd name="connsiteY7" fmla="*/ 2866074 h 4236720"/>
              <a:gd name="connsiteX8" fmla="*/ 4399745 w 4844152"/>
              <a:gd name="connsiteY8" fmla="*/ 2307277 h 4236720"/>
              <a:gd name="connsiteX9" fmla="*/ 4399745 w 4844152"/>
              <a:gd name="connsiteY9" fmla="*/ 1270636 h 4236720"/>
              <a:gd name="connsiteX10" fmla="*/ 1607986 w 4844152"/>
              <a:gd name="connsiteY10" fmla="*/ 440372 h 4236720"/>
              <a:gd name="connsiteX11" fmla="*/ 1496657 w 4844152"/>
              <a:gd name="connsiteY11" fmla="*/ 551701 h 4236720"/>
              <a:gd name="connsiteX12" fmla="*/ 1496657 w 4844152"/>
              <a:gd name="connsiteY12" fmla="*/ 784021 h 4236720"/>
              <a:gd name="connsiteX13" fmla="*/ 1607986 w 4844152"/>
              <a:gd name="connsiteY13" fmla="*/ 895350 h 4236720"/>
              <a:gd name="connsiteX14" fmla="*/ 4288416 w 4844152"/>
              <a:gd name="connsiteY14" fmla="*/ 895350 h 4236720"/>
              <a:gd name="connsiteX15" fmla="*/ 4399745 w 4844152"/>
              <a:gd name="connsiteY15" fmla="*/ 784021 h 4236720"/>
              <a:gd name="connsiteX16" fmla="*/ 4399745 w 4844152"/>
              <a:gd name="connsiteY16" fmla="*/ 551701 h 4236720"/>
              <a:gd name="connsiteX17" fmla="*/ 4288416 w 4844152"/>
              <a:gd name="connsiteY17" fmla="*/ 440372 h 4236720"/>
              <a:gd name="connsiteX18" fmla="*/ 546208 w 4844152"/>
              <a:gd name="connsiteY18" fmla="*/ 440372 h 4236720"/>
              <a:gd name="connsiteX19" fmla="*/ 444407 w 4844152"/>
              <a:gd name="connsiteY19" fmla="*/ 542173 h 4236720"/>
              <a:gd name="connsiteX20" fmla="*/ 444407 w 4844152"/>
              <a:gd name="connsiteY20" fmla="*/ 793549 h 4236720"/>
              <a:gd name="connsiteX21" fmla="*/ 546208 w 4844152"/>
              <a:gd name="connsiteY21" fmla="*/ 895350 h 4236720"/>
              <a:gd name="connsiteX22" fmla="*/ 948002 w 4844152"/>
              <a:gd name="connsiteY22" fmla="*/ 895350 h 4236720"/>
              <a:gd name="connsiteX23" fmla="*/ 1049803 w 4844152"/>
              <a:gd name="connsiteY23" fmla="*/ 793549 h 4236720"/>
              <a:gd name="connsiteX24" fmla="*/ 1049803 w 4844152"/>
              <a:gd name="connsiteY24" fmla="*/ 542173 h 4236720"/>
              <a:gd name="connsiteX25" fmla="*/ 948002 w 4844152"/>
              <a:gd name="connsiteY25" fmla="*/ 440372 h 4236720"/>
              <a:gd name="connsiteX26" fmla="*/ 460150 w 4844152"/>
              <a:gd name="connsiteY26" fmla="*/ 0 h 4236720"/>
              <a:gd name="connsiteX27" fmla="*/ 4384002 w 4844152"/>
              <a:gd name="connsiteY27" fmla="*/ 0 h 4236720"/>
              <a:gd name="connsiteX28" fmla="*/ 4844152 w 4844152"/>
              <a:gd name="connsiteY28" fmla="*/ 460150 h 4236720"/>
              <a:gd name="connsiteX29" fmla="*/ 4844152 w 4844152"/>
              <a:gd name="connsiteY29" fmla="*/ 3776570 h 4236720"/>
              <a:gd name="connsiteX30" fmla="*/ 4384002 w 4844152"/>
              <a:gd name="connsiteY30" fmla="*/ 4236720 h 4236720"/>
              <a:gd name="connsiteX31" fmla="*/ 460150 w 4844152"/>
              <a:gd name="connsiteY31" fmla="*/ 4236720 h 4236720"/>
              <a:gd name="connsiteX32" fmla="*/ 0 w 4844152"/>
              <a:gd name="connsiteY32" fmla="*/ 3776570 h 4236720"/>
              <a:gd name="connsiteX33" fmla="*/ 0 w 4844152"/>
              <a:gd name="connsiteY33" fmla="*/ 460150 h 4236720"/>
              <a:gd name="connsiteX34" fmla="*/ 460150 w 4844152"/>
              <a:gd name="connsiteY34" fmla="*/ 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44152" h="4236720">
                <a:moveTo>
                  <a:pt x="444407" y="1270636"/>
                </a:moveTo>
                <a:lnTo>
                  <a:pt x="444407" y="2307277"/>
                </a:lnTo>
                <a:lnTo>
                  <a:pt x="444407" y="2866074"/>
                </a:lnTo>
                <a:lnTo>
                  <a:pt x="444407" y="3732842"/>
                </a:lnTo>
                <a:cubicBezTo>
                  <a:pt x="444407" y="3772299"/>
                  <a:pt x="476393" y="3804285"/>
                  <a:pt x="515850" y="3804285"/>
                </a:cubicBezTo>
                <a:lnTo>
                  <a:pt x="4328302" y="3804285"/>
                </a:lnTo>
                <a:cubicBezTo>
                  <a:pt x="4367759" y="3804285"/>
                  <a:pt x="4399745" y="3772299"/>
                  <a:pt x="4399745" y="3732842"/>
                </a:cubicBezTo>
                <a:lnTo>
                  <a:pt x="4399745" y="2866074"/>
                </a:lnTo>
                <a:lnTo>
                  <a:pt x="4399745" y="2307277"/>
                </a:lnTo>
                <a:lnTo>
                  <a:pt x="4399745" y="1270636"/>
                </a:lnTo>
                <a:close/>
                <a:moveTo>
                  <a:pt x="1607986" y="440372"/>
                </a:moveTo>
                <a:cubicBezTo>
                  <a:pt x="1546501" y="440372"/>
                  <a:pt x="1496657" y="490216"/>
                  <a:pt x="1496657" y="551701"/>
                </a:cubicBezTo>
                <a:lnTo>
                  <a:pt x="1496657" y="784021"/>
                </a:lnTo>
                <a:cubicBezTo>
                  <a:pt x="1496657" y="845506"/>
                  <a:pt x="1546501" y="895350"/>
                  <a:pt x="1607986" y="895350"/>
                </a:cubicBezTo>
                <a:lnTo>
                  <a:pt x="4288416" y="895350"/>
                </a:lnTo>
                <a:cubicBezTo>
                  <a:pt x="4349901" y="895350"/>
                  <a:pt x="4399745" y="845506"/>
                  <a:pt x="4399745" y="784021"/>
                </a:cubicBezTo>
                <a:lnTo>
                  <a:pt x="4399745" y="551701"/>
                </a:lnTo>
                <a:cubicBezTo>
                  <a:pt x="4399745" y="490216"/>
                  <a:pt x="4349901" y="440372"/>
                  <a:pt x="4288416" y="440372"/>
                </a:cubicBezTo>
                <a:close/>
                <a:moveTo>
                  <a:pt x="546208" y="440372"/>
                </a:moveTo>
                <a:cubicBezTo>
                  <a:pt x="489985" y="440372"/>
                  <a:pt x="444407" y="485950"/>
                  <a:pt x="444407" y="542173"/>
                </a:cubicBezTo>
                <a:lnTo>
                  <a:pt x="444407" y="793549"/>
                </a:lnTo>
                <a:cubicBezTo>
                  <a:pt x="444407" y="849772"/>
                  <a:pt x="489985" y="895350"/>
                  <a:pt x="546208" y="895350"/>
                </a:cubicBezTo>
                <a:lnTo>
                  <a:pt x="948002" y="895350"/>
                </a:lnTo>
                <a:cubicBezTo>
                  <a:pt x="1004225" y="895350"/>
                  <a:pt x="1049803" y="849772"/>
                  <a:pt x="1049803" y="793549"/>
                </a:cubicBezTo>
                <a:lnTo>
                  <a:pt x="1049803" y="542173"/>
                </a:lnTo>
                <a:cubicBezTo>
                  <a:pt x="1049803" y="485950"/>
                  <a:pt x="1004225" y="440372"/>
                  <a:pt x="948002" y="440372"/>
                </a:cubicBezTo>
                <a:close/>
                <a:moveTo>
                  <a:pt x="460150" y="0"/>
                </a:moveTo>
                <a:lnTo>
                  <a:pt x="4384002" y="0"/>
                </a:lnTo>
                <a:cubicBezTo>
                  <a:pt x="4638136" y="0"/>
                  <a:pt x="4844152" y="206016"/>
                  <a:pt x="4844152" y="460150"/>
                </a:cubicBezTo>
                <a:lnTo>
                  <a:pt x="4844152" y="3776570"/>
                </a:lnTo>
                <a:cubicBezTo>
                  <a:pt x="4844152" y="4030704"/>
                  <a:pt x="4638136" y="4236720"/>
                  <a:pt x="4384002" y="4236720"/>
                </a:cubicBezTo>
                <a:lnTo>
                  <a:pt x="460150" y="4236720"/>
                </a:lnTo>
                <a:cubicBezTo>
                  <a:pt x="206016" y="4236720"/>
                  <a:pt x="0" y="4030704"/>
                  <a:pt x="0" y="3776570"/>
                </a:cubicBezTo>
                <a:lnTo>
                  <a:pt x="0" y="460150"/>
                </a:lnTo>
                <a:cubicBezTo>
                  <a:pt x="0" y="206016"/>
                  <a:pt x="206016" y="0"/>
                  <a:pt x="4601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29" idx="0"/>
            <a:endCxn id="30" idx="0"/>
          </p:cNvCxnSpPr>
          <p:nvPr/>
        </p:nvCxnSpPr>
        <p:spPr>
          <a:xfrm rot="16200000" flipV="1">
            <a:off x="6529184" y="-481813"/>
            <a:ext cx="12700" cy="6393518"/>
          </a:xfrm>
          <a:prstGeom prst="bentConnector3">
            <a:avLst>
              <a:gd name="adj1" fmla="val 8035047"/>
            </a:avLst>
          </a:prstGeom>
          <a:noFill/>
          <a:ln w="25400">
            <a:solidFill>
              <a:schemeClr val="accent2"/>
            </a:solidFill>
            <a:prstDash val="sysDash"/>
            <a:tailEnd type="arrow" w="lg" len="lg"/>
          </a:ln>
        </p:spPr>
      </p:cxnSp>
      <p:cxnSp>
        <p:nvCxnSpPr>
          <p:cNvPr id="21" name="直線矢印コネクタ 20"/>
          <p:cNvCxnSpPr/>
          <p:nvPr/>
        </p:nvCxnSpPr>
        <p:spPr>
          <a:xfrm flipV="1">
            <a:off x="6573563" y="3936161"/>
            <a:ext cx="0" cy="91470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cxnSp>
        <p:nvCxnSpPr>
          <p:cNvPr id="17" name="直線矢印コネクタ 16"/>
          <p:cNvCxnSpPr/>
          <p:nvPr/>
        </p:nvCxnSpPr>
        <p:spPr>
          <a:xfrm>
            <a:off x="3860517" y="3126190"/>
            <a:ext cx="2168165" cy="2923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cxnSp>
        <p:nvCxnSpPr>
          <p:cNvPr id="26" name="直線矢印コネクタ 25"/>
          <p:cNvCxnSpPr/>
          <p:nvPr/>
        </p:nvCxnSpPr>
        <p:spPr>
          <a:xfrm flipH="1">
            <a:off x="7118444" y="3126190"/>
            <a:ext cx="2168165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sp>
        <p:nvSpPr>
          <p:cNvPr id="27" name="テキスト ボックス 26"/>
          <p:cNvSpPr txBox="1"/>
          <p:nvPr/>
        </p:nvSpPr>
        <p:spPr>
          <a:xfrm>
            <a:off x="4333516" y="2308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店舗情報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64349" y="2646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広告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568074" y="2714946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174556" y="2714946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04149" y="126388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お店へ行く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754970" y="2308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店舗検索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9554" y="26461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口コミ登録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35243" y="3517199"/>
            <a:ext cx="107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tastylog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4634" y="351719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882020" y="3517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787256" y="431290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サービス運営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174556" y="3632510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9568074" y="3632510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637978" y="5163687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136465" y="5163687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カギ線コネクタ 48"/>
          <p:cNvCxnSpPr>
            <a:stCxn id="43" idx="2"/>
            <a:endCxn id="47" idx="1"/>
          </p:cNvCxnSpPr>
          <p:nvPr/>
        </p:nvCxnSpPr>
        <p:spPr>
          <a:xfrm rot="16200000" flipH="1">
            <a:off x="4031284" y="3183359"/>
            <a:ext cx="1406323" cy="2804040"/>
          </a:xfrm>
          <a:prstGeom prst="bentConnector2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sp>
        <p:nvSpPr>
          <p:cNvPr id="50" name="テキスト ボックス 49"/>
          <p:cNvSpPr txBox="1"/>
          <p:nvPr/>
        </p:nvSpPr>
        <p:spPr>
          <a:xfrm>
            <a:off x="4218100" y="48871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広告掲載費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カギ線コネクタ 50"/>
          <p:cNvCxnSpPr>
            <a:stCxn id="45" idx="2"/>
            <a:endCxn id="46" idx="3"/>
          </p:cNvCxnSpPr>
          <p:nvPr/>
        </p:nvCxnSpPr>
        <p:spPr>
          <a:xfrm rot="5400000">
            <a:off x="7636669" y="3199266"/>
            <a:ext cx="1406323" cy="2772227"/>
          </a:xfrm>
          <a:prstGeom prst="bentConnector2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sp>
        <p:nvSpPr>
          <p:cNvPr id="72" name="テキスト ボックス 71"/>
          <p:cNvSpPr txBox="1"/>
          <p:nvPr/>
        </p:nvSpPr>
        <p:spPr>
          <a:xfrm>
            <a:off x="7177889" y="48871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プレミアサービス費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88321" y="5686505"/>
            <a:ext cx="457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あなた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が参画するプロジェクトのオーナー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02079" y="912033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図には将来的な構想も含む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4612125" y="4483221"/>
            <a:ext cx="550779" cy="367645"/>
            <a:chOff x="508000" y="509588"/>
            <a:chExt cx="635000" cy="423863"/>
          </a:xfrm>
        </p:grpSpPr>
        <p:sp>
          <p:nvSpPr>
            <p:cNvPr id="86" name="Freeform 5"/>
            <p:cNvSpPr>
              <a:spLocks noEditPoints="1"/>
            </p:cNvSpPr>
            <p:nvPr/>
          </p:nvSpPr>
          <p:spPr bwMode="auto">
            <a:xfrm>
              <a:off x="508000" y="509588"/>
              <a:ext cx="635000" cy="423863"/>
            </a:xfrm>
            <a:custGeom>
              <a:avLst/>
              <a:gdLst>
                <a:gd name="T0" fmla="*/ 496 w 501"/>
                <a:gd name="T1" fmla="*/ 5 h 334"/>
                <a:gd name="T2" fmla="*/ 484 w 501"/>
                <a:gd name="T3" fmla="*/ 0 h 334"/>
                <a:gd name="T4" fmla="*/ 17 w 501"/>
                <a:gd name="T5" fmla="*/ 0 h 334"/>
                <a:gd name="T6" fmla="*/ 5 w 501"/>
                <a:gd name="T7" fmla="*/ 5 h 334"/>
                <a:gd name="T8" fmla="*/ 0 w 501"/>
                <a:gd name="T9" fmla="*/ 17 h 334"/>
                <a:gd name="T10" fmla="*/ 0 w 501"/>
                <a:gd name="T11" fmla="*/ 317 h 334"/>
                <a:gd name="T12" fmla="*/ 5 w 501"/>
                <a:gd name="T13" fmla="*/ 329 h 334"/>
                <a:gd name="T14" fmla="*/ 17 w 501"/>
                <a:gd name="T15" fmla="*/ 334 h 334"/>
                <a:gd name="T16" fmla="*/ 484 w 501"/>
                <a:gd name="T17" fmla="*/ 334 h 334"/>
                <a:gd name="T18" fmla="*/ 496 w 501"/>
                <a:gd name="T19" fmla="*/ 329 h 334"/>
                <a:gd name="T20" fmla="*/ 501 w 501"/>
                <a:gd name="T21" fmla="*/ 317 h 334"/>
                <a:gd name="T22" fmla="*/ 501 w 501"/>
                <a:gd name="T23" fmla="*/ 17 h 334"/>
                <a:gd name="T24" fmla="*/ 496 w 501"/>
                <a:gd name="T25" fmla="*/ 5 h 334"/>
                <a:gd name="T26" fmla="*/ 467 w 501"/>
                <a:gd name="T27" fmla="*/ 234 h 334"/>
                <a:gd name="T28" fmla="*/ 420 w 501"/>
                <a:gd name="T29" fmla="*/ 253 h 334"/>
                <a:gd name="T30" fmla="*/ 400 w 501"/>
                <a:gd name="T31" fmla="*/ 300 h 334"/>
                <a:gd name="T32" fmla="*/ 100 w 501"/>
                <a:gd name="T33" fmla="*/ 300 h 334"/>
                <a:gd name="T34" fmla="*/ 81 w 501"/>
                <a:gd name="T35" fmla="*/ 253 h 334"/>
                <a:gd name="T36" fmla="*/ 33 w 501"/>
                <a:gd name="T37" fmla="*/ 234 h 334"/>
                <a:gd name="T38" fmla="*/ 33 w 501"/>
                <a:gd name="T39" fmla="*/ 100 h 334"/>
                <a:gd name="T40" fmla="*/ 81 w 501"/>
                <a:gd name="T41" fmla="*/ 81 h 334"/>
                <a:gd name="T42" fmla="*/ 100 w 501"/>
                <a:gd name="T43" fmla="*/ 33 h 334"/>
                <a:gd name="T44" fmla="*/ 400 w 501"/>
                <a:gd name="T45" fmla="*/ 33 h 334"/>
                <a:gd name="T46" fmla="*/ 420 w 501"/>
                <a:gd name="T47" fmla="*/ 81 h 334"/>
                <a:gd name="T48" fmla="*/ 467 w 501"/>
                <a:gd name="T49" fmla="*/ 100 h 334"/>
                <a:gd name="T50" fmla="*/ 467 w 501"/>
                <a:gd name="T51" fmla="*/ 234 h 334"/>
                <a:gd name="T52" fmla="*/ 467 w 501"/>
                <a:gd name="T53" fmla="*/ 234 h 334"/>
                <a:gd name="T54" fmla="*/ 467 w 501"/>
                <a:gd name="T55" fmla="*/ 2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1" h="334">
                  <a:moveTo>
                    <a:pt x="496" y="5"/>
                  </a:moveTo>
                  <a:cubicBezTo>
                    <a:pt x="492" y="2"/>
                    <a:pt x="488" y="0"/>
                    <a:pt x="48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7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2"/>
                    <a:pt x="2" y="325"/>
                    <a:pt x="5" y="329"/>
                  </a:cubicBezTo>
                  <a:cubicBezTo>
                    <a:pt x="8" y="332"/>
                    <a:pt x="12" y="334"/>
                    <a:pt x="17" y="334"/>
                  </a:cubicBezTo>
                  <a:cubicBezTo>
                    <a:pt x="484" y="334"/>
                    <a:pt x="484" y="334"/>
                    <a:pt x="484" y="334"/>
                  </a:cubicBezTo>
                  <a:cubicBezTo>
                    <a:pt x="488" y="334"/>
                    <a:pt x="492" y="332"/>
                    <a:pt x="496" y="329"/>
                  </a:cubicBezTo>
                  <a:cubicBezTo>
                    <a:pt x="499" y="325"/>
                    <a:pt x="501" y="322"/>
                    <a:pt x="501" y="317"/>
                  </a:cubicBezTo>
                  <a:cubicBezTo>
                    <a:pt x="501" y="17"/>
                    <a:pt x="501" y="17"/>
                    <a:pt x="501" y="17"/>
                  </a:cubicBezTo>
                  <a:cubicBezTo>
                    <a:pt x="501" y="12"/>
                    <a:pt x="499" y="8"/>
                    <a:pt x="496" y="5"/>
                  </a:cubicBezTo>
                  <a:close/>
                  <a:moveTo>
                    <a:pt x="467" y="234"/>
                  </a:moveTo>
                  <a:cubicBezTo>
                    <a:pt x="449" y="234"/>
                    <a:pt x="433" y="240"/>
                    <a:pt x="420" y="253"/>
                  </a:cubicBezTo>
                  <a:cubicBezTo>
                    <a:pt x="407" y="266"/>
                    <a:pt x="400" y="282"/>
                    <a:pt x="400" y="300"/>
                  </a:cubicBezTo>
                  <a:cubicBezTo>
                    <a:pt x="100" y="300"/>
                    <a:pt x="100" y="300"/>
                    <a:pt x="100" y="300"/>
                  </a:cubicBezTo>
                  <a:cubicBezTo>
                    <a:pt x="100" y="282"/>
                    <a:pt x="94" y="266"/>
                    <a:pt x="81" y="253"/>
                  </a:cubicBezTo>
                  <a:cubicBezTo>
                    <a:pt x="68" y="240"/>
                    <a:pt x="52" y="234"/>
                    <a:pt x="33" y="234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52" y="100"/>
                    <a:pt x="68" y="94"/>
                    <a:pt x="81" y="81"/>
                  </a:cubicBezTo>
                  <a:cubicBezTo>
                    <a:pt x="94" y="68"/>
                    <a:pt x="100" y="52"/>
                    <a:pt x="100" y="33"/>
                  </a:cubicBezTo>
                  <a:cubicBezTo>
                    <a:pt x="400" y="33"/>
                    <a:pt x="400" y="33"/>
                    <a:pt x="400" y="33"/>
                  </a:cubicBezTo>
                  <a:cubicBezTo>
                    <a:pt x="400" y="52"/>
                    <a:pt x="407" y="68"/>
                    <a:pt x="420" y="81"/>
                  </a:cubicBezTo>
                  <a:cubicBezTo>
                    <a:pt x="433" y="94"/>
                    <a:pt x="449" y="100"/>
                    <a:pt x="467" y="100"/>
                  </a:cubicBezTo>
                  <a:lnTo>
                    <a:pt x="467" y="234"/>
                  </a:lnTo>
                  <a:close/>
                  <a:moveTo>
                    <a:pt x="467" y="234"/>
                  </a:moveTo>
                  <a:cubicBezTo>
                    <a:pt x="467" y="234"/>
                    <a:pt x="467" y="234"/>
                    <a:pt x="467" y="23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Freeform 6"/>
            <p:cNvSpPr>
              <a:spLocks noEditPoints="1"/>
            </p:cNvSpPr>
            <p:nvPr/>
          </p:nvSpPr>
          <p:spPr bwMode="auto">
            <a:xfrm>
              <a:off x="719138" y="582613"/>
              <a:ext cx="212725" cy="276225"/>
            </a:xfrm>
            <a:custGeom>
              <a:avLst/>
              <a:gdLst>
                <a:gd name="T0" fmla="*/ 146 w 167"/>
                <a:gd name="T1" fmla="*/ 37 h 217"/>
                <a:gd name="T2" fmla="*/ 119 w 167"/>
                <a:gd name="T3" fmla="*/ 11 h 217"/>
                <a:gd name="T4" fmla="*/ 83 w 167"/>
                <a:gd name="T5" fmla="*/ 0 h 217"/>
                <a:gd name="T6" fmla="*/ 47 w 167"/>
                <a:gd name="T7" fmla="*/ 11 h 217"/>
                <a:gd name="T8" fmla="*/ 21 w 167"/>
                <a:gd name="T9" fmla="*/ 37 h 217"/>
                <a:gd name="T10" fmla="*/ 5 w 167"/>
                <a:gd name="T11" fmla="*/ 72 h 217"/>
                <a:gd name="T12" fmla="*/ 0 w 167"/>
                <a:gd name="T13" fmla="*/ 109 h 217"/>
                <a:gd name="T14" fmla="*/ 5 w 167"/>
                <a:gd name="T15" fmla="*/ 146 h 217"/>
                <a:gd name="T16" fmla="*/ 21 w 167"/>
                <a:gd name="T17" fmla="*/ 181 h 217"/>
                <a:gd name="T18" fmla="*/ 47 w 167"/>
                <a:gd name="T19" fmla="*/ 207 h 217"/>
                <a:gd name="T20" fmla="*/ 83 w 167"/>
                <a:gd name="T21" fmla="*/ 217 h 217"/>
                <a:gd name="T22" fmla="*/ 119 w 167"/>
                <a:gd name="T23" fmla="*/ 207 h 217"/>
                <a:gd name="T24" fmla="*/ 146 w 167"/>
                <a:gd name="T25" fmla="*/ 181 h 217"/>
                <a:gd name="T26" fmla="*/ 161 w 167"/>
                <a:gd name="T27" fmla="*/ 146 h 217"/>
                <a:gd name="T28" fmla="*/ 167 w 167"/>
                <a:gd name="T29" fmla="*/ 109 h 217"/>
                <a:gd name="T30" fmla="*/ 161 w 167"/>
                <a:gd name="T31" fmla="*/ 72 h 217"/>
                <a:gd name="T32" fmla="*/ 146 w 167"/>
                <a:gd name="T33" fmla="*/ 37 h 217"/>
                <a:gd name="T34" fmla="*/ 133 w 167"/>
                <a:gd name="T35" fmla="*/ 176 h 217"/>
                <a:gd name="T36" fmla="*/ 33 w 167"/>
                <a:gd name="T37" fmla="*/ 176 h 217"/>
                <a:gd name="T38" fmla="*/ 33 w 167"/>
                <a:gd name="T39" fmla="*/ 151 h 217"/>
                <a:gd name="T40" fmla="*/ 67 w 167"/>
                <a:gd name="T41" fmla="*/ 151 h 217"/>
                <a:gd name="T42" fmla="*/ 67 w 167"/>
                <a:gd name="T43" fmla="*/ 75 h 217"/>
                <a:gd name="T44" fmla="*/ 66 w 167"/>
                <a:gd name="T45" fmla="*/ 75 h 217"/>
                <a:gd name="T46" fmla="*/ 52 w 167"/>
                <a:gd name="T47" fmla="*/ 90 h 217"/>
                <a:gd name="T48" fmla="*/ 32 w 167"/>
                <a:gd name="T49" fmla="*/ 69 h 217"/>
                <a:gd name="T50" fmla="*/ 70 w 167"/>
                <a:gd name="T51" fmla="*/ 34 h 217"/>
                <a:gd name="T52" fmla="*/ 100 w 167"/>
                <a:gd name="T53" fmla="*/ 34 h 217"/>
                <a:gd name="T54" fmla="*/ 100 w 167"/>
                <a:gd name="T55" fmla="*/ 151 h 217"/>
                <a:gd name="T56" fmla="*/ 133 w 167"/>
                <a:gd name="T57" fmla="*/ 151 h 217"/>
                <a:gd name="T58" fmla="*/ 133 w 167"/>
                <a:gd name="T59" fmla="*/ 176 h 217"/>
                <a:gd name="T60" fmla="*/ 133 w 167"/>
                <a:gd name="T61" fmla="*/ 176 h 217"/>
                <a:gd name="T62" fmla="*/ 133 w 167"/>
                <a:gd name="T63" fmla="*/ 17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" h="217">
                  <a:moveTo>
                    <a:pt x="146" y="37"/>
                  </a:moveTo>
                  <a:cubicBezTo>
                    <a:pt x="139" y="26"/>
                    <a:pt x="130" y="17"/>
                    <a:pt x="119" y="11"/>
                  </a:cubicBezTo>
                  <a:cubicBezTo>
                    <a:pt x="108" y="4"/>
                    <a:pt x="96" y="0"/>
                    <a:pt x="83" y="0"/>
                  </a:cubicBezTo>
                  <a:cubicBezTo>
                    <a:pt x="70" y="0"/>
                    <a:pt x="58" y="4"/>
                    <a:pt x="47" y="11"/>
                  </a:cubicBezTo>
                  <a:cubicBezTo>
                    <a:pt x="36" y="17"/>
                    <a:pt x="28" y="26"/>
                    <a:pt x="21" y="37"/>
                  </a:cubicBezTo>
                  <a:cubicBezTo>
                    <a:pt x="14" y="48"/>
                    <a:pt x="9" y="59"/>
                    <a:pt x="5" y="72"/>
                  </a:cubicBezTo>
                  <a:cubicBezTo>
                    <a:pt x="2" y="84"/>
                    <a:pt x="0" y="97"/>
                    <a:pt x="0" y="109"/>
                  </a:cubicBezTo>
                  <a:cubicBezTo>
                    <a:pt x="0" y="121"/>
                    <a:pt x="2" y="133"/>
                    <a:pt x="5" y="146"/>
                  </a:cubicBezTo>
                  <a:cubicBezTo>
                    <a:pt x="9" y="158"/>
                    <a:pt x="14" y="170"/>
                    <a:pt x="21" y="181"/>
                  </a:cubicBezTo>
                  <a:cubicBezTo>
                    <a:pt x="28" y="192"/>
                    <a:pt x="36" y="200"/>
                    <a:pt x="47" y="207"/>
                  </a:cubicBezTo>
                  <a:cubicBezTo>
                    <a:pt x="58" y="214"/>
                    <a:pt x="70" y="217"/>
                    <a:pt x="83" y="217"/>
                  </a:cubicBezTo>
                  <a:cubicBezTo>
                    <a:pt x="96" y="217"/>
                    <a:pt x="108" y="214"/>
                    <a:pt x="119" y="207"/>
                  </a:cubicBezTo>
                  <a:cubicBezTo>
                    <a:pt x="130" y="200"/>
                    <a:pt x="139" y="192"/>
                    <a:pt x="146" y="181"/>
                  </a:cubicBezTo>
                  <a:cubicBezTo>
                    <a:pt x="152" y="170"/>
                    <a:pt x="158" y="158"/>
                    <a:pt x="161" y="146"/>
                  </a:cubicBezTo>
                  <a:cubicBezTo>
                    <a:pt x="165" y="133"/>
                    <a:pt x="167" y="121"/>
                    <a:pt x="167" y="109"/>
                  </a:cubicBezTo>
                  <a:cubicBezTo>
                    <a:pt x="167" y="97"/>
                    <a:pt x="165" y="84"/>
                    <a:pt x="161" y="72"/>
                  </a:cubicBezTo>
                  <a:cubicBezTo>
                    <a:pt x="158" y="59"/>
                    <a:pt x="152" y="48"/>
                    <a:pt x="146" y="37"/>
                  </a:cubicBezTo>
                  <a:close/>
                  <a:moveTo>
                    <a:pt x="133" y="176"/>
                  </a:moveTo>
                  <a:cubicBezTo>
                    <a:pt x="33" y="176"/>
                    <a:pt x="33" y="176"/>
                    <a:pt x="33" y="17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4" y="79"/>
                    <a:pt x="59" y="84"/>
                    <a:pt x="52" y="9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33" y="151"/>
                    <a:pt x="133" y="151"/>
                    <a:pt x="133" y="151"/>
                  </a:cubicBezTo>
                  <a:lnTo>
                    <a:pt x="133" y="176"/>
                  </a:lnTo>
                  <a:close/>
                  <a:moveTo>
                    <a:pt x="133" y="176"/>
                  </a:moveTo>
                  <a:cubicBezTo>
                    <a:pt x="133" y="176"/>
                    <a:pt x="133" y="176"/>
                    <a:pt x="133" y="17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8033579" y="4483221"/>
            <a:ext cx="550779" cy="367645"/>
            <a:chOff x="508000" y="509588"/>
            <a:chExt cx="635000" cy="423863"/>
          </a:xfrm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508000" y="509588"/>
              <a:ext cx="635000" cy="423863"/>
            </a:xfrm>
            <a:custGeom>
              <a:avLst/>
              <a:gdLst>
                <a:gd name="T0" fmla="*/ 496 w 501"/>
                <a:gd name="T1" fmla="*/ 5 h 334"/>
                <a:gd name="T2" fmla="*/ 484 w 501"/>
                <a:gd name="T3" fmla="*/ 0 h 334"/>
                <a:gd name="T4" fmla="*/ 17 w 501"/>
                <a:gd name="T5" fmla="*/ 0 h 334"/>
                <a:gd name="T6" fmla="*/ 5 w 501"/>
                <a:gd name="T7" fmla="*/ 5 h 334"/>
                <a:gd name="T8" fmla="*/ 0 w 501"/>
                <a:gd name="T9" fmla="*/ 17 h 334"/>
                <a:gd name="T10" fmla="*/ 0 w 501"/>
                <a:gd name="T11" fmla="*/ 317 h 334"/>
                <a:gd name="T12" fmla="*/ 5 w 501"/>
                <a:gd name="T13" fmla="*/ 329 h 334"/>
                <a:gd name="T14" fmla="*/ 17 w 501"/>
                <a:gd name="T15" fmla="*/ 334 h 334"/>
                <a:gd name="T16" fmla="*/ 484 w 501"/>
                <a:gd name="T17" fmla="*/ 334 h 334"/>
                <a:gd name="T18" fmla="*/ 496 w 501"/>
                <a:gd name="T19" fmla="*/ 329 h 334"/>
                <a:gd name="T20" fmla="*/ 501 w 501"/>
                <a:gd name="T21" fmla="*/ 317 h 334"/>
                <a:gd name="T22" fmla="*/ 501 w 501"/>
                <a:gd name="T23" fmla="*/ 17 h 334"/>
                <a:gd name="T24" fmla="*/ 496 w 501"/>
                <a:gd name="T25" fmla="*/ 5 h 334"/>
                <a:gd name="T26" fmla="*/ 467 w 501"/>
                <a:gd name="T27" fmla="*/ 234 h 334"/>
                <a:gd name="T28" fmla="*/ 420 w 501"/>
                <a:gd name="T29" fmla="*/ 253 h 334"/>
                <a:gd name="T30" fmla="*/ 400 w 501"/>
                <a:gd name="T31" fmla="*/ 300 h 334"/>
                <a:gd name="T32" fmla="*/ 100 w 501"/>
                <a:gd name="T33" fmla="*/ 300 h 334"/>
                <a:gd name="T34" fmla="*/ 81 w 501"/>
                <a:gd name="T35" fmla="*/ 253 h 334"/>
                <a:gd name="T36" fmla="*/ 33 w 501"/>
                <a:gd name="T37" fmla="*/ 234 h 334"/>
                <a:gd name="T38" fmla="*/ 33 w 501"/>
                <a:gd name="T39" fmla="*/ 100 h 334"/>
                <a:gd name="T40" fmla="*/ 81 w 501"/>
                <a:gd name="T41" fmla="*/ 81 h 334"/>
                <a:gd name="T42" fmla="*/ 100 w 501"/>
                <a:gd name="T43" fmla="*/ 33 h 334"/>
                <a:gd name="T44" fmla="*/ 400 w 501"/>
                <a:gd name="T45" fmla="*/ 33 h 334"/>
                <a:gd name="T46" fmla="*/ 420 w 501"/>
                <a:gd name="T47" fmla="*/ 81 h 334"/>
                <a:gd name="T48" fmla="*/ 467 w 501"/>
                <a:gd name="T49" fmla="*/ 100 h 334"/>
                <a:gd name="T50" fmla="*/ 467 w 501"/>
                <a:gd name="T51" fmla="*/ 234 h 334"/>
                <a:gd name="T52" fmla="*/ 467 w 501"/>
                <a:gd name="T53" fmla="*/ 234 h 334"/>
                <a:gd name="T54" fmla="*/ 467 w 501"/>
                <a:gd name="T55" fmla="*/ 2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1" h="334">
                  <a:moveTo>
                    <a:pt x="496" y="5"/>
                  </a:moveTo>
                  <a:cubicBezTo>
                    <a:pt x="492" y="2"/>
                    <a:pt x="488" y="0"/>
                    <a:pt x="48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7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2"/>
                    <a:pt x="2" y="325"/>
                    <a:pt x="5" y="329"/>
                  </a:cubicBezTo>
                  <a:cubicBezTo>
                    <a:pt x="8" y="332"/>
                    <a:pt x="12" y="334"/>
                    <a:pt x="17" y="334"/>
                  </a:cubicBezTo>
                  <a:cubicBezTo>
                    <a:pt x="484" y="334"/>
                    <a:pt x="484" y="334"/>
                    <a:pt x="484" y="334"/>
                  </a:cubicBezTo>
                  <a:cubicBezTo>
                    <a:pt x="488" y="334"/>
                    <a:pt x="492" y="332"/>
                    <a:pt x="496" y="329"/>
                  </a:cubicBezTo>
                  <a:cubicBezTo>
                    <a:pt x="499" y="325"/>
                    <a:pt x="501" y="322"/>
                    <a:pt x="501" y="317"/>
                  </a:cubicBezTo>
                  <a:cubicBezTo>
                    <a:pt x="501" y="17"/>
                    <a:pt x="501" y="17"/>
                    <a:pt x="501" y="17"/>
                  </a:cubicBezTo>
                  <a:cubicBezTo>
                    <a:pt x="501" y="12"/>
                    <a:pt x="499" y="8"/>
                    <a:pt x="496" y="5"/>
                  </a:cubicBezTo>
                  <a:close/>
                  <a:moveTo>
                    <a:pt x="467" y="234"/>
                  </a:moveTo>
                  <a:cubicBezTo>
                    <a:pt x="449" y="234"/>
                    <a:pt x="433" y="240"/>
                    <a:pt x="420" y="253"/>
                  </a:cubicBezTo>
                  <a:cubicBezTo>
                    <a:pt x="407" y="266"/>
                    <a:pt x="400" y="282"/>
                    <a:pt x="400" y="300"/>
                  </a:cubicBezTo>
                  <a:cubicBezTo>
                    <a:pt x="100" y="300"/>
                    <a:pt x="100" y="300"/>
                    <a:pt x="100" y="300"/>
                  </a:cubicBezTo>
                  <a:cubicBezTo>
                    <a:pt x="100" y="282"/>
                    <a:pt x="94" y="266"/>
                    <a:pt x="81" y="253"/>
                  </a:cubicBezTo>
                  <a:cubicBezTo>
                    <a:pt x="68" y="240"/>
                    <a:pt x="52" y="234"/>
                    <a:pt x="33" y="234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52" y="100"/>
                    <a:pt x="68" y="94"/>
                    <a:pt x="81" y="81"/>
                  </a:cubicBezTo>
                  <a:cubicBezTo>
                    <a:pt x="94" y="68"/>
                    <a:pt x="100" y="52"/>
                    <a:pt x="100" y="33"/>
                  </a:cubicBezTo>
                  <a:cubicBezTo>
                    <a:pt x="400" y="33"/>
                    <a:pt x="400" y="33"/>
                    <a:pt x="400" y="33"/>
                  </a:cubicBezTo>
                  <a:cubicBezTo>
                    <a:pt x="400" y="52"/>
                    <a:pt x="407" y="68"/>
                    <a:pt x="420" y="81"/>
                  </a:cubicBezTo>
                  <a:cubicBezTo>
                    <a:pt x="433" y="94"/>
                    <a:pt x="449" y="100"/>
                    <a:pt x="467" y="100"/>
                  </a:cubicBezTo>
                  <a:lnTo>
                    <a:pt x="467" y="234"/>
                  </a:lnTo>
                  <a:close/>
                  <a:moveTo>
                    <a:pt x="467" y="234"/>
                  </a:moveTo>
                  <a:cubicBezTo>
                    <a:pt x="467" y="234"/>
                    <a:pt x="467" y="234"/>
                    <a:pt x="467" y="23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719138" y="582613"/>
              <a:ext cx="212725" cy="276225"/>
            </a:xfrm>
            <a:custGeom>
              <a:avLst/>
              <a:gdLst>
                <a:gd name="T0" fmla="*/ 146 w 167"/>
                <a:gd name="T1" fmla="*/ 37 h 217"/>
                <a:gd name="T2" fmla="*/ 119 w 167"/>
                <a:gd name="T3" fmla="*/ 11 h 217"/>
                <a:gd name="T4" fmla="*/ 83 w 167"/>
                <a:gd name="T5" fmla="*/ 0 h 217"/>
                <a:gd name="T6" fmla="*/ 47 w 167"/>
                <a:gd name="T7" fmla="*/ 11 h 217"/>
                <a:gd name="T8" fmla="*/ 21 w 167"/>
                <a:gd name="T9" fmla="*/ 37 h 217"/>
                <a:gd name="T10" fmla="*/ 5 w 167"/>
                <a:gd name="T11" fmla="*/ 72 h 217"/>
                <a:gd name="T12" fmla="*/ 0 w 167"/>
                <a:gd name="T13" fmla="*/ 109 h 217"/>
                <a:gd name="T14" fmla="*/ 5 w 167"/>
                <a:gd name="T15" fmla="*/ 146 h 217"/>
                <a:gd name="T16" fmla="*/ 21 w 167"/>
                <a:gd name="T17" fmla="*/ 181 h 217"/>
                <a:gd name="T18" fmla="*/ 47 w 167"/>
                <a:gd name="T19" fmla="*/ 207 h 217"/>
                <a:gd name="T20" fmla="*/ 83 w 167"/>
                <a:gd name="T21" fmla="*/ 217 h 217"/>
                <a:gd name="T22" fmla="*/ 119 w 167"/>
                <a:gd name="T23" fmla="*/ 207 h 217"/>
                <a:gd name="T24" fmla="*/ 146 w 167"/>
                <a:gd name="T25" fmla="*/ 181 h 217"/>
                <a:gd name="T26" fmla="*/ 161 w 167"/>
                <a:gd name="T27" fmla="*/ 146 h 217"/>
                <a:gd name="T28" fmla="*/ 167 w 167"/>
                <a:gd name="T29" fmla="*/ 109 h 217"/>
                <a:gd name="T30" fmla="*/ 161 w 167"/>
                <a:gd name="T31" fmla="*/ 72 h 217"/>
                <a:gd name="T32" fmla="*/ 146 w 167"/>
                <a:gd name="T33" fmla="*/ 37 h 217"/>
                <a:gd name="T34" fmla="*/ 133 w 167"/>
                <a:gd name="T35" fmla="*/ 176 h 217"/>
                <a:gd name="T36" fmla="*/ 33 w 167"/>
                <a:gd name="T37" fmla="*/ 176 h 217"/>
                <a:gd name="T38" fmla="*/ 33 w 167"/>
                <a:gd name="T39" fmla="*/ 151 h 217"/>
                <a:gd name="T40" fmla="*/ 67 w 167"/>
                <a:gd name="T41" fmla="*/ 151 h 217"/>
                <a:gd name="T42" fmla="*/ 67 w 167"/>
                <a:gd name="T43" fmla="*/ 75 h 217"/>
                <a:gd name="T44" fmla="*/ 66 w 167"/>
                <a:gd name="T45" fmla="*/ 75 h 217"/>
                <a:gd name="T46" fmla="*/ 52 w 167"/>
                <a:gd name="T47" fmla="*/ 90 h 217"/>
                <a:gd name="T48" fmla="*/ 32 w 167"/>
                <a:gd name="T49" fmla="*/ 69 h 217"/>
                <a:gd name="T50" fmla="*/ 70 w 167"/>
                <a:gd name="T51" fmla="*/ 34 h 217"/>
                <a:gd name="T52" fmla="*/ 100 w 167"/>
                <a:gd name="T53" fmla="*/ 34 h 217"/>
                <a:gd name="T54" fmla="*/ 100 w 167"/>
                <a:gd name="T55" fmla="*/ 151 h 217"/>
                <a:gd name="T56" fmla="*/ 133 w 167"/>
                <a:gd name="T57" fmla="*/ 151 h 217"/>
                <a:gd name="T58" fmla="*/ 133 w 167"/>
                <a:gd name="T59" fmla="*/ 176 h 217"/>
                <a:gd name="T60" fmla="*/ 133 w 167"/>
                <a:gd name="T61" fmla="*/ 176 h 217"/>
                <a:gd name="T62" fmla="*/ 133 w 167"/>
                <a:gd name="T63" fmla="*/ 17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" h="217">
                  <a:moveTo>
                    <a:pt x="146" y="37"/>
                  </a:moveTo>
                  <a:cubicBezTo>
                    <a:pt x="139" y="26"/>
                    <a:pt x="130" y="17"/>
                    <a:pt x="119" y="11"/>
                  </a:cubicBezTo>
                  <a:cubicBezTo>
                    <a:pt x="108" y="4"/>
                    <a:pt x="96" y="0"/>
                    <a:pt x="83" y="0"/>
                  </a:cubicBezTo>
                  <a:cubicBezTo>
                    <a:pt x="70" y="0"/>
                    <a:pt x="58" y="4"/>
                    <a:pt x="47" y="11"/>
                  </a:cubicBezTo>
                  <a:cubicBezTo>
                    <a:pt x="36" y="17"/>
                    <a:pt x="28" y="26"/>
                    <a:pt x="21" y="37"/>
                  </a:cubicBezTo>
                  <a:cubicBezTo>
                    <a:pt x="14" y="48"/>
                    <a:pt x="9" y="59"/>
                    <a:pt x="5" y="72"/>
                  </a:cubicBezTo>
                  <a:cubicBezTo>
                    <a:pt x="2" y="84"/>
                    <a:pt x="0" y="97"/>
                    <a:pt x="0" y="109"/>
                  </a:cubicBezTo>
                  <a:cubicBezTo>
                    <a:pt x="0" y="121"/>
                    <a:pt x="2" y="133"/>
                    <a:pt x="5" y="146"/>
                  </a:cubicBezTo>
                  <a:cubicBezTo>
                    <a:pt x="9" y="158"/>
                    <a:pt x="14" y="170"/>
                    <a:pt x="21" y="181"/>
                  </a:cubicBezTo>
                  <a:cubicBezTo>
                    <a:pt x="28" y="192"/>
                    <a:pt x="36" y="200"/>
                    <a:pt x="47" y="207"/>
                  </a:cubicBezTo>
                  <a:cubicBezTo>
                    <a:pt x="58" y="214"/>
                    <a:pt x="70" y="217"/>
                    <a:pt x="83" y="217"/>
                  </a:cubicBezTo>
                  <a:cubicBezTo>
                    <a:pt x="96" y="217"/>
                    <a:pt x="108" y="214"/>
                    <a:pt x="119" y="207"/>
                  </a:cubicBezTo>
                  <a:cubicBezTo>
                    <a:pt x="130" y="200"/>
                    <a:pt x="139" y="192"/>
                    <a:pt x="146" y="181"/>
                  </a:cubicBezTo>
                  <a:cubicBezTo>
                    <a:pt x="152" y="170"/>
                    <a:pt x="158" y="158"/>
                    <a:pt x="161" y="146"/>
                  </a:cubicBezTo>
                  <a:cubicBezTo>
                    <a:pt x="165" y="133"/>
                    <a:pt x="167" y="121"/>
                    <a:pt x="167" y="109"/>
                  </a:cubicBezTo>
                  <a:cubicBezTo>
                    <a:pt x="167" y="97"/>
                    <a:pt x="165" y="84"/>
                    <a:pt x="161" y="72"/>
                  </a:cubicBezTo>
                  <a:cubicBezTo>
                    <a:pt x="158" y="59"/>
                    <a:pt x="152" y="48"/>
                    <a:pt x="146" y="37"/>
                  </a:cubicBezTo>
                  <a:close/>
                  <a:moveTo>
                    <a:pt x="133" y="176"/>
                  </a:moveTo>
                  <a:cubicBezTo>
                    <a:pt x="33" y="176"/>
                    <a:pt x="33" y="176"/>
                    <a:pt x="33" y="17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4" y="79"/>
                    <a:pt x="59" y="84"/>
                    <a:pt x="52" y="9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33" y="151"/>
                    <a:pt x="133" y="151"/>
                    <a:pt x="133" y="151"/>
                  </a:cubicBezTo>
                  <a:lnTo>
                    <a:pt x="133" y="176"/>
                  </a:lnTo>
                  <a:close/>
                  <a:moveTo>
                    <a:pt x="133" y="176"/>
                  </a:moveTo>
                  <a:cubicBezTo>
                    <a:pt x="133" y="176"/>
                    <a:pt x="133" y="176"/>
                    <a:pt x="133" y="17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9734550" y="304800"/>
            <a:ext cx="216535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プロジェクト計画より抜粋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78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サービス定義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326605" y="1098489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サービス名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532477" y="1098489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飲食店検索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　</a:t>
            </a:r>
            <a:r>
              <a:rPr lang="en-US" altLang="ja-JP" sz="24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tastylog</a:t>
            </a:r>
            <a:r>
              <a:rPr lang="en-US" altLang="ja-JP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ja-JP" alt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</a:t>
            </a:r>
            <a:r>
              <a:rPr lang="en-US" altLang="ja-JP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326605" y="2072462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ターゲット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32477" y="2072462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カスタマ：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代後半～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代前半　社会人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　：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5~20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席程度　　　　　個人経営飲食店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326605" y="3046435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サービスメニュー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532477" y="3046435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カスタマ向け：広告非表示、プレミア検索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飲食店向け　：優先掲載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326605" y="4020408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サポート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532477" y="4020408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平日日中のみ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326605" y="4994382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32477" y="4994382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24D365H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（ただしメンテナンス時間除く）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734550" y="304800"/>
            <a:ext cx="216535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プロジェクト計画より抜粋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フェーズの目的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各フェーズの目的は以下のとおり。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69377" y="2488951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書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詳細設計書に従い、プログラム、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DDL</a:t>
            </a:r>
            <a:r>
              <a:rPr kumimoji="1" lang="ja-JP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マスタデータを作成する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3250" y="2488951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69377" y="3790950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製造したプログラム、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DDL</a:t>
            </a:r>
            <a:r>
              <a:rPr kumimoji="1" lang="ja-JP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マスタデータが詳細設計通りであることを確認する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73250" y="3790950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8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フェーズ方針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各フェーズの推進方針は以下のとおり。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67835" y="1659428"/>
            <a:ext cx="6052457" cy="209792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プログラム、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DDL</a:t>
            </a:r>
            <a:r>
              <a:rPr lang="ja-JP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マスタデータを作成する。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本工程内でスタブ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ドライバーの作成も行うが、開発規模とスケジュールを鑑み、簡単な機能についてはこれを作成せずモジュールを結合した状態でテストする。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1708" y="1659428"/>
            <a:ext cx="2152288" cy="209792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67835" y="3901782"/>
            <a:ext cx="6052457" cy="192821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ホワイトボックス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テストを行う。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内で結合テストの事前疎通確認を行う。疎通確認機能は会員登録、飲食店検索機能とし、当該機能の単体テスト完了を最優先とする。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テストの詳細はテスト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作成のテスト計画参照。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71708" y="3901782"/>
            <a:ext cx="2152288" cy="192821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9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1235</Words>
  <Application>Microsoft Office PowerPoint</Application>
  <PresentationFormat>ワイド画面</PresentationFormat>
  <Paragraphs>243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メイリオ</vt:lpstr>
      <vt:lpstr>Arial</vt:lpstr>
      <vt:lpstr>Calibri</vt:lpstr>
      <vt:lpstr>Wingdings</vt:lpstr>
      <vt:lpstr>Office テーマ</vt:lpstr>
      <vt:lpstr>tastylog ph1 プロジェクト チーム計画 製造・単体テスト編</vt:lpstr>
      <vt:lpstr>更新履歴</vt:lpstr>
      <vt:lpstr>本書の位置づけ</vt:lpstr>
      <vt:lpstr>目次</vt:lpstr>
      <vt:lpstr>プロジェクト背景・目的</vt:lpstr>
      <vt:lpstr>サービス定義</vt:lpstr>
      <vt:lpstr>サービス定義</vt:lpstr>
      <vt:lpstr>フェーズの目的</vt:lpstr>
      <vt:lpstr>フェーズ方針</vt:lpstr>
      <vt:lpstr>工程開始・完了条件</vt:lpstr>
      <vt:lpstr>成果物定義</vt:lpstr>
      <vt:lpstr>スケジュール</vt:lpstr>
      <vt:lpstr>環境(執務環境)</vt:lpstr>
      <vt:lpstr>環境(開発環境)</vt:lpstr>
      <vt:lpstr>単体テスト</vt:lpstr>
      <vt:lpstr>体制と役割</vt:lpstr>
      <vt:lpstr>会議運営</vt:lpstr>
      <vt:lpstr>各種ルール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387</cp:revision>
  <dcterms:created xsi:type="dcterms:W3CDTF">2021-02-22T11:38:27Z</dcterms:created>
  <dcterms:modified xsi:type="dcterms:W3CDTF">2021-04-03T15:53:51Z</dcterms:modified>
</cp:coreProperties>
</file>