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8" r:id="rId3"/>
    <p:sldId id="277" r:id="rId4"/>
    <p:sldId id="279" r:id="rId5"/>
    <p:sldId id="283" r:id="rId6"/>
    <p:sldId id="280" r:id="rId7"/>
    <p:sldId id="282" r:id="rId8"/>
    <p:sldId id="284" r:id="rId9"/>
    <p:sldId id="287" r:id="rId10"/>
    <p:sldId id="288" r:id="rId11"/>
    <p:sldId id="285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95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46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80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84EBD0-0C64-4495-A4F1-B32B12AB9990}" type="datetimeFigureOut">
              <a:rPr kumimoji="1" lang="ja-JP" altLang="en-US" smtClean="0"/>
              <a:t>2021/3/30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325A92-1326-4414-9876-8ECDBB0D41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68156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9671E5-1F15-4F42-8702-C0EF9E85F3FC}" type="datetimeFigureOut">
              <a:rPr kumimoji="1" lang="ja-JP" altLang="en-US" smtClean="0"/>
              <a:t>2021/3/30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4A3908-3D1C-416A-A6F2-D6157146E8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4578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A3908-3D1C-416A-A6F2-D6157146E86D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1990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838200" y="1122363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タイトルの入力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838200" y="3602038"/>
            <a:ext cx="10515600" cy="1655762"/>
          </a:xfrm>
        </p:spPr>
        <p:txBody>
          <a:bodyPr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プロジェクト名、チーム名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838200" y="3557467"/>
            <a:ext cx="105156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137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8200" y="2951016"/>
            <a:ext cx="10515600" cy="60564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1" lang="ja-JP" altLang="en-US" dirty="0" smtClean="0"/>
              <a:t>サブタイトルの入力</a:t>
            </a:r>
            <a:endParaRPr kumimoji="1"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838200" y="3557467"/>
            <a:ext cx="9144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520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02079" y="50386"/>
            <a:ext cx="11587842" cy="633354"/>
          </a:xfrm>
        </p:spPr>
        <p:txBody>
          <a:bodyPr tIns="180000">
            <a:noAutofit/>
          </a:bodyPr>
          <a:lstStyle>
            <a:lvl1pPr>
              <a:defRPr sz="3200"/>
            </a:lvl1pPr>
          </a:lstStyle>
          <a:p>
            <a:r>
              <a:rPr kumimoji="1" lang="ja-JP" altLang="en-US" dirty="0" smtClean="0"/>
              <a:t>スライドタイトルの入力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02079" y="1825625"/>
            <a:ext cx="11587842" cy="4351338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736270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コンテンツ プレースホルダー 2"/>
          <p:cNvSpPr>
            <a:spLocks noGrp="1"/>
          </p:cNvSpPr>
          <p:nvPr>
            <p:ph idx="13" hasCustomPrompt="1"/>
          </p:nvPr>
        </p:nvSpPr>
        <p:spPr>
          <a:xfrm>
            <a:off x="302079" y="915658"/>
            <a:ext cx="11587842" cy="663760"/>
          </a:xfrm>
        </p:spPr>
        <p:txBody>
          <a:bodyPr>
            <a:noAutofit/>
          </a:bodyPr>
          <a:lstStyle>
            <a:lvl1pPr marL="0" indent="0">
              <a:buNone/>
              <a:defRPr sz="2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kumimoji="1" lang="ja-JP" altLang="en-US" dirty="0" smtClean="0"/>
              <a:t>メッセージの入力</a:t>
            </a:r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0" y="6303818"/>
            <a:ext cx="1219200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 userDrawn="1"/>
        </p:nvSpPr>
        <p:spPr>
          <a:xfrm>
            <a:off x="11286605" y="6356350"/>
            <a:ext cx="603316" cy="50165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fld id="{7C110D6B-B80A-4C4F-8F3D-40D8EDB31FB2}" type="slidenum">
              <a:rPr lang="ja-JP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ctr"/>
              <a:t>‹#›</a:t>
            </a:fld>
            <a:endParaRPr lang="ja-JP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テキスト ボックス 16"/>
          <p:cNvSpPr txBox="1"/>
          <p:nvPr userDrawn="1"/>
        </p:nvSpPr>
        <p:spPr>
          <a:xfrm>
            <a:off x="4226352" y="6356350"/>
            <a:ext cx="3739298" cy="50165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ja-JP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(c) 2021 </a:t>
            </a:r>
            <a:r>
              <a:rPr lang="en-US" altLang="ja-JP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Akinari</a:t>
            </a:r>
            <a:r>
              <a:rPr lang="en-US" altLang="ja-JP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ja-JP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Tsugo</a:t>
            </a:r>
            <a:r>
              <a:rPr lang="en-US" altLang="ja-JP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/Nobuyuki Nishimura, All Rights Reserved.</a:t>
            </a:r>
            <a:endParaRPr lang="ja-JP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" name="図 1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4593" y="6458703"/>
            <a:ext cx="238288" cy="29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662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02079" y="48242"/>
            <a:ext cx="11587842" cy="637642"/>
          </a:xfrm>
        </p:spPr>
        <p:txBody>
          <a:bodyPr vert="horz" lIns="91440" tIns="180000" rIns="91440" bIns="45720" rtlCol="0" anchor="ctr">
            <a:noAutofit/>
          </a:bodyPr>
          <a:lstStyle>
            <a:lvl1pPr>
              <a:defRPr lang="ja-JP" altLang="en-US" sz="3200" dirty="0"/>
            </a:lvl1pPr>
          </a:lstStyle>
          <a:p>
            <a:pPr lvl="0"/>
            <a:r>
              <a:rPr kumimoji="1" lang="ja-JP" altLang="en-US" dirty="0" smtClean="0"/>
              <a:t>スライドタイトルの入力</a:t>
            </a:r>
            <a:endParaRPr kumimoji="1" lang="ja-JP" altLang="en-US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736270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 userDrawn="1"/>
        </p:nvCxnSpPr>
        <p:spPr>
          <a:xfrm>
            <a:off x="0" y="6303818"/>
            <a:ext cx="1219200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 userDrawn="1"/>
        </p:nvSpPr>
        <p:spPr>
          <a:xfrm>
            <a:off x="11286605" y="6356350"/>
            <a:ext cx="603316" cy="50165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fld id="{7C110D6B-B80A-4C4F-8F3D-40D8EDB31FB2}" type="slidenum">
              <a:rPr lang="ja-JP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ctr"/>
              <a:t>‹#›</a:t>
            </a:fld>
            <a:endParaRPr lang="ja-JP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テキスト ボックス 16"/>
          <p:cNvSpPr txBox="1"/>
          <p:nvPr userDrawn="1"/>
        </p:nvSpPr>
        <p:spPr>
          <a:xfrm>
            <a:off x="4226352" y="6356350"/>
            <a:ext cx="3739298" cy="50165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ja-JP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(c) 2021 </a:t>
            </a:r>
            <a:r>
              <a:rPr lang="en-US" altLang="ja-JP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Akinari</a:t>
            </a:r>
            <a:r>
              <a:rPr lang="en-US" altLang="ja-JP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ja-JP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Tsugo</a:t>
            </a:r>
            <a:r>
              <a:rPr lang="en-US" altLang="ja-JP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/Nobuyuki Nishimura, All Rights Reserved.</a:t>
            </a:r>
            <a:endParaRPr lang="ja-JP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" name="図 1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4593" y="6458703"/>
            <a:ext cx="238288" cy="29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938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36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8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Appendix</a:t>
            </a:r>
            <a:endParaRPr kumimoji="1" lang="ja-JP" altLang="en-US" sz="8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42167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of docu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8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End of Documents</a:t>
            </a:r>
            <a:endParaRPr kumimoji="1" lang="ja-JP" altLang="en-US" sz="8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17244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02079" y="365125"/>
            <a:ext cx="1158784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02079" y="1825625"/>
            <a:ext cx="1158784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0207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fld id="{11353759-0722-455D-BFE4-C0B8A66CBEA6}" type="datetime1">
              <a:rPr lang="ja-JP" altLang="en-US" smtClean="0"/>
              <a:pPr/>
              <a:t>2021/3/30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46721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fld id="{7C110D6B-B80A-4C4F-8F3D-40D8EDB31FB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0404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2" r:id="rId5"/>
    <p:sldLayoutId id="2147483655" r:id="rId6"/>
    <p:sldLayoutId id="2147483656" r:id="rId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>
              <a:lumMod val="65000"/>
              <a:lumOff val="3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>
              <a:lumMod val="65000"/>
              <a:lumOff val="3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>
              <a:lumMod val="65000"/>
              <a:lumOff val="3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>
              <a:lumMod val="65000"/>
              <a:lumOff val="3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>
              <a:lumMod val="65000"/>
              <a:lumOff val="3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>
              <a:lumMod val="65000"/>
              <a:lumOff val="3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400" dirty="0" smtClean="0"/>
              <a:t>品質管理ルール</a:t>
            </a:r>
            <a:r>
              <a:rPr kumimoji="1" lang="en-US" altLang="ja-JP" sz="5400" dirty="0" smtClean="0"/>
              <a:t/>
            </a:r>
            <a:br>
              <a:rPr kumimoji="1" lang="en-US" altLang="ja-JP" sz="5400" dirty="0" smtClean="0"/>
            </a:br>
            <a:r>
              <a:rPr lang="ja-JP" altLang="en-US" sz="5400" dirty="0" smtClean="0"/>
              <a:t>製造・単体テスト編</a:t>
            </a:r>
            <a:endParaRPr kumimoji="1" lang="ja-JP" altLang="en-US" sz="54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tastylog</a:t>
            </a:r>
            <a:r>
              <a:rPr kumimoji="1" lang="ja-JP" altLang="en-US" dirty="0" smtClean="0"/>
              <a:t>プロジェクト</a:t>
            </a:r>
            <a:endParaRPr kumimoji="1" lang="en-US" altLang="ja-JP" dirty="0" smtClean="0"/>
          </a:p>
          <a:p>
            <a:r>
              <a:rPr lang="ja-JP" altLang="en-US" dirty="0" smtClean="0"/>
              <a:t>アプリ</a:t>
            </a:r>
            <a:r>
              <a:rPr lang="en-US" altLang="ja-JP" dirty="0" smtClean="0"/>
              <a:t>TL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71779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品質目標（単体テスト）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ja-JP" altLang="en-US" dirty="0" smtClean="0"/>
              <a:t>評価項目に対する目標値は以下のとおり。</a:t>
            </a:r>
            <a:endParaRPr lang="en-US" altLang="ja-JP" dirty="0" smtClean="0"/>
          </a:p>
          <a:p>
            <a:r>
              <a:rPr lang="ja-JP" altLang="en-US" dirty="0" smtClean="0"/>
              <a:t>結果が目標値から乖離した場合、詳細な分析と対策の検討を行う。</a:t>
            </a:r>
            <a:endParaRPr lang="en-US" altLang="ja-JP" dirty="0" smtClean="0"/>
          </a:p>
          <a:p>
            <a:r>
              <a:rPr kumimoji="1" lang="ja-JP" altLang="en-US" dirty="0" smtClean="0"/>
              <a:t>目標値の根拠は、過去の類似プロジェクトの平均値。</a:t>
            </a:r>
            <a:endParaRPr kumimoji="1" lang="en-US" altLang="ja-JP" dirty="0" smtClean="0"/>
          </a:p>
        </p:txBody>
      </p:sp>
      <p:graphicFrame>
        <p:nvGraphicFramePr>
          <p:cNvPr id="5" name="コンテンツ プレースホルダー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017077"/>
              </p:ext>
            </p:extLst>
          </p:nvPr>
        </p:nvGraphicFramePr>
        <p:xfrm>
          <a:off x="302079" y="2726226"/>
          <a:ext cx="1158875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0828"/>
                <a:gridCol w="5675006"/>
                <a:gridCol w="3862917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種類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評価項目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目標値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70840">
                <a:tc rowSpan="5"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レビュー品質</a:t>
                      </a:r>
                      <a:endParaRPr kumimoji="1" lang="ja-JP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障害密度</a:t>
                      </a:r>
                      <a:endParaRPr lang="en-US" altLang="ja-JP" sz="1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xx.xx</a:t>
                      </a:r>
                      <a:r>
                        <a:rPr kumimoji="1" lang="ja-JP" alt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の</a:t>
                      </a:r>
                      <a:r>
                        <a:rPr kumimoji="1" lang="en-US" altLang="ja-JP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±20%</a:t>
                      </a:r>
                      <a:endParaRPr kumimoji="1" lang="ja-JP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ja-JP" altLang="en-US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機能別指摘件数</a:t>
                      </a:r>
                      <a:r>
                        <a:rPr lang="en-US" altLang="ja-JP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/</a:t>
                      </a:r>
                      <a:r>
                        <a:rPr lang="ja-JP" altLang="en-US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密度</a:t>
                      </a:r>
                      <a:endParaRPr lang="en-US" altLang="ja-JP" sz="1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xx.xx</a:t>
                      </a:r>
                      <a:r>
                        <a:rPr kumimoji="1" lang="ja-JP" alt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の</a:t>
                      </a:r>
                      <a:r>
                        <a:rPr kumimoji="1" lang="en-US" altLang="ja-JP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±20%</a:t>
                      </a:r>
                      <a:endParaRPr kumimoji="1" lang="ja-JP" altLang="en-US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ja-JP" altLang="en-US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原因別指摘件数</a:t>
                      </a:r>
                      <a:endParaRPr lang="en-US" altLang="ja-JP" sz="1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xx.xx</a:t>
                      </a:r>
                      <a:r>
                        <a:rPr kumimoji="1" lang="ja-JP" alt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の</a:t>
                      </a:r>
                      <a:r>
                        <a:rPr kumimoji="1" lang="en-US" altLang="ja-JP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±20%</a:t>
                      </a:r>
                      <a:endParaRPr kumimoji="1" lang="ja-JP" altLang="en-US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ja-JP" alt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製造</a:t>
                      </a:r>
                      <a:r>
                        <a:rPr lang="ja-JP" altLang="en-US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担当者</a:t>
                      </a:r>
                      <a:r>
                        <a:rPr lang="ja-JP" altLang="en-US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別指摘件数</a:t>
                      </a:r>
                      <a:r>
                        <a:rPr lang="en-US" altLang="ja-JP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/</a:t>
                      </a:r>
                      <a:r>
                        <a:rPr lang="ja-JP" altLang="en-US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密度</a:t>
                      </a:r>
                      <a:endParaRPr lang="en-US" altLang="ja-JP" sz="1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xx.xx</a:t>
                      </a:r>
                      <a:r>
                        <a:rPr kumimoji="1" lang="ja-JP" alt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の</a:t>
                      </a:r>
                      <a:r>
                        <a:rPr kumimoji="1" lang="en-US" altLang="ja-JP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±20%</a:t>
                      </a:r>
                      <a:endParaRPr kumimoji="1" lang="ja-JP" altLang="en-US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ja-JP" altLang="en-US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テスト観点別指摘件数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xx.xx</a:t>
                      </a:r>
                      <a:r>
                        <a:rPr kumimoji="1" lang="ja-JP" alt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の</a:t>
                      </a:r>
                      <a:r>
                        <a:rPr kumimoji="1" lang="en-US" altLang="ja-JP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±20%</a:t>
                      </a:r>
                      <a:endParaRPr kumimoji="1" lang="ja-JP" altLang="en-US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設計品質</a:t>
                      </a:r>
                      <a:endParaRPr kumimoji="1" lang="ja-JP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ケース密度</a:t>
                      </a:r>
                      <a:endParaRPr lang="en-US" altLang="ja-JP" sz="1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xx.xx</a:t>
                      </a:r>
                      <a:r>
                        <a:rPr kumimoji="1" lang="ja-JP" alt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の</a:t>
                      </a:r>
                      <a:r>
                        <a:rPr kumimoji="1" lang="en-US" altLang="ja-JP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±20%</a:t>
                      </a:r>
                      <a:endParaRPr kumimoji="1" lang="ja-JP" altLang="en-US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ja-JP" altLang="en-US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機能別ケース修正数</a:t>
                      </a:r>
                      <a:r>
                        <a:rPr lang="en-US" altLang="ja-JP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/</a:t>
                      </a:r>
                      <a:r>
                        <a:rPr lang="ja-JP" altLang="en-US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密度</a:t>
                      </a:r>
                      <a:endParaRPr lang="en-US" altLang="ja-JP" sz="1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xx.xx</a:t>
                      </a:r>
                      <a:r>
                        <a:rPr kumimoji="1" lang="ja-JP" alt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の</a:t>
                      </a:r>
                      <a:r>
                        <a:rPr kumimoji="1" lang="en-US" altLang="ja-JP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±20%</a:t>
                      </a:r>
                      <a:endParaRPr kumimoji="1" lang="ja-JP" altLang="en-US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ケース作成担当者</a:t>
                      </a:r>
                      <a:r>
                        <a:rPr lang="ja-JP" altLang="en-US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別ケース修正数</a:t>
                      </a:r>
                      <a:r>
                        <a:rPr lang="en-US" altLang="ja-JP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/</a:t>
                      </a:r>
                      <a:r>
                        <a:rPr lang="ja-JP" altLang="en-US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密度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xx.xx</a:t>
                      </a:r>
                      <a:r>
                        <a:rPr kumimoji="1" lang="ja-JP" alt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の</a:t>
                      </a:r>
                      <a:r>
                        <a:rPr kumimoji="1" lang="en-US" altLang="ja-JP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±20%</a:t>
                      </a:r>
                      <a:endParaRPr kumimoji="1" lang="ja-JP" altLang="en-US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210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不具合対応フロー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kumimoji="1" lang="ja-JP" altLang="en-US" dirty="0" smtClean="0"/>
              <a:t>単体テストの不具合対応フローは以下のとおり。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2567222" y="1446067"/>
            <a:ext cx="3438351" cy="46887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72000" rIns="216000" bIns="72000"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テスター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6181899" y="1446067"/>
            <a:ext cx="3438351" cy="46887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72000" rIns="216000" bIns="72000"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レビュアー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2567222" y="1914945"/>
            <a:ext cx="3438351" cy="0"/>
          </a:xfrm>
          <a:prstGeom prst="line">
            <a:avLst/>
          </a:prstGeom>
          <a:solidFill>
            <a:schemeClr val="bg1"/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6181899" y="1914945"/>
            <a:ext cx="3438351" cy="0"/>
          </a:xfrm>
          <a:prstGeom prst="line">
            <a:avLst/>
          </a:prstGeom>
          <a:solidFill>
            <a:schemeClr val="bg1"/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正方形/長方形 8"/>
          <p:cNvSpPr/>
          <p:nvPr/>
        </p:nvSpPr>
        <p:spPr>
          <a:xfrm>
            <a:off x="3096199" y="2135195"/>
            <a:ext cx="2380397" cy="311508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16000" tIns="72000" rIns="216000" bIns="72000"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不具合検出</a:t>
            </a:r>
            <a:r>
              <a:rPr lang="ja-JP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＆起票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096199" y="2662299"/>
            <a:ext cx="2380397" cy="311508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16000" tIns="72000" rIns="216000" bIns="72000"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kumimoji="1" lang="ja-JP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次切り分け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096199" y="4398286"/>
            <a:ext cx="2380397" cy="311508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16000" tIns="72000" rIns="216000" bIns="72000"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障害修正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3096199" y="4908257"/>
            <a:ext cx="2380397" cy="311508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16000" tIns="72000" rIns="216000" bIns="72000"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テスト再実施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6710876" y="5500125"/>
            <a:ext cx="2380397" cy="311508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16000" tIns="72000" rIns="216000" bIns="72000"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レビュー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3096199" y="5854342"/>
            <a:ext cx="2380397" cy="311508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16000" tIns="72000" rIns="216000" bIns="72000"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クローズ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フローチャート: 判断 14"/>
          <p:cNvSpPr/>
          <p:nvPr/>
        </p:nvSpPr>
        <p:spPr>
          <a:xfrm>
            <a:off x="3052118" y="3193961"/>
            <a:ext cx="2468560" cy="311508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ja-JP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障害</a:t>
            </a:r>
            <a:endParaRPr lang="ja-JP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" name="カギ線コネクタ 15"/>
          <p:cNvCxnSpPr>
            <a:stCxn id="20" idx="3"/>
            <a:endCxn id="19" idx="0"/>
          </p:cNvCxnSpPr>
          <p:nvPr/>
        </p:nvCxnSpPr>
        <p:spPr>
          <a:xfrm>
            <a:off x="5476596" y="3881752"/>
            <a:ext cx="2424478" cy="184366"/>
          </a:xfrm>
          <a:prstGeom prst="bentConnector2">
            <a:avLst/>
          </a:prstGeom>
          <a:ln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11" idx="2"/>
            <a:endCxn id="12" idx="0"/>
          </p:cNvCxnSpPr>
          <p:nvPr/>
        </p:nvCxnSpPr>
        <p:spPr>
          <a:xfrm>
            <a:off x="4286398" y="4709794"/>
            <a:ext cx="0" cy="198463"/>
          </a:xfrm>
          <a:prstGeom prst="straightConnector1">
            <a:avLst/>
          </a:prstGeom>
          <a:ln>
            <a:solidFill>
              <a:srgbClr val="64646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4573636" y="3471541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システムの問題（＝障害）</a:t>
            </a:r>
            <a:endParaRPr kumimoji="1" lang="ja-JP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6710876" y="4066118"/>
            <a:ext cx="2380397" cy="311508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16000" tIns="72000" rIns="216000" bIns="72000"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レビュー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3096199" y="3725998"/>
            <a:ext cx="2380397" cy="311508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16000" tIns="72000" rIns="216000" bIns="72000" rtlCol="0" anchor="ctr"/>
          <a:lstStyle/>
          <a:p>
            <a:pPr algn="ctr"/>
            <a:r>
              <a:rPr lang="ja-JP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障害調査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1" name="カギ線コネクタ 20"/>
          <p:cNvCxnSpPr>
            <a:stCxn id="19" idx="1"/>
            <a:endCxn id="11" idx="0"/>
          </p:cNvCxnSpPr>
          <p:nvPr/>
        </p:nvCxnSpPr>
        <p:spPr>
          <a:xfrm rot="10800000" flipV="1">
            <a:off x="4286398" y="4221871"/>
            <a:ext cx="2424478" cy="176415"/>
          </a:xfrm>
          <a:prstGeom prst="bentConnector2">
            <a:avLst/>
          </a:prstGeom>
          <a:ln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カギ線コネクタ 21"/>
          <p:cNvCxnSpPr>
            <a:stCxn id="12" idx="3"/>
            <a:endCxn id="13" idx="0"/>
          </p:cNvCxnSpPr>
          <p:nvPr/>
        </p:nvCxnSpPr>
        <p:spPr>
          <a:xfrm>
            <a:off x="5476596" y="5064011"/>
            <a:ext cx="2424478" cy="436114"/>
          </a:xfrm>
          <a:prstGeom prst="bentConnector2">
            <a:avLst/>
          </a:prstGeom>
          <a:ln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カギ線コネクタ 22"/>
          <p:cNvCxnSpPr>
            <a:stCxn id="13" idx="1"/>
            <a:endCxn id="14" idx="0"/>
          </p:cNvCxnSpPr>
          <p:nvPr/>
        </p:nvCxnSpPr>
        <p:spPr>
          <a:xfrm rot="10800000" flipV="1">
            <a:off x="4286398" y="5655879"/>
            <a:ext cx="2424478" cy="198463"/>
          </a:xfrm>
          <a:prstGeom prst="bentConnector2">
            <a:avLst/>
          </a:prstGeom>
          <a:ln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カギ線コネクタ 23"/>
          <p:cNvCxnSpPr>
            <a:stCxn id="15" idx="1"/>
            <a:endCxn id="13" idx="0"/>
          </p:cNvCxnSpPr>
          <p:nvPr/>
        </p:nvCxnSpPr>
        <p:spPr>
          <a:xfrm rot="10800000" flipH="1" flipV="1">
            <a:off x="3052118" y="3349715"/>
            <a:ext cx="4848957" cy="2150410"/>
          </a:xfrm>
          <a:prstGeom prst="bentConnector4">
            <a:avLst>
              <a:gd name="adj1" fmla="val -12636"/>
              <a:gd name="adj2" fmla="val 92404"/>
            </a:avLst>
          </a:prstGeom>
          <a:ln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15" idx="2"/>
            <a:endCxn id="20" idx="0"/>
          </p:cNvCxnSpPr>
          <p:nvPr/>
        </p:nvCxnSpPr>
        <p:spPr>
          <a:xfrm>
            <a:off x="4286398" y="3505469"/>
            <a:ext cx="0" cy="220529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10" idx="2"/>
            <a:endCxn id="15" idx="0"/>
          </p:cNvCxnSpPr>
          <p:nvPr/>
        </p:nvCxnSpPr>
        <p:spPr>
          <a:xfrm>
            <a:off x="4286398" y="2973806"/>
            <a:ext cx="0" cy="220155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9" idx="2"/>
            <a:endCxn id="10" idx="0"/>
          </p:cNvCxnSpPr>
          <p:nvPr/>
        </p:nvCxnSpPr>
        <p:spPr>
          <a:xfrm>
            <a:off x="4286398" y="2446702"/>
            <a:ext cx="0" cy="215596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1811759" y="3429010"/>
            <a:ext cx="1077218" cy="523220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テストの問題</a:t>
            </a:r>
            <a:endParaRPr kumimoji="1" lang="en-US" altLang="ja-JP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（＝非障害）</a:t>
            </a:r>
            <a:endParaRPr kumimoji="1" lang="ja-JP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49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更新履歴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39348"/>
              </p:ext>
            </p:extLst>
          </p:nvPr>
        </p:nvGraphicFramePr>
        <p:xfrm>
          <a:off x="316411" y="859003"/>
          <a:ext cx="11575161" cy="41148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50364"/>
                <a:gridCol w="1188000"/>
                <a:gridCol w="1188000"/>
                <a:gridCol w="1188000"/>
                <a:gridCol w="746079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</a:rPr>
                        <a:t>No.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</a:rPr>
                        <a:t>更新日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</a:rPr>
                        <a:t>更新者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</a:rPr>
                        <a:t>区分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</a:rPr>
                        <a:t>更新内容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2021/02/24</a:t>
                      </a:r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津郷 晶也</a:t>
                      </a:r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新規</a:t>
                      </a:r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初版作成</a:t>
                      </a:r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43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>
          <a:xfrm>
            <a:off x="302079" y="915658"/>
            <a:ext cx="11587842" cy="526130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dirty="0" smtClean="0"/>
              <a:t>品質管理方針</a:t>
            </a:r>
            <a:endParaRPr kumimoji="1"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 smtClean="0"/>
              <a:t>品質管理資料</a:t>
            </a:r>
            <a:endParaRPr kumimoji="1"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 smtClean="0"/>
              <a:t>品質管理ルール</a:t>
            </a:r>
            <a:endParaRPr kumimoji="1"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 smtClean="0"/>
              <a:t>分析対象項目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 smtClean="0"/>
              <a:t>品質目標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 smtClean="0"/>
              <a:t>不具合対応フロー</a:t>
            </a:r>
            <a:endParaRPr kumimoji="1" lang="en-US" altLang="ja-JP" dirty="0" smtClean="0"/>
          </a:p>
          <a:p>
            <a:pPr marL="457200" indent="-457200">
              <a:buFont typeface="+mj-lt"/>
              <a:buAutoNum type="arabicPeriod"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121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品質管理方針（製造）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3"/>
          </p:nvPr>
        </p:nvSpPr>
        <p:spPr>
          <a:xfrm>
            <a:off x="302079" y="890258"/>
            <a:ext cx="11587842" cy="663760"/>
          </a:xfrm>
        </p:spPr>
        <p:txBody>
          <a:bodyPr/>
          <a:lstStyle/>
          <a:p>
            <a:r>
              <a:rPr lang="ja-JP" altLang="en-US" dirty="0" smtClean="0"/>
              <a:t>製造では、</a:t>
            </a:r>
            <a:r>
              <a:rPr lang="ja-JP" altLang="en-US" b="1" u="sng" dirty="0" smtClean="0"/>
              <a:t>レビュー品質</a:t>
            </a:r>
            <a:r>
              <a:rPr lang="ja-JP" altLang="en-US" dirty="0" smtClean="0"/>
              <a:t>と</a:t>
            </a:r>
            <a:r>
              <a:rPr lang="ja-JP" altLang="en-US" b="1" u="sng" dirty="0"/>
              <a:t>製造</a:t>
            </a:r>
            <a:r>
              <a:rPr lang="ja-JP" altLang="en-US" b="1" u="sng" dirty="0" smtClean="0"/>
              <a:t>品質</a:t>
            </a:r>
            <a:r>
              <a:rPr lang="ja-JP" altLang="en-US" dirty="0" smtClean="0"/>
              <a:t>の分析を行い品質報告書を作成する。</a:t>
            </a:r>
            <a:endParaRPr lang="en-US" altLang="ja-JP" dirty="0" smtClean="0"/>
          </a:p>
          <a:p>
            <a:r>
              <a:rPr lang="ja-JP" altLang="en-US" dirty="0" smtClean="0"/>
              <a:t>各工程の完了</a:t>
            </a:r>
            <a:r>
              <a:rPr lang="en-US" altLang="ja-JP" dirty="0" smtClean="0"/>
              <a:t>1</a:t>
            </a:r>
            <a:r>
              <a:rPr lang="ja-JP" altLang="en-US" dirty="0" smtClean="0"/>
              <a:t>週間前の状況をもとに品質分析と報告書の作成を行う。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上記時点で残作業がある場合は見込みの状態で報告書を作成する。</a:t>
            </a:r>
            <a:endParaRPr lang="en-US" altLang="ja-JP" dirty="0" smtClean="0"/>
          </a:p>
          <a:p>
            <a:r>
              <a:rPr lang="ja-JP" altLang="en-US" dirty="0" smtClean="0"/>
              <a:t>分析の結果、品質強化が必要と判断した</a:t>
            </a:r>
            <a:r>
              <a:rPr lang="ja-JP" altLang="en-US" dirty="0" err="1" smtClean="0"/>
              <a:t>場合場合</a:t>
            </a:r>
            <a:r>
              <a:rPr lang="ja-JP" altLang="en-US" dirty="0" smtClean="0"/>
              <a:t>は、プロジェクト報告の上で対策を実施する。</a:t>
            </a:r>
            <a:endParaRPr lang="en-US" altLang="ja-JP" dirty="0"/>
          </a:p>
        </p:txBody>
      </p:sp>
      <p:sp>
        <p:nvSpPr>
          <p:cNvPr id="9" name="正方形/長方形 8"/>
          <p:cNvSpPr/>
          <p:nvPr/>
        </p:nvSpPr>
        <p:spPr>
          <a:xfrm>
            <a:off x="4269377" y="3429000"/>
            <a:ext cx="6052457" cy="1158239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レビュー自体の品質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適切に不備を検出できているか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873250" y="3429000"/>
            <a:ext cx="2152288" cy="1158239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レビュー品質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4269377" y="4730999"/>
            <a:ext cx="6052457" cy="1158239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製造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作業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そのものの品質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正しい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製造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が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できているか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873250" y="4730999"/>
            <a:ext cx="2152288" cy="1158239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製造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品質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0093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品質管理方針（単体テスト）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3"/>
          </p:nvPr>
        </p:nvSpPr>
        <p:spPr>
          <a:xfrm>
            <a:off x="302079" y="890258"/>
            <a:ext cx="11587842" cy="663760"/>
          </a:xfrm>
        </p:spPr>
        <p:txBody>
          <a:bodyPr/>
          <a:lstStyle/>
          <a:p>
            <a:r>
              <a:rPr lang="ja-JP" altLang="en-US" dirty="0" smtClean="0"/>
              <a:t>単体テストでは、</a:t>
            </a:r>
            <a:r>
              <a:rPr lang="ja-JP" altLang="en-US" b="1" u="sng" dirty="0" smtClean="0"/>
              <a:t>テスト品質</a:t>
            </a:r>
            <a:r>
              <a:rPr lang="ja-JP" altLang="en-US" dirty="0" smtClean="0"/>
              <a:t>と</a:t>
            </a:r>
            <a:r>
              <a:rPr lang="ja-JP" altLang="en-US" b="1" u="sng" dirty="0"/>
              <a:t>システム</a:t>
            </a:r>
            <a:r>
              <a:rPr lang="ja-JP" altLang="en-US" b="1" u="sng" dirty="0" smtClean="0"/>
              <a:t>品質</a:t>
            </a:r>
            <a:r>
              <a:rPr lang="ja-JP" altLang="en-US" dirty="0" smtClean="0"/>
              <a:t>の分析を行い品質報告書を作成する。</a:t>
            </a:r>
            <a:endParaRPr lang="en-US" altLang="ja-JP" dirty="0" smtClean="0"/>
          </a:p>
          <a:p>
            <a:r>
              <a:rPr lang="ja-JP" altLang="en-US" dirty="0" smtClean="0"/>
              <a:t>各工程の完了</a:t>
            </a:r>
            <a:r>
              <a:rPr lang="en-US" altLang="ja-JP" dirty="0" smtClean="0"/>
              <a:t>1</a:t>
            </a:r>
            <a:r>
              <a:rPr lang="ja-JP" altLang="en-US" dirty="0" smtClean="0"/>
              <a:t>週間前の状況をもとに品質分析と報告書の作成を行う。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上記時点で残作業がある場合は見込みの状態で報告書を作成する。</a:t>
            </a:r>
            <a:endParaRPr lang="en-US" altLang="ja-JP" dirty="0" smtClean="0"/>
          </a:p>
          <a:p>
            <a:r>
              <a:rPr lang="ja-JP" altLang="en-US" dirty="0" smtClean="0"/>
              <a:t>分析の結果、品質強化が必要と判断した場合は、プロジェクト報告の上で対策を実施する。</a:t>
            </a:r>
            <a:endParaRPr lang="en-US" altLang="ja-JP" dirty="0"/>
          </a:p>
        </p:txBody>
      </p:sp>
      <p:sp>
        <p:nvSpPr>
          <p:cNvPr id="9" name="正方形/長方形 8"/>
          <p:cNvSpPr/>
          <p:nvPr/>
        </p:nvSpPr>
        <p:spPr>
          <a:xfrm>
            <a:off x="4269377" y="3429000"/>
            <a:ext cx="6052457" cy="1158239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テスト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自体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の品質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適切に不備を検出できているか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873250" y="3429000"/>
            <a:ext cx="2152288" cy="1158239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テスト品質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4269377" y="4730999"/>
            <a:ext cx="6052457" cy="1158239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システムそのもの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の品質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正しい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システム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が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できているか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873250" y="4730999"/>
            <a:ext cx="2152288" cy="1158239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システム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品質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8472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品質管理資料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kumimoji="1" lang="ja-JP" altLang="en-US" sz="2400" dirty="0" smtClean="0"/>
              <a:t>品質管理資料のフォーマットは別途定義する。</a:t>
            </a:r>
            <a:endParaRPr kumimoji="1" lang="en-US" altLang="ja-JP" sz="2400" dirty="0" smtClean="0"/>
          </a:p>
          <a:p>
            <a:r>
              <a:rPr lang="ja-JP" altLang="en-US" sz="2400" dirty="0" smtClean="0"/>
              <a:t>品質管理資料は、レビュー記録表、不具合管理表、品質報告書の</a:t>
            </a:r>
            <a:r>
              <a:rPr lang="en-US" altLang="ja-JP" sz="2400" dirty="0"/>
              <a:t>3</a:t>
            </a:r>
            <a:r>
              <a:rPr lang="ja-JP" altLang="en-US" sz="2400" dirty="0" smtClean="0"/>
              <a:t>種類とする。</a:t>
            </a:r>
            <a:endParaRPr kumimoji="1" lang="en-US" altLang="ja-JP" sz="2400" dirty="0" smtClean="0"/>
          </a:p>
          <a:p>
            <a:r>
              <a:rPr kumimoji="1" lang="ja-JP" altLang="en-US" sz="2400" dirty="0" smtClean="0"/>
              <a:t>レビュー記録表、障害管理表の記載ルールや、原因区分の詳細については、それぞれの資料の利用ガイドを参照。</a:t>
            </a:r>
            <a:endParaRPr kumimoji="1" lang="en-US" altLang="ja-JP" sz="2400" dirty="0"/>
          </a:p>
        </p:txBody>
      </p:sp>
      <p:sp>
        <p:nvSpPr>
          <p:cNvPr id="5" name="正方形/長方形 4"/>
          <p:cNvSpPr/>
          <p:nvPr/>
        </p:nvSpPr>
        <p:spPr>
          <a:xfrm>
            <a:off x="3843927" y="3429000"/>
            <a:ext cx="3293473" cy="825095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ja-JP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成果物のレビュー結果を記録する</a:t>
            </a:r>
            <a:endParaRPr lang="en-US" altLang="ja-JP" sz="16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556112" y="3429000"/>
            <a:ext cx="2152288" cy="825095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レビュー記録</a:t>
            </a:r>
            <a:r>
              <a: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表</a:t>
            </a:r>
            <a:endParaRPr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843927" y="4356505"/>
            <a:ext cx="3293473" cy="825095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ja-JP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利用しない</a:t>
            </a:r>
            <a:endParaRPr lang="en-US" altLang="ja-JP" sz="16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556112" y="4356505"/>
            <a:ext cx="2152288" cy="825095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不具合管理表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843927" y="5291170"/>
            <a:ext cx="6722473" cy="825095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ja-JP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品質分析の結果を報告書としてまとめたもの</a:t>
            </a:r>
            <a:endParaRPr lang="en-US" altLang="ja-JP" sz="16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556112" y="5291170"/>
            <a:ext cx="2152288" cy="825095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品質報告書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7272927" y="3429000"/>
            <a:ext cx="3293473" cy="825095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ja-JP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テストケースのレビュー結果を記録する</a:t>
            </a:r>
            <a:endParaRPr lang="en-US" altLang="ja-JP" sz="16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7272927" y="4356505"/>
            <a:ext cx="3293473" cy="825095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ja-JP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単体テストで検出した不具合を記録する</a:t>
            </a:r>
            <a:endParaRPr lang="en-US" altLang="ja-JP" sz="16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" name="直線コネクタ 13"/>
          <p:cNvCxnSpPr/>
          <p:nvPr/>
        </p:nvCxnSpPr>
        <p:spPr>
          <a:xfrm>
            <a:off x="1556112" y="3316424"/>
            <a:ext cx="2152288" cy="0"/>
          </a:xfrm>
          <a:prstGeom prst="line">
            <a:avLst/>
          </a:prstGeom>
          <a:solidFill>
            <a:schemeClr val="bg1"/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1556112" y="2801686"/>
            <a:ext cx="2152288" cy="422405"/>
          </a:xfrm>
          <a:prstGeom prst="rect">
            <a:avLst/>
          </a:prstGeom>
          <a:noFill/>
        </p:spPr>
        <p:txBody>
          <a:bodyPr wrap="square" lIns="216000" tIns="72000" rIns="216000" bIns="72000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資料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7" name="直線コネクタ 16"/>
          <p:cNvCxnSpPr/>
          <p:nvPr/>
        </p:nvCxnSpPr>
        <p:spPr>
          <a:xfrm>
            <a:off x="3843927" y="3316424"/>
            <a:ext cx="3293473" cy="0"/>
          </a:xfrm>
          <a:prstGeom prst="line">
            <a:avLst/>
          </a:prstGeom>
          <a:solidFill>
            <a:schemeClr val="bg1"/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3843926" y="2801686"/>
            <a:ext cx="3293473" cy="422405"/>
          </a:xfrm>
          <a:prstGeom prst="rect">
            <a:avLst/>
          </a:prstGeom>
          <a:noFill/>
        </p:spPr>
        <p:txBody>
          <a:bodyPr wrap="square" lIns="216000" tIns="72000" rIns="216000" bIns="72000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製造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20" name="直線コネクタ 19"/>
          <p:cNvCxnSpPr/>
          <p:nvPr/>
        </p:nvCxnSpPr>
        <p:spPr>
          <a:xfrm>
            <a:off x="7272928" y="3316424"/>
            <a:ext cx="3293473" cy="0"/>
          </a:xfrm>
          <a:prstGeom prst="line">
            <a:avLst/>
          </a:prstGeom>
          <a:solidFill>
            <a:schemeClr val="bg1"/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7272927" y="2801686"/>
            <a:ext cx="3293473" cy="422405"/>
          </a:xfrm>
          <a:prstGeom prst="rect">
            <a:avLst/>
          </a:prstGeom>
          <a:noFill/>
        </p:spPr>
        <p:txBody>
          <a:bodyPr wrap="square" lIns="216000" tIns="72000" rIns="216000" bIns="72000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単体テスト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0645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品質評価項目（製造）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kumimoji="1" lang="ja-JP" altLang="en-US" dirty="0" smtClean="0"/>
              <a:t>品質評価対象の定量評価項目は下記のとおり。</a:t>
            </a:r>
            <a:endParaRPr kumimoji="1" lang="en-US" altLang="ja-JP" dirty="0" smtClean="0"/>
          </a:p>
          <a:p>
            <a:r>
              <a:rPr lang="ja-JP" altLang="en-US" dirty="0" smtClean="0"/>
              <a:t>下記項目と全体の傾向を踏まえた定性分析を行う。</a:t>
            </a:r>
            <a:endParaRPr kumimoji="1" lang="en-US" altLang="ja-JP" dirty="0" smtClean="0"/>
          </a:p>
        </p:txBody>
      </p:sp>
      <p:cxnSp>
        <p:nvCxnSpPr>
          <p:cNvPr id="5" name="直線コネクタ 4"/>
          <p:cNvCxnSpPr/>
          <p:nvPr/>
        </p:nvCxnSpPr>
        <p:spPr>
          <a:xfrm>
            <a:off x="833066" y="2426050"/>
            <a:ext cx="2593504" cy="0"/>
          </a:xfrm>
          <a:prstGeom prst="line">
            <a:avLst/>
          </a:prstGeom>
          <a:solidFill>
            <a:schemeClr val="bg1"/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833066" y="1911312"/>
            <a:ext cx="2593504" cy="422405"/>
          </a:xfrm>
          <a:prstGeom prst="rect">
            <a:avLst/>
          </a:prstGeom>
          <a:noFill/>
        </p:spPr>
        <p:txBody>
          <a:bodyPr wrap="square" lIns="216000" tIns="72000" rIns="216000" bIns="72000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種類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3497363" y="2426050"/>
            <a:ext cx="7850087" cy="0"/>
          </a:xfrm>
          <a:prstGeom prst="line">
            <a:avLst/>
          </a:prstGeom>
          <a:solidFill>
            <a:schemeClr val="bg1"/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3497362" y="1911312"/>
            <a:ext cx="7850087" cy="422405"/>
          </a:xfrm>
          <a:prstGeom prst="rect">
            <a:avLst/>
          </a:prstGeom>
          <a:noFill/>
        </p:spPr>
        <p:txBody>
          <a:bodyPr wrap="square" lIns="216000" tIns="72000" rIns="216000" bIns="72000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評価項目例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831850" y="2514811"/>
            <a:ext cx="2593504" cy="1304025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72000" rIns="216000" bIns="72000" rtlCol="0" anchor="ctr"/>
          <a:lstStyle/>
          <a:p>
            <a:pPr algn="ctr"/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レビュー品質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497362" y="2507288"/>
            <a:ext cx="7850087" cy="1304025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72000" rIns="180000" bIns="72000" rtlCol="0" anchor="ctr"/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レビュー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工数密度（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＝人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時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÷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FP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レビュー指摘効率（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＝人時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÷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件数）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838200" y="3907596"/>
            <a:ext cx="2593504" cy="1927464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72000" rIns="216000" bIns="72000" rtlCol="0" anchor="ctr"/>
          <a:lstStyle/>
          <a:p>
            <a:pPr algn="ctr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製造品質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3503712" y="3907596"/>
            <a:ext cx="7850087" cy="1927464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72000" rIns="180000" bIns="72000" rtlCol="0" anchor="ctr"/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レビュー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指摘密度（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＝件数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÷FP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）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機能別指摘密度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原因別指摘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密度</a:t>
            </a:r>
            <a:endParaRPr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製造担当者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別指摘密度</a:t>
            </a:r>
          </a:p>
        </p:txBody>
      </p:sp>
    </p:spTree>
    <p:extLst>
      <p:ext uri="{BB962C8B-B14F-4D97-AF65-F5344CB8AC3E}">
        <p14:creationId xmlns:p14="http://schemas.microsoft.com/office/powerpoint/2010/main" val="413776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品質評価項目（単体テスト）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kumimoji="1" lang="ja-JP" altLang="en-US" dirty="0" smtClean="0"/>
              <a:t>品質評価対象の定量評価項目は下記のとおり。</a:t>
            </a:r>
            <a:endParaRPr kumimoji="1" lang="en-US" altLang="ja-JP" dirty="0" smtClean="0"/>
          </a:p>
          <a:p>
            <a:r>
              <a:rPr lang="ja-JP" altLang="en-US" dirty="0" smtClean="0"/>
              <a:t>下記項目と全体の傾向を踏まえた定性分析を行う。</a:t>
            </a:r>
            <a:endParaRPr kumimoji="1" lang="en-US" altLang="ja-JP" dirty="0" smtClean="0"/>
          </a:p>
        </p:txBody>
      </p:sp>
      <p:cxnSp>
        <p:nvCxnSpPr>
          <p:cNvPr id="12" name="直線コネクタ 11"/>
          <p:cNvCxnSpPr/>
          <p:nvPr/>
        </p:nvCxnSpPr>
        <p:spPr>
          <a:xfrm>
            <a:off x="839416" y="2373813"/>
            <a:ext cx="2808312" cy="0"/>
          </a:xfrm>
          <a:prstGeom prst="line">
            <a:avLst/>
          </a:prstGeom>
          <a:solidFill>
            <a:schemeClr val="bg1"/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839416" y="1909875"/>
            <a:ext cx="2808312" cy="422405"/>
          </a:xfrm>
          <a:prstGeom prst="rect">
            <a:avLst/>
          </a:prstGeom>
          <a:noFill/>
        </p:spPr>
        <p:txBody>
          <a:bodyPr wrap="square" lIns="216000" tIns="72000" rIns="216000" bIns="72000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種類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" name="直線コネクタ 15"/>
          <p:cNvCxnSpPr/>
          <p:nvPr/>
        </p:nvCxnSpPr>
        <p:spPr>
          <a:xfrm>
            <a:off x="3719737" y="2373813"/>
            <a:ext cx="7634063" cy="0"/>
          </a:xfrm>
          <a:prstGeom prst="line">
            <a:avLst/>
          </a:prstGeom>
          <a:solidFill>
            <a:schemeClr val="bg1"/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3719736" y="1909875"/>
            <a:ext cx="7634063" cy="422405"/>
          </a:xfrm>
          <a:prstGeom prst="rect">
            <a:avLst/>
          </a:prstGeom>
          <a:noFill/>
        </p:spPr>
        <p:txBody>
          <a:bodyPr wrap="square" lIns="216000" tIns="72000" rIns="216000" bIns="72000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評価項目例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838200" y="2418123"/>
            <a:ext cx="2808312" cy="2226446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72000" rIns="216000" bIns="72000" rtlCol="0" anchor="ctr"/>
          <a:lstStyle/>
          <a:p>
            <a:pPr algn="ctr"/>
            <a:r>
              <a: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システム品質</a:t>
            </a:r>
          </a:p>
        </p:txBody>
      </p:sp>
      <p:sp>
        <p:nvSpPr>
          <p:cNvPr id="19" name="正方形/長方形 18"/>
          <p:cNvSpPr/>
          <p:nvPr/>
        </p:nvSpPr>
        <p:spPr>
          <a:xfrm>
            <a:off x="3719736" y="2410600"/>
            <a:ext cx="7634063" cy="2226446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72000" rIns="180000" bIns="72000" rtlCol="0" anchor="ctr"/>
          <a:lstStyle/>
          <a:p>
            <a:r>
              <a:rPr lang="ja-JP" altLang="en-US" sz="16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全体としての評価</a:t>
            </a:r>
            <a:endParaRPr lang="en-US" altLang="ja-JP" sz="1600" u="sng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障害</a:t>
            </a:r>
            <a:r>
              <a:rPr lang="ja-JP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密度</a:t>
            </a:r>
            <a:endParaRPr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en-US" altLang="ja-JP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ja-JP" altLang="en-US" sz="16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システム自体の品質評価</a:t>
            </a:r>
            <a:endParaRPr lang="en-US" altLang="ja-JP" sz="1600" u="sng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機能別指摘件数</a:t>
            </a:r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</a:t>
            </a:r>
            <a:r>
              <a: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密度</a:t>
            </a:r>
            <a:endParaRPr lang="en-US" altLang="ja-JP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原因別指摘</a:t>
            </a:r>
            <a:r>
              <a:rPr lang="ja-JP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件数</a:t>
            </a:r>
            <a:endParaRPr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製造担当者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別指摘件数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密度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テスト</a:t>
            </a:r>
            <a:r>
              <a: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観点別指摘件数</a:t>
            </a:r>
          </a:p>
        </p:txBody>
      </p:sp>
      <p:sp>
        <p:nvSpPr>
          <p:cNvPr id="20" name="正方形/長方形 19"/>
          <p:cNvSpPr/>
          <p:nvPr/>
        </p:nvSpPr>
        <p:spPr>
          <a:xfrm>
            <a:off x="838200" y="4682527"/>
            <a:ext cx="2808312" cy="1579746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72000" rIns="216000" bIns="72000" rtlCol="0" anchor="ctr"/>
          <a:lstStyle/>
          <a:p>
            <a:pPr algn="ctr"/>
            <a:r>
              <a: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テスト品質</a:t>
            </a:r>
          </a:p>
        </p:txBody>
      </p:sp>
      <p:sp>
        <p:nvSpPr>
          <p:cNvPr id="21" name="正方形/長方形 20"/>
          <p:cNvSpPr/>
          <p:nvPr/>
        </p:nvSpPr>
        <p:spPr>
          <a:xfrm>
            <a:off x="3719736" y="4675004"/>
            <a:ext cx="7634063" cy="1579746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72000" rIns="180000" bIns="72000" rtlCol="0" anchor="ctr"/>
          <a:lstStyle/>
          <a:p>
            <a:r>
              <a:rPr lang="ja-JP" altLang="en-US" sz="16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全体としての評価</a:t>
            </a:r>
            <a:endParaRPr lang="en-US" altLang="ja-JP" sz="1600" u="sng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ケース</a:t>
            </a:r>
            <a:r>
              <a:rPr lang="ja-JP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密度</a:t>
            </a:r>
            <a:endParaRPr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en-US" altLang="ja-JP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ja-JP" altLang="en-US" sz="16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テストケース自体の品質評価</a:t>
            </a:r>
            <a:endParaRPr lang="en-US" altLang="ja-JP" sz="1600" u="sng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機能別ケース修正数</a:t>
            </a:r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</a:t>
            </a:r>
            <a:r>
              <a: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密度</a:t>
            </a:r>
            <a:endParaRPr lang="en-US" altLang="ja-JP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ケース作成担当者</a:t>
            </a:r>
            <a:r>
              <a: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別ケース修正数</a:t>
            </a:r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</a:t>
            </a:r>
            <a:r>
              <a: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密度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909050" y="6350000"/>
            <a:ext cx="2667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※</a:t>
            </a:r>
            <a:r>
              <a:rPr kumimoji="1"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密度はすべて件数</a:t>
            </a:r>
            <a:r>
              <a:rPr kumimoji="1"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/FP</a:t>
            </a:r>
            <a:r>
              <a:rPr kumimoji="1" lang="ja-JP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で算</a:t>
            </a:r>
            <a:r>
              <a:rPr kumimoji="1"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出</a:t>
            </a:r>
            <a:endParaRPr kumimoji="1" lang="ja-JP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0531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品質目標（製造）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ja-JP" altLang="en-US" dirty="0" smtClean="0"/>
              <a:t>評価項目に対する目標値は以下のとおり。</a:t>
            </a:r>
            <a:endParaRPr lang="en-US" altLang="ja-JP" dirty="0" smtClean="0"/>
          </a:p>
          <a:p>
            <a:r>
              <a:rPr lang="ja-JP" altLang="en-US" dirty="0" smtClean="0"/>
              <a:t>結果が目標値から乖離した場合、詳細な分析と対策の検討を行う。</a:t>
            </a:r>
            <a:endParaRPr lang="en-US" altLang="ja-JP" dirty="0" smtClean="0"/>
          </a:p>
          <a:p>
            <a:r>
              <a:rPr kumimoji="1" lang="ja-JP" altLang="en-US" dirty="0" smtClean="0"/>
              <a:t>目標値の根拠は、過去の類似プロジェクトの平均値。</a:t>
            </a:r>
            <a:endParaRPr kumimoji="1" lang="en-US" altLang="ja-JP" dirty="0" smtClean="0"/>
          </a:p>
        </p:txBody>
      </p:sp>
      <p:graphicFrame>
        <p:nvGraphicFramePr>
          <p:cNvPr id="5" name="コンテンツ プレースホルダー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5839290"/>
              </p:ext>
            </p:extLst>
          </p:nvPr>
        </p:nvGraphicFramePr>
        <p:xfrm>
          <a:off x="302079" y="2726226"/>
          <a:ext cx="11588751" cy="2645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0828"/>
                <a:gridCol w="5675006"/>
                <a:gridCol w="3862917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種類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評価項目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目標値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レビュー品質</a:t>
                      </a:r>
                      <a:endParaRPr kumimoji="1" lang="ja-JP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レビュー工数密度（＝人時</a:t>
                      </a:r>
                      <a:r>
                        <a:rPr kumimoji="1" lang="en-US" altLang="ja-JP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÷FP</a:t>
                      </a:r>
                      <a:r>
                        <a:rPr kumimoji="1" lang="ja-JP" alt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xx.xx</a:t>
                      </a:r>
                      <a:r>
                        <a:rPr kumimoji="1" lang="ja-JP" alt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の</a:t>
                      </a:r>
                      <a:r>
                        <a:rPr kumimoji="1" lang="en-US" altLang="ja-JP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±20%</a:t>
                      </a:r>
                      <a:endParaRPr kumimoji="1" lang="ja-JP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レビュー指摘効率（＝人時</a:t>
                      </a:r>
                      <a:r>
                        <a:rPr kumimoji="1" lang="en-US" altLang="ja-JP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÷</a:t>
                      </a:r>
                      <a:r>
                        <a:rPr kumimoji="1" lang="ja-JP" alt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件数）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xx.xx</a:t>
                      </a:r>
                      <a:r>
                        <a:rPr kumimoji="1" lang="ja-JP" alt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の</a:t>
                      </a:r>
                      <a:r>
                        <a:rPr kumimoji="1" lang="en-US" altLang="ja-JP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±20%</a:t>
                      </a:r>
                      <a:endParaRPr kumimoji="1" lang="ja-JP" altLang="en-US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製造品質</a:t>
                      </a:r>
                      <a:endParaRPr kumimoji="1" lang="ja-JP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ja-JP" alt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レビュー指摘密度（＝件数</a:t>
                      </a:r>
                      <a:r>
                        <a:rPr lang="en-US" altLang="ja-JP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÷FP</a:t>
                      </a:r>
                      <a:r>
                        <a:rPr lang="ja-JP" alt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）</a:t>
                      </a:r>
                      <a:endParaRPr lang="en-US" altLang="ja-JP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xx.xx</a:t>
                      </a:r>
                      <a:r>
                        <a:rPr kumimoji="1" lang="ja-JP" alt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の</a:t>
                      </a:r>
                      <a:r>
                        <a:rPr kumimoji="1" lang="en-US" altLang="ja-JP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±20%</a:t>
                      </a:r>
                      <a:endParaRPr kumimoji="1" lang="ja-JP" altLang="en-US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機能別指摘密度</a:t>
                      </a:r>
                      <a:endParaRPr lang="en-US" altLang="ja-JP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xx.xx</a:t>
                      </a:r>
                      <a:r>
                        <a:rPr kumimoji="1" lang="ja-JP" alt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の</a:t>
                      </a:r>
                      <a:r>
                        <a:rPr kumimoji="1" lang="en-US" altLang="ja-JP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±20%</a:t>
                      </a:r>
                      <a:endParaRPr kumimoji="1" lang="ja-JP" altLang="en-US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原因別指摘密度</a:t>
                      </a:r>
                      <a:endParaRPr lang="en-US" altLang="ja-JP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xx.xx</a:t>
                      </a:r>
                      <a:r>
                        <a:rPr kumimoji="1" lang="ja-JP" alt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の</a:t>
                      </a:r>
                      <a:r>
                        <a:rPr kumimoji="1" lang="en-US" altLang="ja-JP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±20%</a:t>
                      </a:r>
                      <a:endParaRPr kumimoji="1" lang="ja-JP" altLang="en-US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</a:rPr>
                        <a:t>製造担当者別指摘密度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xx.xx</a:t>
                      </a:r>
                      <a:r>
                        <a:rPr kumimoji="1" lang="ja-JP" alt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の</a:t>
                      </a:r>
                      <a:r>
                        <a:rPr kumimoji="1" lang="en-US" altLang="ja-JP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±20%</a:t>
                      </a:r>
                      <a:endParaRPr kumimoji="1" lang="ja-JP" altLang="en-US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292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青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メイリオ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accent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dirty="0">
            <a:solidFill>
              <a:schemeClr val="tx1">
                <a:lumMod val="75000"/>
                <a:lumOff val="25000"/>
              </a:schemeClr>
            </a:solidFill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dirty="0"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847</TotalTime>
  <Words>758</Words>
  <Application>Microsoft Office PowerPoint</Application>
  <PresentationFormat>ワイド画面</PresentationFormat>
  <Paragraphs>150</Paragraphs>
  <Slides>11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7" baseType="lpstr">
      <vt:lpstr>ＭＳ Ｐゴシック</vt:lpstr>
      <vt:lpstr>メイリオ</vt:lpstr>
      <vt:lpstr>Arial</vt:lpstr>
      <vt:lpstr>Calibri</vt:lpstr>
      <vt:lpstr>Wingdings</vt:lpstr>
      <vt:lpstr>Office テーマ</vt:lpstr>
      <vt:lpstr>品質管理ルール 製造・単体テスト編</vt:lpstr>
      <vt:lpstr>更新履歴</vt:lpstr>
      <vt:lpstr>目次</vt:lpstr>
      <vt:lpstr>品質管理方針（製造）</vt:lpstr>
      <vt:lpstr>品質管理方針（単体テスト）</vt:lpstr>
      <vt:lpstr>品質管理資料</vt:lpstr>
      <vt:lpstr>品質評価項目（製造）</vt:lpstr>
      <vt:lpstr>品質評価項目（単体テスト）</vt:lpstr>
      <vt:lpstr>品質目標（製造）</vt:lpstr>
      <vt:lpstr>品質目標（単体テスト）</vt:lpstr>
      <vt:lpstr>不具合対応フロー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アカウント</dc:creator>
  <cp:lastModifiedBy>owner</cp:lastModifiedBy>
  <cp:revision>321</cp:revision>
  <dcterms:created xsi:type="dcterms:W3CDTF">2021-02-22T11:38:27Z</dcterms:created>
  <dcterms:modified xsi:type="dcterms:W3CDTF">2021-03-30T11:27:20Z</dcterms:modified>
</cp:coreProperties>
</file>