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9" r:id="rId2"/>
    <p:sldId id="366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65" r:id="rId11"/>
    <p:sldId id="364" r:id="rId12"/>
    <p:sldId id="378" r:id="rId13"/>
    <p:sldId id="379" r:id="rId14"/>
    <p:sldId id="271" r:id="rId15"/>
    <p:sldId id="345" r:id="rId16"/>
    <p:sldId id="358" r:id="rId17"/>
    <p:sldId id="351" r:id="rId18"/>
    <p:sldId id="353" r:id="rId19"/>
    <p:sldId id="352" r:id="rId20"/>
    <p:sldId id="356" r:id="rId21"/>
    <p:sldId id="357" r:id="rId22"/>
    <p:sldId id="350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EE7800"/>
    <a:srgbClr val="FFE0C1"/>
    <a:srgbClr val="FFCE9E"/>
    <a:srgbClr val="001080"/>
    <a:srgbClr val="643200"/>
    <a:srgbClr val="267F99"/>
    <a:srgbClr val="AF00DB"/>
    <a:srgbClr val="FFBF7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807" autoAdjust="0"/>
  </p:normalViewPr>
  <p:slideViewPr>
    <p:cSldViewPr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B558B-D52D-4461-A147-194730ECD84F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9CAE5-9B05-4104-A9B3-63E0E2278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2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93D95-4EB7-4D3A-984C-3F58AC79212F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FE0D6-E439-43CF-AE40-DA13128254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59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1857675"/>
            <a:ext cx="12192000" cy="3097071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532291"/>
            <a:ext cx="9144000" cy="1747838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5361781"/>
            <a:ext cx="9144000" cy="75769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D8E1E79-3830-496B-9582-C7BC98F22E19}" type="datetimeFigureOut">
              <a:rPr lang="ja-JP" altLang="en-US" smtClean="0"/>
              <a:pPr/>
              <a:t>2021/1/11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8AB9818-CF05-41AA-947C-5726140AA31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65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1E79-3830-496B-9582-C7BC98F22E19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9818-CF05-41AA-947C-5726140AA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125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1E79-3830-496B-9582-C7BC98F22E19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9818-CF05-41AA-947C-5726140AA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3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2711624" y="2780928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u="none" dirty="0" smtClean="0"/>
              <a:t>End of Page</a:t>
            </a:r>
            <a:endParaRPr kumimoji="1" lang="ja-JP" altLang="en-US" sz="6000" b="1" u="none" dirty="0"/>
          </a:p>
        </p:txBody>
      </p:sp>
    </p:spTree>
    <p:extLst>
      <p:ext uri="{BB962C8B-B14F-4D97-AF65-F5344CB8AC3E}">
        <p14:creationId xmlns:p14="http://schemas.microsoft.com/office/powerpoint/2010/main" val="39565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002480"/>
            <a:ext cx="12192000" cy="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08000"/>
            <a:ext cx="10515600" cy="8640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88000"/>
            <a:ext cx="10515600" cy="584816"/>
          </a:xfrm>
        </p:spPr>
        <p:txBody>
          <a:bodyPr/>
          <a:lstStyle>
            <a:lvl1pPr marL="0" indent="0">
              <a:buNone/>
              <a:defRPr lang="ja-JP" altLang="en-US" smtClean="0"/>
            </a:lvl1pPr>
            <a:lvl2pPr marL="457200" indent="0">
              <a:buNone/>
              <a:defRPr lang="ja-JP" altLang="en-US" smtClean="0"/>
            </a:lvl2pPr>
            <a:lvl3pPr marL="914400" indent="0">
              <a:buNone/>
              <a:defRPr lang="ja-JP" altLang="en-US" smtClean="0"/>
            </a:lvl3pPr>
            <a:lvl4pPr marL="1371600" indent="0">
              <a:buNone/>
              <a:defRPr lang="ja-JP" altLang="en-US" smtClean="0"/>
            </a:lvl4pPr>
            <a:lvl5pPr marL="1828800" indent="0">
              <a:buNone/>
              <a:defRPr lang="ja-JP" altLang="en-US" dirty="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583059"/>
            <a:ext cx="2743200" cy="216000"/>
          </a:xfrm>
        </p:spPr>
        <p:txBody>
          <a:bodyPr/>
          <a:lstStyle>
            <a:lvl1pPr>
              <a:defRPr lang="en-US" altLang="ja-JP" smtClean="0"/>
            </a:lvl1pPr>
          </a:lstStyle>
          <a:p>
            <a:fld id="{4D8E1E79-3830-496B-9582-C7BC98F22E19}" type="datetimeFigureOut">
              <a:rPr lang="en-US" altLang="ja-JP" smtClean="0"/>
              <a:pPr/>
              <a:t>1/11/2021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584253"/>
            <a:ext cx="4114800" cy="216000"/>
          </a:xfrm>
        </p:spPr>
        <p:txBody>
          <a:bodyPr/>
          <a:lstStyle>
            <a:lvl1pPr>
              <a:defRPr lang="ja-JP" altLang="en-US"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583059"/>
            <a:ext cx="2743200" cy="216000"/>
          </a:xfrm>
        </p:spPr>
        <p:txBody>
          <a:bodyPr/>
          <a:lstStyle>
            <a:lvl1pPr>
              <a:defRPr lang="en-US" altLang="ja-JP" smtClean="0"/>
            </a:lvl1pPr>
          </a:lstStyle>
          <a:p>
            <a:fld id="{68AB9818-CF05-41AA-947C-5726140AA319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idx="13" hasCustomPrompt="1"/>
          </p:nvPr>
        </p:nvSpPr>
        <p:spPr>
          <a:xfrm>
            <a:off x="0" y="6309320"/>
            <a:ext cx="12192000" cy="548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 dirty="0" smtClean="0"/>
              <a:t>配置しない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41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4564667"/>
            <a:ext cx="12192000" cy="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1E79-3830-496B-9582-C7BC98F22E19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9818-CF05-41AA-947C-5726140AA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15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08000"/>
            <a:ext cx="10515600" cy="8640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188000"/>
            <a:ext cx="5181600" cy="5279564"/>
          </a:xfrm>
          <a:noFill/>
        </p:spPr>
        <p:txBody>
          <a:bodyPr/>
          <a:lstStyle>
            <a:lvl1pPr>
              <a:defRPr lang="ja-JP" altLang="en-US" smtClean="0"/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188000"/>
            <a:ext cx="5181600" cy="5279564"/>
          </a:xfrm>
        </p:spPr>
        <p:txBody>
          <a:bodyPr/>
          <a:lstStyle>
            <a:lvl1pPr>
              <a:defRPr lang="ja-JP" altLang="en-US" smtClean="0"/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1002480"/>
            <a:ext cx="12192000" cy="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583059"/>
            <a:ext cx="2743200" cy="216000"/>
          </a:xfrm>
        </p:spPr>
        <p:txBody>
          <a:bodyPr/>
          <a:lstStyle>
            <a:lvl1pPr>
              <a:defRPr lang="en-US" altLang="ja-JP" smtClean="0"/>
            </a:lvl1pPr>
          </a:lstStyle>
          <a:p>
            <a:fld id="{4D8E1E79-3830-496B-9582-C7BC98F22E19}" type="datetimeFigureOut">
              <a:rPr lang="en-US" altLang="ja-JP" smtClean="0"/>
              <a:pPr/>
              <a:t>1/11/2021</a:t>
            </a:fld>
            <a:endParaRPr lang="en-US" altLang="ja-JP"/>
          </a:p>
        </p:txBody>
      </p:sp>
      <p:sp>
        <p:nvSpPr>
          <p:cNvPr id="11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584253"/>
            <a:ext cx="4114800" cy="216000"/>
          </a:xfrm>
        </p:spPr>
        <p:txBody>
          <a:bodyPr/>
          <a:lstStyle>
            <a:lvl1pPr>
              <a:defRPr lang="ja-JP" altLang="en-US"/>
            </a:lvl1pPr>
          </a:lstStyle>
          <a:p>
            <a:endParaRPr lang="ja-JP" altLang="en-US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583059"/>
            <a:ext cx="2743200" cy="216000"/>
          </a:xfrm>
        </p:spPr>
        <p:txBody>
          <a:bodyPr/>
          <a:lstStyle>
            <a:lvl1pPr>
              <a:defRPr lang="en-US" altLang="ja-JP" smtClean="0"/>
            </a:lvl1pPr>
          </a:lstStyle>
          <a:p>
            <a:fld id="{68AB9818-CF05-41AA-947C-5726140AA31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1524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18800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033771"/>
            <a:ext cx="5157787" cy="443379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18800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033771"/>
            <a:ext cx="5183188" cy="443379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0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583059"/>
            <a:ext cx="2743200" cy="216000"/>
          </a:xfrm>
        </p:spPr>
        <p:txBody>
          <a:bodyPr/>
          <a:lstStyle>
            <a:lvl1pPr>
              <a:defRPr lang="en-US" altLang="ja-JP" smtClean="0"/>
            </a:lvl1pPr>
          </a:lstStyle>
          <a:p>
            <a:fld id="{4D8E1E79-3830-496B-9582-C7BC98F22E19}" type="datetimeFigureOut">
              <a:rPr lang="en-US" altLang="ja-JP" smtClean="0"/>
              <a:pPr/>
              <a:t>1/11/2021</a:t>
            </a:fld>
            <a:endParaRPr lang="en-US" altLang="ja-JP"/>
          </a:p>
        </p:txBody>
      </p:sp>
      <p:sp>
        <p:nvSpPr>
          <p:cNvPr id="11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584253"/>
            <a:ext cx="4114800" cy="216000"/>
          </a:xfrm>
        </p:spPr>
        <p:txBody>
          <a:bodyPr/>
          <a:lstStyle>
            <a:lvl1pPr>
              <a:defRPr lang="ja-JP" altLang="en-US"/>
            </a:lvl1pPr>
          </a:lstStyle>
          <a:p>
            <a:endParaRPr lang="ja-JP" altLang="en-US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583059"/>
            <a:ext cx="2743200" cy="216000"/>
          </a:xfrm>
        </p:spPr>
        <p:txBody>
          <a:bodyPr/>
          <a:lstStyle>
            <a:lvl1pPr>
              <a:defRPr lang="en-US" altLang="ja-JP" smtClean="0"/>
            </a:lvl1pPr>
          </a:lstStyle>
          <a:p>
            <a:fld id="{68AB9818-CF05-41AA-947C-5726140AA319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838200" y="108000"/>
            <a:ext cx="10515600" cy="8640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1002480"/>
            <a:ext cx="12192000" cy="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1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1002480"/>
            <a:ext cx="12192000" cy="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838200" y="108000"/>
            <a:ext cx="10515600" cy="8640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583059"/>
            <a:ext cx="2743200" cy="216000"/>
          </a:xfrm>
        </p:spPr>
        <p:txBody>
          <a:bodyPr/>
          <a:lstStyle>
            <a:lvl1pPr>
              <a:defRPr lang="en-US" altLang="ja-JP" smtClean="0"/>
            </a:lvl1pPr>
          </a:lstStyle>
          <a:p>
            <a:fld id="{4D8E1E79-3830-496B-9582-C7BC98F22E19}" type="datetimeFigureOut">
              <a:rPr lang="en-US" altLang="ja-JP" smtClean="0"/>
              <a:pPr/>
              <a:t>1/11/2021</a:t>
            </a:fld>
            <a:endParaRPr lang="en-US" altLang="ja-JP"/>
          </a:p>
        </p:txBody>
      </p:sp>
      <p:sp>
        <p:nvSpPr>
          <p:cNvPr id="11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584253"/>
            <a:ext cx="4114800" cy="216000"/>
          </a:xfrm>
        </p:spPr>
        <p:txBody>
          <a:bodyPr/>
          <a:lstStyle>
            <a:lvl1pPr>
              <a:defRPr lang="ja-JP" altLang="en-US"/>
            </a:lvl1pPr>
          </a:lstStyle>
          <a:p>
            <a:endParaRPr lang="ja-JP" altLang="en-US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583059"/>
            <a:ext cx="2743200" cy="216000"/>
          </a:xfrm>
        </p:spPr>
        <p:txBody>
          <a:bodyPr/>
          <a:lstStyle>
            <a:lvl1pPr>
              <a:defRPr lang="en-US" altLang="ja-JP" smtClean="0"/>
            </a:lvl1pPr>
          </a:lstStyle>
          <a:p>
            <a:fld id="{68AB9818-CF05-41AA-947C-5726140AA31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3862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07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1E79-3830-496B-9582-C7BC98F22E19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9818-CF05-41AA-947C-5726140AA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708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1E79-3830-496B-9582-C7BC98F22E19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9818-CF05-41AA-947C-5726140AA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60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990600"/>
            <a:ext cx="10515600" cy="5429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526506"/>
            <a:ext cx="27432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1">
                    <a:lumMod val="50000"/>
                  </a:schemeClr>
                </a:solidFill>
                <a:latin typeface="Segoe UI Symbol" panose="020B0502040204020203" pitchFamily="34" charset="0"/>
                <a:ea typeface="游ゴシック" panose="020B0400000000000000" pitchFamily="50" charset="-128"/>
              </a:defRPr>
            </a:lvl1pPr>
          </a:lstStyle>
          <a:p>
            <a:fld id="{4D8E1E79-3830-496B-9582-C7BC98F22E19}" type="datetimeFigureOut">
              <a:rPr lang="ja-JP" altLang="en-US" smtClean="0"/>
              <a:pPr/>
              <a:t>2021/1/11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0" y="6309320"/>
            <a:ext cx="12192000" cy="548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>
                    <a:lumMod val="50000"/>
                  </a:schemeClr>
                </a:solidFill>
                <a:latin typeface="Segoe UI Symbol" panose="020B0502040204020203" pitchFamily="34" charset="0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配置しない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526506"/>
            <a:ext cx="27432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1">
                    <a:lumMod val="50000"/>
                  </a:schemeClr>
                </a:solidFill>
                <a:latin typeface="Segoe UI Symbol" panose="020B0502040204020203" pitchFamily="34" charset="0"/>
                <a:ea typeface="游ゴシック" panose="020B0400000000000000" pitchFamily="50" charset="-128"/>
              </a:defRPr>
            </a:lvl1pPr>
          </a:lstStyle>
          <a:p>
            <a:fld id="{68AB9818-CF05-41AA-947C-5726140AA31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848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kern="1200" baseline="0">
          <a:solidFill>
            <a:schemeClr val="accent4">
              <a:lumMod val="50000"/>
            </a:schemeClr>
          </a:solidFill>
          <a:latin typeface="Segoe UI Symbol" panose="020B0502040204020203" pitchFamily="34" charset="0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>
              <a:lumMod val="75000"/>
              <a:lumOff val="25000"/>
            </a:schemeClr>
          </a:solidFill>
          <a:latin typeface="Segoe UI Symbol" panose="020B0502040204020203" pitchFamily="34" charset="0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>
              <a:lumMod val="75000"/>
              <a:lumOff val="25000"/>
            </a:schemeClr>
          </a:solidFill>
          <a:latin typeface="Segoe UI Symbol" panose="020B0502040204020203" pitchFamily="34" charset="0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>
              <a:lumMod val="75000"/>
              <a:lumOff val="25000"/>
            </a:schemeClr>
          </a:solidFill>
          <a:latin typeface="Segoe UI Symbol" panose="020B0502040204020203" pitchFamily="34" charset="0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>
              <a:lumMod val="75000"/>
              <a:lumOff val="25000"/>
            </a:schemeClr>
          </a:solidFill>
          <a:latin typeface="Segoe UI Symbol" panose="020B0502040204020203" pitchFamily="34" charset="0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>
              <a:lumMod val="75000"/>
              <a:lumOff val="25000"/>
            </a:schemeClr>
          </a:solidFill>
          <a:latin typeface="Segoe UI Symbol" panose="020B0502040204020203" pitchFamily="34" charset="0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844824"/>
            <a:ext cx="12192000" cy="1872208"/>
          </a:xfrm>
        </p:spPr>
        <p:txBody>
          <a:bodyPr anchor="ctr">
            <a:normAutofit/>
          </a:bodyPr>
          <a:lstStyle/>
          <a:p>
            <a:r>
              <a:rPr kumimoji="1" lang="ja-JP" altLang="en-US" dirty="0" smtClean="0"/>
              <a:t>○○フェーズ計画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0" y="3717032"/>
            <a:ext cx="12192000" cy="1243782"/>
          </a:xfrm>
          <a:prstGeom prst="rect">
            <a:avLst/>
          </a:prstGeom>
        </p:spPr>
        <p:txBody>
          <a:bodyPr vert="horz" lIns="288000" tIns="45720" rIns="28800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b="0" kern="1200" baseline="0">
                <a:solidFill>
                  <a:schemeClr val="bg1"/>
                </a:solidFill>
                <a:latin typeface="Segoe UI Symbol" panose="020B0502040204020203" pitchFamily="34" charset="0"/>
                <a:ea typeface="游ゴシック" panose="020B0400000000000000" pitchFamily="50" charset="-128"/>
                <a:cs typeface="+mj-cs"/>
              </a:defRPr>
            </a:lvl1pPr>
          </a:lstStyle>
          <a:p>
            <a:pPr algn="r"/>
            <a:r>
              <a:rPr lang="en-US" altLang="ja-JP" sz="2800" dirty="0" smtClean="0"/>
              <a:t>2021</a:t>
            </a:r>
            <a:r>
              <a:rPr lang="ja-JP" altLang="en-US" sz="2800" dirty="0" smtClean="0"/>
              <a:t>年</a:t>
            </a:r>
            <a:r>
              <a:rPr lang="en-US" altLang="ja-JP" sz="2800" dirty="0" smtClean="0"/>
              <a:t>01</a:t>
            </a:r>
            <a:r>
              <a:rPr lang="ja-JP" altLang="en-US" sz="2800" dirty="0" smtClean="0"/>
              <a:t>月</a:t>
            </a:r>
            <a:r>
              <a:rPr lang="en-US" altLang="ja-JP" sz="2800" dirty="0" smtClean="0"/>
              <a:t>10</a:t>
            </a:r>
            <a:r>
              <a:rPr lang="ja-JP" altLang="en-US" sz="2800" dirty="0" smtClean="0"/>
              <a:t>日</a:t>
            </a:r>
            <a:endParaRPr lang="en-US" altLang="ja-JP" sz="2800" dirty="0" smtClean="0"/>
          </a:p>
          <a:p>
            <a:pPr algn="r"/>
            <a:r>
              <a:rPr lang="ja-JP" altLang="en-US" sz="2800" dirty="0" smtClean="0"/>
              <a:t>○○チーム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75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66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3"/>
          </p:nvPr>
        </p:nvGraphicFramePr>
        <p:xfrm>
          <a:off x="1055440" y="1844824"/>
          <a:ext cx="10945220" cy="446449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</a:tblGrid>
              <a:tr h="373145">
                <a:tc gridSpan="26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2021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年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45">
                <a:tc gridSpan="4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4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708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708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708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708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781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4267200" y="2996952"/>
            <a:ext cx="171450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設計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057899" y="2996952"/>
            <a:ext cx="2619375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製造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753475" y="2996952"/>
            <a:ext cx="125730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単テ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0096500" y="2996952"/>
            <a:ext cx="125730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サブ内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084809" y="2996952"/>
            <a:ext cx="216217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要件定義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0" y="6309320"/>
            <a:ext cx="12192000" cy="5486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01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3"/>
          </p:nvPr>
        </p:nvGraphicFramePr>
        <p:xfrm>
          <a:off x="1055440" y="1844824"/>
          <a:ext cx="10945220" cy="446449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  <a:gridCol w="420970"/>
              </a:tblGrid>
              <a:tr h="373145">
                <a:tc gridSpan="26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2021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年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45">
                <a:tc gridSpan="4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04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708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708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708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708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781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4267200" y="2996952"/>
            <a:ext cx="171450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設計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057899" y="2996952"/>
            <a:ext cx="2619375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製造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753475" y="2996952"/>
            <a:ext cx="125730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単テ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0096500" y="2996952"/>
            <a:ext cx="125730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サブ内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028825" y="2996952"/>
            <a:ext cx="216217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要件定義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0" y="6309320"/>
            <a:ext cx="12192000" cy="5486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87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はじめに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dirty="0" smtClean="0"/>
              <a:t>このコースについて</a:t>
            </a:r>
            <a:endParaRPr lang="en-US" altLang="ja-JP" dirty="0" smtClean="0"/>
          </a:p>
          <a:p>
            <a:r>
              <a:rPr lang="ja-JP" altLang="en-US" dirty="0" smtClean="0"/>
              <a:t>対象と</a:t>
            </a:r>
            <a:r>
              <a:rPr kumimoji="1" lang="ja-JP" altLang="en-US" dirty="0" smtClean="0"/>
              <a:t>する受講生</a:t>
            </a:r>
            <a:endParaRPr kumimoji="1" lang="en-US" altLang="ja-JP" dirty="0" smtClean="0"/>
          </a:p>
          <a:p>
            <a:r>
              <a:rPr lang="ja-JP" altLang="en-US" dirty="0" smtClean="0"/>
              <a:t>学習環境</a:t>
            </a:r>
            <a:endParaRPr kumimoji="1" lang="en-US" altLang="ja-JP" dirty="0" smtClean="0"/>
          </a:p>
          <a:p>
            <a:r>
              <a:rPr lang="ja-JP" altLang="en-US" dirty="0" smtClean="0"/>
              <a:t>学習の進め方</a:t>
            </a:r>
            <a:endParaRPr lang="en-US" altLang="ja-JP" dirty="0" smtClean="0"/>
          </a:p>
          <a:p>
            <a:r>
              <a:rPr lang="ja-JP" altLang="en-US" dirty="0"/>
              <a:t>表記の規則</a:t>
            </a:r>
          </a:p>
          <a:p>
            <a:r>
              <a:rPr lang="ja-JP" altLang="en-US" dirty="0"/>
              <a:t>サンプルコードの利用方法</a:t>
            </a:r>
          </a:p>
          <a:p>
            <a:r>
              <a:rPr lang="ja-JP" altLang="en-US" dirty="0"/>
              <a:t>連絡先</a:t>
            </a:r>
            <a:endParaRPr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13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コード</a:t>
            </a:r>
            <a:r>
              <a:rPr lang="ja-JP" altLang="en-US"/>
              <a:t>文字色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99626" y="3772930"/>
            <a:ext cx="9574087" cy="26383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t">
            <a:spAutoFit/>
          </a:bodyPr>
          <a:lstStyle/>
          <a:p>
            <a:r>
              <a:rPr lang="en-US" altLang="ja-JP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コメント</a:t>
            </a:r>
            <a:endParaRPr lang="en-US" altLang="ja-JP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parent(</a:t>
            </a:r>
            <a:r>
              <a:rPr lang="en-US" altLang="ja-JP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{ </a:t>
            </a:r>
            <a:r>
              <a:rPr lang="en-US" altLang="ja-JP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.log(</a:t>
            </a:r>
            <a:r>
              <a:rPr lang="en-US" altLang="ja-JP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.message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 }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child();</a:t>
            </a: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child(</a:t>
            </a:r>
            <a:r>
              <a:rPr lang="en-US" altLang="ja-JP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hoge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console.log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altLang="ja-JP" dirty="0" smtClean="0">
                <a:solidFill>
                  <a:srgbClr val="A31515"/>
                </a:solidFill>
                <a:latin typeface="Consolas" panose="020B0609020204030204" pitchFamily="49" charset="0"/>
              </a:rPr>
              <a:t>World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41" y="1615791"/>
            <a:ext cx="2628900" cy="159067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96" y="1615790"/>
            <a:ext cx="2628900" cy="15906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507" y="1615790"/>
            <a:ext cx="2628900" cy="15906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507" y="3644375"/>
            <a:ext cx="2628900" cy="159067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050" y="3641817"/>
            <a:ext cx="2628900" cy="159067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455140" y="1246459"/>
            <a:ext cx="262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コメント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74596" y="1246459"/>
            <a:ext cx="262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予約（制御以外）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13508" y="1246459"/>
            <a:ext cx="262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文字列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213508" y="3275044"/>
            <a:ext cx="262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変数</a:t>
            </a:r>
            <a:r>
              <a:rPr lang="ja-JP" altLang="en-US" smtClean="0"/>
              <a:t>（グローバル）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94051" y="1246459"/>
            <a:ext cx="262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予約（制御）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051" y="1615790"/>
            <a:ext cx="2628900" cy="1590675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6294051" y="3275044"/>
            <a:ext cx="262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変数</a:t>
            </a:r>
            <a:r>
              <a:rPr lang="ja-JP" altLang="en-US" smtClean="0"/>
              <a:t>（ローカル）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表記の</a:t>
            </a:r>
            <a:r>
              <a:rPr lang="ja-JP" altLang="en-US" dirty="0" smtClean="0"/>
              <a:t>規則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839416" y="1790259"/>
            <a:ext cx="28083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839416" y="1275521"/>
            <a:ext cx="2808312" cy="514738"/>
          </a:xfrm>
          <a:prstGeom prst="rect">
            <a:avLst/>
          </a:prstGeom>
          <a:noFill/>
        </p:spPr>
        <p:txBody>
          <a:bodyPr wrap="square" lIns="216000" tIns="72000" rIns="216000" bIns="72000" rtlCol="0">
            <a:spAutoFit/>
          </a:bodyPr>
          <a:lstStyle/>
          <a:p>
            <a:pPr algn="ctr"/>
            <a:r>
              <a:rPr kumimoji="1" lang="ja-JP" altLang="en-US" sz="2400" dirty="0" smtClean="0"/>
              <a:t>種類</a:t>
            </a:r>
            <a:endParaRPr kumimoji="1" lang="ja-JP" altLang="en-US" sz="2400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719737" y="1790259"/>
            <a:ext cx="7634063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719736" y="1275521"/>
            <a:ext cx="7634063" cy="514738"/>
          </a:xfrm>
          <a:prstGeom prst="rect">
            <a:avLst/>
          </a:prstGeom>
          <a:noFill/>
        </p:spPr>
        <p:txBody>
          <a:bodyPr wrap="square" lIns="216000" tIns="72000" rIns="216000" bIns="72000" rtlCol="0">
            <a:spAutoFit/>
          </a:bodyPr>
          <a:lstStyle/>
          <a:p>
            <a:pPr algn="ctr"/>
            <a:r>
              <a:rPr kumimoji="1" lang="ja-JP" altLang="en-US" sz="2400" dirty="0" smtClean="0"/>
              <a:t>説明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838200" y="1879020"/>
            <a:ext cx="2808312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太字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19736" y="1871497"/>
            <a:ext cx="7634063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重要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な個所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表現します。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39416" y="3040258"/>
            <a:ext cx="2808312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等幅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19736" y="3040258"/>
            <a:ext cx="7634063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252000" rtlCol="0" anchor="ctr"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コードやコマンドを表現します。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39416" y="4204455"/>
            <a:ext cx="2808312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山括弧で囲んだ英字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19736" y="4204455"/>
            <a:ext cx="7634063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252000" rtlCol="0" anchor="ctr"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環境や状況に応じて置き換え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必要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が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ある引数を表現します。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9416" y="5373216"/>
            <a:ext cx="2808312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角括弧で囲んだ英字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719736" y="5373216"/>
            <a:ext cx="7634063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252000" rtlCol="0" anchor="ctr"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引数がオプションであることを表現します。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902463" y="5911191"/>
            <a:ext cx="5361889" cy="4224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72000" rIns="180000" bIns="72000" rtlCol="0" anchor="t">
            <a:spAutoFit/>
          </a:bodyPr>
          <a:lstStyle/>
          <a:p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docker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run [--name &lt;NAME&gt;] &lt;IMAGE&gt;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3902463" y="4744455"/>
            <a:ext cx="5361889" cy="4224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72000" rIns="180000" bIns="72000" rtlCol="0" anchor="t">
            <a:spAutoFit/>
          </a:bodyPr>
          <a:lstStyle/>
          <a:p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docker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run &lt;IMAGE&gt;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3902463" y="3580258"/>
            <a:ext cx="5361889" cy="4224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72000" rIns="180000" bIns="72000" rtlCol="0" anchor="t">
            <a:spAutoFit/>
          </a:bodyPr>
          <a:lstStyle/>
          <a:p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docker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image ls</a:t>
            </a:r>
          </a:p>
        </p:txBody>
      </p:sp>
    </p:spTree>
    <p:extLst>
      <p:ext uri="{BB962C8B-B14F-4D97-AF65-F5344CB8AC3E}">
        <p14:creationId xmlns:p14="http://schemas.microsoft.com/office/powerpoint/2010/main" val="40214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API</a:t>
            </a:r>
            <a:r>
              <a:rPr lang="ja-JP" altLang="en-US" smtClean="0"/>
              <a:t>リファレンス</a:t>
            </a:r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 smtClean="0"/>
              <a:t>ファイルを</a:t>
            </a:r>
            <a:r>
              <a:rPr lang="ja-JP" altLang="en-US" dirty="0"/>
              <a:t>非</a:t>
            </a:r>
            <a:r>
              <a:rPr lang="ja-JP" altLang="en-US" dirty="0" smtClean="0"/>
              <a:t>同期的に読み込みます。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73800"/>
            <a:ext cx="10515600" cy="5147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t">
            <a:noAutofit/>
          </a:bodyPr>
          <a:lstStyle/>
          <a:p>
            <a:r>
              <a:rPr lang="en-US" altLang="ja-JP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fs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.readFile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filename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[, </a:t>
            </a:r>
            <a:r>
              <a:rPr lang="en-US" altLang="ja-JP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option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], </a:t>
            </a:r>
            <a:r>
              <a:rPr lang="en-US" altLang="ja-JP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ja-JP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450340"/>
            <a:ext cx="10515600" cy="30668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 smtClean="0"/>
              <a:t>引数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 smtClean="0"/>
              <a:t>filename		</a:t>
            </a:r>
            <a:r>
              <a:rPr kumimoji="1" lang="ja-JP" altLang="en-US" dirty="0" smtClean="0"/>
              <a:t>読み込みファイル名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option		</a:t>
            </a:r>
            <a:r>
              <a:rPr lang="ja-JP" altLang="en-US" dirty="0" smtClean="0"/>
              <a:t>読み込みオプション指定（エンコード）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 smtClean="0"/>
              <a:t>callback		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ファイル読み込み後に呼び出される関数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戻り値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なし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637960" y="3585652"/>
            <a:ext cx="2516349" cy="4224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180000" bIns="72000" rtlCol="0" anchor="t">
            <a:spAutoFit/>
          </a:bodyPr>
          <a:lstStyle/>
          <a:p>
            <a:r>
              <a: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ja-JP" smtClean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ja-JP" smtClean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altLang="ja-JP" smtClean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5996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00587" y="1888838"/>
            <a:ext cx="875914" cy="19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API</a:t>
            </a:r>
            <a:r>
              <a:rPr kumimoji="1" lang="ja-JP" altLang="en-US" smtClean="0"/>
              <a:t>リファレンス②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188000"/>
            <a:ext cx="4067175" cy="527956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メソッド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write()</a:t>
            </a:r>
          </a:p>
          <a:p>
            <a:pPr lvl="1"/>
            <a:r>
              <a:rPr kumimoji="1" lang="en-US" altLang="ja-JP" dirty="0" smtClean="0"/>
              <a:t>end()</a:t>
            </a:r>
          </a:p>
          <a:p>
            <a:pPr lvl="1"/>
            <a:r>
              <a:rPr lang="en-US" altLang="ja-JP" dirty="0" err="1" smtClean="0"/>
              <a:t>setHeader</a:t>
            </a:r>
            <a:r>
              <a:rPr lang="en-US" altLang="ja-JP" dirty="0" smtClean="0"/>
              <a:t>()</a:t>
            </a:r>
          </a:p>
          <a:p>
            <a:pPr lvl="1"/>
            <a:r>
              <a:rPr kumimoji="1" lang="en-US" altLang="ja-JP" dirty="0" err="1" smtClean="0"/>
              <a:t>removeHeader</a:t>
            </a:r>
            <a:r>
              <a:rPr kumimoji="1" lang="en-US" altLang="ja-JP" dirty="0" smtClean="0"/>
              <a:t>()</a:t>
            </a:r>
          </a:p>
          <a:p>
            <a:pPr marL="0" indent="0">
              <a:buNone/>
            </a:pPr>
            <a:r>
              <a:rPr lang="ja-JP" altLang="en-US" dirty="0" smtClean="0"/>
              <a:t>プロパティ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statusCode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31293" y="1188000"/>
            <a:ext cx="6222507" cy="5279564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構文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457200" lvl="1" indent="0">
              <a:buNone/>
            </a:pPr>
            <a:r>
              <a:rPr lang="ja-JP" altLang="en-US" smtClean="0"/>
              <a:t>本文データの書き込み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引数</a:t>
            </a:r>
            <a:endParaRPr lang="en-US" altLang="ja-JP"/>
          </a:p>
          <a:p>
            <a:pPr marL="457200" lvl="1" indent="0">
              <a:buNone/>
            </a:pPr>
            <a:r>
              <a:rPr lang="en-US" altLang="ja-JP" smtClean="0"/>
              <a:t>chunk</a:t>
            </a:r>
            <a:r>
              <a:rPr lang="en-US" altLang="ja-JP"/>
              <a:t>	</a:t>
            </a:r>
            <a:r>
              <a:rPr lang="ja-JP" altLang="en-US"/>
              <a:t>ポート</a:t>
            </a:r>
            <a:r>
              <a:rPr lang="ja-JP" altLang="en-US" smtClean="0"/>
              <a:t>番号</a:t>
            </a:r>
            <a:endParaRPr lang="en-US" altLang="ja-JP" smtClean="0"/>
          </a:p>
          <a:p>
            <a:pPr marL="457200" lvl="1" indent="0">
              <a:buNone/>
            </a:pPr>
            <a:r>
              <a:rPr lang="en-US" altLang="ja-JP" smtClean="0"/>
              <a:t>encoding	</a:t>
            </a:r>
            <a:r>
              <a:rPr lang="ja-JP" altLang="en-US" smtClean="0"/>
              <a:t>文字</a:t>
            </a:r>
            <a:r>
              <a:rPr lang="ja-JP" altLang="en-US"/>
              <a:t>エンコード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戻り値</a:t>
            </a:r>
            <a:endParaRPr lang="en-US" altLang="ja-JP"/>
          </a:p>
          <a:p>
            <a:pPr marL="457200" lvl="1" indent="0">
              <a:buNone/>
            </a:pPr>
            <a:r>
              <a:rPr lang="en-US" altLang="ja-JP" smtClean="0"/>
              <a:t>true </a:t>
            </a:r>
            <a:r>
              <a:rPr lang="ja-JP" altLang="en-US" smtClean="0"/>
              <a:t>の場合、ストリームへ書き込み済み</a:t>
            </a:r>
            <a:r>
              <a:rPr lang="en-US" altLang="ja-JP" smtClean="0"/>
              <a:t>false </a:t>
            </a:r>
            <a:r>
              <a:rPr lang="ja-JP" altLang="en-US" smtClean="0"/>
              <a:t>の場合、キューへ保存（未反映）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131292" y="1677636"/>
            <a:ext cx="6222507" cy="4224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72000" rIns="180000" bIns="72000" rtlCol="0" anchor="t">
            <a:spAutoFit/>
          </a:bodyPr>
          <a:lstStyle/>
          <a:p>
            <a:r>
              <a:rPr lang="en-US" altLang="ja-JP" smtClean="0">
                <a:solidFill>
                  <a:srgbClr val="267F99"/>
                </a:solidFill>
                <a:latin typeface="Consolas" panose="020B0609020204030204" pitchFamily="49" charset="0"/>
              </a:rPr>
              <a:t>res</a:t>
            </a:r>
            <a:r>
              <a: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.write(</a:t>
            </a:r>
            <a:r>
              <a:rPr lang="en-US" altLang="ja-JP" smtClean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[, </a:t>
            </a:r>
            <a:r>
              <a:rPr lang="en-US" altLang="ja-JP" smtClean="0">
                <a:solidFill>
                  <a:srgbClr val="001080"/>
                </a:solidFill>
                <a:latin typeface="Consolas" panose="020B0609020204030204" pitchFamily="49" charset="0"/>
              </a:rPr>
              <a:t>encoding</a:t>
            </a:r>
            <a:r>
              <a:rPr lang="en-US" altLang="ja-JP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])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文字サイズと高さ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13502"/>
              </p:ext>
            </p:extLst>
          </p:nvPr>
        </p:nvGraphicFramePr>
        <p:xfrm>
          <a:off x="838200" y="1187450"/>
          <a:ext cx="105156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文字サイズ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高さ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用途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サンプル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mtClean="0"/>
                        <a:t>18pt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参考資料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mtClean="0"/>
                        <a:t>24pt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小項目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mtClean="0"/>
                        <a:t>28pt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標準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36pt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mtClean="0"/>
                        <a:t>強調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44pt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mtClean="0"/>
                        <a:t>タイトル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61207" y="3627940"/>
            <a:ext cx="4155191" cy="22320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28pt (=1.54cm) </a:t>
            </a:r>
            <a:r>
              <a:rPr kumimoji="1" lang="ja-JP" altLang="en-US" smtClean="0">
                <a:solidFill>
                  <a:schemeClr val="tx1"/>
                </a:solidFill>
              </a:rPr>
              <a:t>の</a:t>
            </a:r>
            <a:r>
              <a:rPr kumimoji="1" lang="en-US" altLang="ja-JP" smtClean="0">
                <a:solidFill>
                  <a:schemeClr val="tx1"/>
                </a:solidFill>
              </a:rPr>
              <a:t>40%</a:t>
            </a:r>
            <a:r>
              <a:rPr kumimoji="1" lang="ja-JP" altLang="en-US" smtClean="0">
                <a:solidFill>
                  <a:schemeClr val="tx1"/>
                </a:solidFill>
              </a:rPr>
              <a:t>高さ </a:t>
            </a:r>
            <a:r>
              <a:rPr kumimoji="1" lang="en-US" altLang="ja-JP" smtClean="0">
                <a:solidFill>
                  <a:schemeClr val="tx1"/>
                </a:solidFill>
              </a:rPr>
              <a:t>= 0.62cm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61207" y="3927288"/>
            <a:ext cx="4155191" cy="55440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28pt (=1.54cm)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61206" y="6011344"/>
            <a:ext cx="4155191" cy="274433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18pt (=0.76cm)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61206" y="5859940"/>
            <a:ext cx="4155191" cy="10800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18pt (=0.76cm) </a:t>
            </a:r>
            <a:r>
              <a:rPr kumimoji="1" lang="ja-JP" altLang="en-US" smtClean="0">
                <a:solidFill>
                  <a:schemeClr val="tx1"/>
                </a:solidFill>
              </a:rPr>
              <a:t>の</a:t>
            </a:r>
            <a:r>
              <a:rPr kumimoji="1" lang="en-US" altLang="ja-JP" smtClean="0">
                <a:solidFill>
                  <a:schemeClr val="tx1"/>
                </a:solidFill>
              </a:rPr>
              <a:t>40%</a:t>
            </a:r>
            <a:r>
              <a:rPr kumimoji="1" lang="ja-JP" altLang="en-US" smtClean="0">
                <a:solidFill>
                  <a:schemeClr val="tx1"/>
                </a:solidFill>
              </a:rPr>
              <a:t>高さ </a:t>
            </a:r>
            <a:r>
              <a:rPr kumimoji="1" lang="en-US" altLang="ja-JP" smtClean="0">
                <a:solidFill>
                  <a:schemeClr val="tx1"/>
                </a:solidFill>
              </a:rPr>
              <a:t>= 0.30cm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61205" y="4999916"/>
            <a:ext cx="4155191" cy="49320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24pt (1.37 </a:t>
            </a:r>
            <a:r>
              <a:rPr lang="en-US" altLang="ja-JP" smtClean="0">
                <a:solidFill>
                  <a:schemeClr val="tx1"/>
                </a:solidFill>
              </a:rPr>
              <a:t>cm)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61205" y="4730948"/>
            <a:ext cx="4155191" cy="19800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24pt (1.37 </a:t>
            </a:r>
            <a:r>
              <a:rPr lang="en-US" altLang="ja-JP" smtClean="0">
                <a:solidFill>
                  <a:schemeClr val="tx1"/>
                </a:solidFill>
              </a:rPr>
              <a:t>cm) </a:t>
            </a:r>
            <a:r>
              <a:rPr lang="ja-JP" altLang="en-US" smtClean="0">
                <a:solidFill>
                  <a:schemeClr val="tx1"/>
                </a:solidFill>
              </a:rPr>
              <a:t>の</a:t>
            </a:r>
            <a:r>
              <a:rPr lang="en-US" altLang="ja-JP" smtClean="0">
                <a:solidFill>
                  <a:schemeClr val="tx1"/>
                </a:solidFill>
              </a:rPr>
              <a:t>40%</a:t>
            </a:r>
            <a:r>
              <a:rPr lang="ja-JP" altLang="en-US" smtClean="0">
                <a:solidFill>
                  <a:schemeClr val="tx1"/>
                </a:solidFill>
              </a:rPr>
              <a:t>高さ </a:t>
            </a:r>
            <a:r>
              <a:rPr lang="en-US" altLang="ja-JP" smtClean="0">
                <a:solidFill>
                  <a:schemeClr val="tx1"/>
                </a:solidFill>
              </a:rPr>
              <a:t>= 0.55cm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997146" y="1447520"/>
            <a:ext cx="2815678" cy="2014272"/>
          </a:xfrm>
          <a:prstGeom prst="rect">
            <a:avLst/>
          </a:prstGeom>
          <a:noFill/>
          <a:ln w="38100">
            <a:solidFill>
              <a:srgbClr val="EE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7474392" y="1851808"/>
            <a:ext cx="3330207" cy="956773"/>
          </a:xfrm>
          <a:prstGeom prst="wedgeRectCallout">
            <a:avLst>
              <a:gd name="adj1" fmla="val -21630"/>
              <a:gd name="adj2" fmla="val 74290"/>
            </a:avLst>
          </a:prstGeom>
          <a:solidFill>
            <a:srgbClr val="FFE0C1"/>
          </a:solidFill>
          <a:ln>
            <a:solidFill>
              <a:srgbClr val="EE78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252000" tIns="108000" rIns="252000" bIns="108000" rtlCol="0" anchor="ctr">
            <a:spAutoFit/>
          </a:bodyPr>
          <a:lstStyle/>
          <a:p>
            <a:pPr algn="ctr"/>
            <a:r>
              <a:rPr lang="en-US" altLang="ja-JP" sz="2400" b="1">
                <a:solidFill>
                  <a:srgbClr val="643200"/>
                </a:solidFill>
              </a:rPr>
              <a:t>2008</a:t>
            </a:r>
            <a:r>
              <a:rPr lang="ja-JP" altLang="en-US" sz="2400" b="1">
                <a:solidFill>
                  <a:srgbClr val="643200"/>
                </a:solidFill>
              </a:rPr>
              <a:t>年あたりからは</a:t>
            </a:r>
          </a:p>
          <a:p>
            <a:pPr algn="ctr"/>
            <a:r>
              <a:rPr lang="ja-JP" altLang="en-US" sz="2400" b="1">
                <a:solidFill>
                  <a:srgbClr val="643200"/>
                </a:solidFill>
              </a:rPr>
              <a:t>こちらが主流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1319752" y="3797217"/>
            <a:ext cx="2157643" cy="22320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19752" y="3589530"/>
            <a:ext cx="2157642" cy="430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1" lang="en-US" altLang="ja-JP" sz="2800" dirty="0" smtClean="0"/>
              <a:t>28pt</a:t>
            </a:r>
            <a:r>
              <a:rPr kumimoji="1" lang="ja-JP" altLang="en-US" sz="2800" dirty="0" smtClean="0"/>
              <a:t>の文字列</a:t>
            </a:r>
            <a:endParaRPr kumimoji="1" lang="ja-JP" altLang="en-US" sz="2800" dirty="0"/>
          </a:p>
        </p:txBody>
      </p:sp>
      <p:sp>
        <p:nvSpPr>
          <p:cNvPr id="20" name="正方形/長方形 19"/>
          <p:cNvSpPr/>
          <p:nvPr/>
        </p:nvSpPr>
        <p:spPr>
          <a:xfrm>
            <a:off x="1319753" y="4920519"/>
            <a:ext cx="1849865" cy="19800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19753" y="4749187"/>
            <a:ext cx="18498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smtClean="0"/>
              <a:t>24pt</a:t>
            </a:r>
            <a:r>
              <a:rPr kumimoji="1" lang="ja-JP" altLang="en-US" sz="2400" smtClean="0"/>
              <a:t>の文字列</a:t>
            </a:r>
            <a:endParaRPr kumimoji="1" lang="ja-JP" altLang="en-US" sz="2400"/>
          </a:p>
        </p:txBody>
      </p:sp>
      <p:sp>
        <p:nvSpPr>
          <p:cNvPr id="21" name="正方形/長方形 20"/>
          <p:cNvSpPr/>
          <p:nvPr/>
        </p:nvSpPr>
        <p:spPr>
          <a:xfrm>
            <a:off x="1319752" y="5898273"/>
            <a:ext cx="1388201" cy="108000"/>
          </a:xfrm>
          <a:prstGeom prst="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19752" y="5729274"/>
            <a:ext cx="1388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mtClean="0"/>
              <a:t>18</a:t>
            </a:r>
            <a:r>
              <a:rPr kumimoji="1" lang="en-US" altLang="ja-JP" smtClean="0"/>
              <a:t>pt</a:t>
            </a:r>
            <a:r>
              <a:rPr kumimoji="1" lang="ja-JP" altLang="en-US" smtClean="0"/>
              <a:t>の文字列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5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88000"/>
            <a:ext cx="10515600" cy="526222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目的</a:t>
            </a:r>
            <a:r>
              <a:rPr lang="en-US" altLang="ja-JP" dirty="0" smtClean="0"/>
              <a:t>/</a:t>
            </a:r>
            <a:r>
              <a:rPr lang="ja-JP" altLang="en-US" dirty="0" smtClean="0"/>
              <a:t>背景</a:t>
            </a:r>
            <a:endParaRPr lang="ja-JP" altLang="en-US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推進方針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スケジュール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成果物</a:t>
            </a:r>
            <a:r>
              <a:rPr lang="ja-JP" altLang="en-US" dirty="0"/>
              <a:t>一覧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体制と役割</a:t>
            </a:r>
            <a:endParaRPr lang="ja-JP" altLang="en-US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会議運営</a:t>
            </a:r>
            <a:endParaRPr lang="ja-JP" altLang="en-US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課題管理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コミュニケーションルール</a:t>
            </a:r>
          </a:p>
        </p:txBody>
      </p:sp>
    </p:spTree>
    <p:extLst>
      <p:ext uri="{BB962C8B-B14F-4D97-AF65-F5344CB8AC3E}">
        <p14:creationId xmlns:p14="http://schemas.microsoft.com/office/powerpoint/2010/main" val="24075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922638" y="1884414"/>
            <a:ext cx="26196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922638" y="1409322"/>
            <a:ext cx="2619632" cy="514738"/>
          </a:xfrm>
          <a:prstGeom prst="rect">
            <a:avLst/>
          </a:prstGeom>
          <a:noFill/>
        </p:spPr>
        <p:txBody>
          <a:bodyPr wrap="square" lIns="216000" tIns="72000" rIns="216000" bIns="72000" rtlCol="0">
            <a:spAutoFit/>
          </a:bodyPr>
          <a:lstStyle/>
          <a:p>
            <a:pPr algn="ctr"/>
            <a:r>
              <a:rPr kumimoji="1" lang="ja-JP" altLang="en-US" sz="2400" dirty="0" smtClean="0"/>
              <a:t>タイトル</a:t>
            </a:r>
            <a:endParaRPr kumimoji="1"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674076" y="1884414"/>
            <a:ext cx="26196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524368" y="1884414"/>
            <a:ext cx="48294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674076" y="1409322"/>
            <a:ext cx="2619632" cy="514738"/>
          </a:xfrm>
          <a:prstGeom prst="rect">
            <a:avLst/>
          </a:prstGeom>
          <a:noFill/>
        </p:spPr>
        <p:txBody>
          <a:bodyPr wrap="square" lIns="216000" tIns="72000" rIns="216000" bIns="72000" rtlCol="0">
            <a:spAutoFit/>
          </a:bodyPr>
          <a:lstStyle/>
          <a:p>
            <a:pPr algn="ctr"/>
            <a:r>
              <a:rPr kumimoji="1" lang="ja-JP" altLang="en-US" sz="2400" dirty="0" smtClean="0"/>
              <a:t>内容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24368" y="1409322"/>
            <a:ext cx="4829432" cy="514738"/>
          </a:xfrm>
          <a:prstGeom prst="rect">
            <a:avLst/>
          </a:prstGeom>
          <a:noFill/>
        </p:spPr>
        <p:txBody>
          <a:bodyPr wrap="square" lIns="216000" tIns="72000" rIns="216000" bIns="72000" rtlCol="0">
            <a:spAutoFit/>
          </a:bodyPr>
          <a:lstStyle/>
          <a:p>
            <a:pPr algn="ctr"/>
            <a:r>
              <a:rPr kumimoji="1" lang="ja-JP" altLang="en-US" sz="2400" dirty="0" smtClean="0"/>
              <a:t>詳細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922638" y="2115837"/>
            <a:ext cx="2619632" cy="81927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/>
              <a:t>濃い</a:t>
            </a:r>
            <a:r>
              <a:rPr lang="ja-JP" altLang="en-US" dirty="0" err="1" smtClean="0"/>
              <a:t>め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542270" y="2115837"/>
            <a:ext cx="7811530" cy="81927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説明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22638" y="3023287"/>
            <a:ext cx="2619632" cy="8192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標準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74076" y="3023287"/>
            <a:ext cx="2619632" cy="8192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内容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524368" y="3023287"/>
            <a:ext cx="4829432" cy="8192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詳細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22638" y="4838187"/>
            <a:ext cx="2619632" cy="81927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何もないタイトル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674076" y="4838187"/>
            <a:ext cx="2619632" cy="81927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あいうえ</a:t>
            </a:r>
            <a:r>
              <a:rPr lang="ja-JP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お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524368" y="4838187"/>
            <a:ext cx="4829432" cy="81927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あいうえ</a:t>
            </a:r>
            <a:r>
              <a:rPr lang="ja-JP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お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二等辺三角形 17"/>
          <p:cNvSpPr/>
          <p:nvPr/>
        </p:nvSpPr>
        <p:spPr>
          <a:xfrm rot="5400000">
            <a:off x="4183498" y="6015943"/>
            <a:ext cx="438923" cy="198997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5400000">
            <a:off x="4525203" y="6015943"/>
            <a:ext cx="438923" cy="19899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/>
        </p:nvSpPr>
        <p:spPr>
          <a:xfrm rot="5400000">
            <a:off x="4866908" y="6015943"/>
            <a:ext cx="438923" cy="19899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5400000">
            <a:off x="5208613" y="6015943"/>
            <a:ext cx="438923" cy="19899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922638" y="3930737"/>
            <a:ext cx="2619632" cy="81927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標準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74076" y="3930737"/>
            <a:ext cx="2619632" cy="81927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内容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524368" y="3930737"/>
            <a:ext cx="4829432" cy="81927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強調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22638" y="5745637"/>
            <a:ext cx="2619632" cy="81927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矢印サンプル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944337" y="6100699"/>
            <a:ext cx="650949" cy="0"/>
          </a:xfrm>
          <a:prstGeom prst="straightConnector1">
            <a:avLst/>
          </a:prstGeom>
          <a:noFill/>
          <a:ln w="25400">
            <a:solidFill>
              <a:schemeClr val="accent5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フリーフォーム 29"/>
          <p:cNvSpPr/>
          <p:nvPr/>
        </p:nvSpPr>
        <p:spPr>
          <a:xfrm>
            <a:off x="9273882" y="5856991"/>
            <a:ext cx="560975" cy="556858"/>
          </a:xfrm>
          <a:custGeom>
            <a:avLst/>
            <a:gdLst>
              <a:gd name="connsiteX0" fmla="*/ 3048738 w 3281377"/>
              <a:gd name="connsiteY0" fmla="*/ 989525 h 3257295"/>
              <a:gd name="connsiteX1" fmla="*/ 1753338 w 3281377"/>
              <a:gd name="connsiteY1" fmla="*/ 1453868 h 3257295"/>
              <a:gd name="connsiteX2" fmla="*/ 1753338 w 3281377"/>
              <a:gd name="connsiteY2" fmla="*/ 2975487 h 3257295"/>
              <a:gd name="connsiteX3" fmla="*/ 3048738 w 3281377"/>
              <a:gd name="connsiteY3" fmla="*/ 2273018 h 3257295"/>
              <a:gd name="connsiteX4" fmla="*/ 1631894 w 3281377"/>
              <a:gd name="connsiteY4" fmla="*/ 218000 h 3257295"/>
              <a:gd name="connsiteX5" fmla="*/ 241244 w 3281377"/>
              <a:gd name="connsiteY5" fmla="*/ 734731 h 3257295"/>
              <a:gd name="connsiteX6" fmla="*/ 1629513 w 3281377"/>
              <a:gd name="connsiteY6" fmla="*/ 1256225 h 3257295"/>
              <a:gd name="connsiteX7" fmla="*/ 3024926 w 3281377"/>
              <a:gd name="connsiteY7" fmla="*/ 739493 h 3257295"/>
              <a:gd name="connsiteX8" fmla="*/ 1617588 w 3281377"/>
              <a:gd name="connsiteY8" fmla="*/ 282 h 3257295"/>
              <a:gd name="connsiteX9" fmla="*/ 1720311 w 3281377"/>
              <a:gd name="connsiteY9" fmla="*/ 16264 h 3257295"/>
              <a:gd name="connsiteX10" fmla="*/ 3074460 w 3281377"/>
              <a:gd name="connsiteY10" fmla="*/ 516031 h 3257295"/>
              <a:gd name="connsiteX11" fmla="*/ 3121484 w 3281377"/>
              <a:gd name="connsiteY11" fmla="*/ 530628 h 3257295"/>
              <a:gd name="connsiteX12" fmla="*/ 3281377 w 3281377"/>
              <a:gd name="connsiteY12" fmla="*/ 771851 h 3257295"/>
              <a:gd name="connsiteX13" fmla="*/ 3281376 w 3281377"/>
              <a:gd name="connsiteY13" fmla="*/ 2213629 h 3257295"/>
              <a:gd name="connsiteX14" fmla="*/ 3265490 w 3281377"/>
              <a:gd name="connsiteY14" fmla="*/ 2303643 h 3257295"/>
              <a:gd name="connsiteX15" fmla="*/ 3254018 w 3281377"/>
              <a:gd name="connsiteY15" fmla="*/ 2323639 h 3257295"/>
              <a:gd name="connsiteX16" fmla="*/ 3246948 w 3281377"/>
              <a:gd name="connsiteY16" fmla="*/ 2341922 h 3257295"/>
              <a:gd name="connsiteX17" fmla="*/ 3141248 w 3281377"/>
              <a:gd name="connsiteY17" fmla="*/ 2452608 h 3257295"/>
              <a:gd name="connsiteX18" fmla="*/ 1816062 w 3281377"/>
              <a:gd name="connsiteY18" fmla="*/ 3197310 h 3257295"/>
              <a:gd name="connsiteX19" fmla="*/ 1813771 w 3281377"/>
              <a:gd name="connsiteY19" fmla="*/ 3199557 h 3257295"/>
              <a:gd name="connsiteX20" fmla="*/ 1625044 w 3281377"/>
              <a:gd name="connsiteY20" fmla="*/ 3256147 h 3257295"/>
              <a:gd name="connsiteX21" fmla="*/ 1602347 w 3281377"/>
              <a:gd name="connsiteY21" fmla="*/ 3251709 h 3257295"/>
              <a:gd name="connsiteX22" fmla="*/ 1597967 w 3281377"/>
              <a:gd name="connsiteY22" fmla="*/ 3251296 h 3257295"/>
              <a:gd name="connsiteX23" fmla="*/ 1595265 w 3281377"/>
              <a:gd name="connsiteY23" fmla="*/ 3250325 h 3257295"/>
              <a:gd name="connsiteX24" fmla="*/ 1574546 w 3281377"/>
              <a:gd name="connsiteY24" fmla="*/ 3246273 h 3257295"/>
              <a:gd name="connsiteX25" fmla="*/ 1525572 w 3281377"/>
              <a:gd name="connsiteY25" fmla="*/ 3225936 h 3257295"/>
              <a:gd name="connsiteX26" fmla="*/ 1521794 w 3281377"/>
              <a:gd name="connsiteY26" fmla="*/ 3223901 h 3257295"/>
              <a:gd name="connsiteX27" fmla="*/ 1515492 w 3281377"/>
              <a:gd name="connsiteY27" fmla="*/ 3221634 h 3257295"/>
              <a:gd name="connsiteX28" fmla="*/ 1511432 w 3281377"/>
              <a:gd name="connsiteY28" fmla="*/ 3218319 h 3257295"/>
              <a:gd name="connsiteX29" fmla="*/ 139351 w 3281377"/>
              <a:gd name="connsiteY29" fmla="*/ 2479266 h 3257295"/>
              <a:gd name="connsiteX30" fmla="*/ 137356 w 3281377"/>
              <a:gd name="connsiteY30" fmla="*/ 2477917 h 3257295"/>
              <a:gd name="connsiteX31" fmla="*/ 115424 w 3281377"/>
              <a:gd name="connsiteY31" fmla="*/ 2466012 h 3257295"/>
              <a:gd name="connsiteX32" fmla="*/ 95780 w 3281377"/>
              <a:gd name="connsiteY32" fmla="*/ 2449804 h 3257295"/>
              <a:gd name="connsiteX33" fmla="*/ 95422 w 3281377"/>
              <a:gd name="connsiteY33" fmla="*/ 2449563 h 3257295"/>
              <a:gd name="connsiteX34" fmla="*/ 95149 w 3281377"/>
              <a:gd name="connsiteY34" fmla="*/ 2449284 h 3257295"/>
              <a:gd name="connsiteX35" fmla="*/ 76679 w 3281377"/>
              <a:gd name="connsiteY35" fmla="*/ 2434045 h 3257295"/>
              <a:gd name="connsiteX36" fmla="*/ 0 w 3281377"/>
              <a:gd name="connsiteY36" fmla="*/ 2248927 h 3257295"/>
              <a:gd name="connsiteX37" fmla="*/ 1 w 3281377"/>
              <a:gd name="connsiteY37" fmla="*/ 771853 h 3257295"/>
              <a:gd name="connsiteX38" fmla="*/ 59783 w 3281377"/>
              <a:gd name="connsiteY38" fmla="*/ 605326 h 3257295"/>
              <a:gd name="connsiteX39" fmla="*/ 81503 w 3281377"/>
              <a:gd name="connsiteY39" fmla="*/ 586522 h 3257295"/>
              <a:gd name="connsiteX40" fmla="*/ 101985 w 3281377"/>
              <a:gd name="connsiteY40" fmla="*/ 563377 h 3257295"/>
              <a:gd name="connsiteX41" fmla="*/ 190706 w 3281377"/>
              <a:gd name="connsiteY41" fmla="*/ 509192 h 3257295"/>
              <a:gd name="connsiteX42" fmla="*/ 1514469 w 3281377"/>
              <a:gd name="connsiteY42" fmla="*/ 27381 h 3257295"/>
              <a:gd name="connsiteX43" fmla="*/ 1520095 w 3281377"/>
              <a:gd name="connsiteY43" fmla="*/ 24105 h 3257295"/>
              <a:gd name="connsiteX44" fmla="*/ 1617588 w 3281377"/>
              <a:gd name="connsiteY44" fmla="*/ 282 h 325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281377" h="3257295">
                <a:moveTo>
                  <a:pt x="3048738" y="989525"/>
                </a:moveTo>
                <a:lnTo>
                  <a:pt x="1753338" y="1453868"/>
                </a:lnTo>
                <a:lnTo>
                  <a:pt x="1753338" y="2975487"/>
                </a:lnTo>
                <a:lnTo>
                  <a:pt x="3048738" y="2273018"/>
                </a:lnTo>
                <a:close/>
                <a:moveTo>
                  <a:pt x="1631894" y="218000"/>
                </a:moveTo>
                <a:lnTo>
                  <a:pt x="241244" y="734731"/>
                </a:lnTo>
                <a:lnTo>
                  <a:pt x="1629513" y="1256225"/>
                </a:lnTo>
                <a:lnTo>
                  <a:pt x="3024926" y="739493"/>
                </a:lnTo>
                <a:close/>
                <a:moveTo>
                  <a:pt x="1617588" y="282"/>
                </a:moveTo>
                <a:cubicBezTo>
                  <a:pt x="1651559" y="-1302"/>
                  <a:pt x="1686401" y="3749"/>
                  <a:pt x="1720311" y="16264"/>
                </a:cubicBezTo>
                <a:lnTo>
                  <a:pt x="3074460" y="516031"/>
                </a:lnTo>
                <a:lnTo>
                  <a:pt x="3121484" y="530628"/>
                </a:lnTo>
                <a:cubicBezTo>
                  <a:pt x="3215446" y="570371"/>
                  <a:pt x="3281377" y="663411"/>
                  <a:pt x="3281377" y="771851"/>
                </a:cubicBezTo>
                <a:lnTo>
                  <a:pt x="3281376" y="2213629"/>
                </a:lnTo>
                <a:cubicBezTo>
                  <a:pt x="3281376" y="2245257"/>
                  <a:pt x="3275767" y="2275575"/>
                  <a:pt x="3265490" y="2303643"/>
                </a:cubicBezTo>
                <a:lnTo>
                  <a:pt x="3254018" y="2323639"/>
                </a:lnTo>
                <a:lnTo>
                  <a:pt x="3246948" y="2341922"/>
                </a:lnTo>
                <a:cubicBezTo>
                  <a:pt x="3224352" y="2387000"/>
                  <a:pt x="3188516" y="2426046"/>
                  <a:pt x="3141248" y="2452608"/>
                </a:cubicBezTo>
                <a:lnTo>
                  <a:pt x="1816062" y="3197310"/>
                </a:lnTo>
                <a:lnTo>
                  <a:pt x="1813771" y="3199557"/>
                </a:lnTo>
                <a:cubicBezTo>
                  <a:pt x="1760739" y="3242143"/>
                  <a:pt x="1692759" y="3262527"/>
                  <a:pt x="1625044" y="3256147"/>
                </a:cubicBezTo>
                <a:lnTo>
                  <a:pt x="1602347" y="3251709"/>
                </a:lnTo>
                <a:lnTo>
                  <a:pt x="1597967" y="3251296"/>
                </a:lnTo>
                <a:lnTo>
                  <a:pt x="1595265" y="3250325"/>
                </a:lnTo>
                <a:lnTo>
                  <a:pt x="1574546" y="3246273"/>
                </a:lnTo>
                <a:cubicBezTo>
                  <a:pt x="1557888" y="3241262"/>
                  <a:pt x="1541484" y="3234506"/>
                  <a:pt x="1525572" y="3225936"/>
                </a:cubicBezTo>
                <a:lnTo>
                  <a:pt x="1521794" y="3223901"/>
                </a:lnTo>
                <a:lnTo>
                  <a:pt x="1515492" y="3221634"/>
                </a:lnTo>
                <a:lnTo>
                  <a:pt x="1511432" y="3218319"/>
                </a:lnTo>
                <a:lnTo>
                  <a:pt x="139351" y="2479266"/>
                </a:lnTo>
                <a:lnTo>
                  <a:pt x="137356" y="2477917"/>
                </a:lnTo>
                <a:lnTo>
                  <a:pt x="115424" y="2466012"/>
                </a:lnTo>
                <a:lnTo>
                  <a:pt x="95780" y="2449804"/>
                </a:lnTo>
                <a:lnTo>
                  <a:pt x="95422" y="2449563"/>
                </a:lnTo>
                <a:lnTo>
                  <a:pt x="95149" y="2449284"/>
                </a:lnTo>
                <a:lnTo>
                  <a:pt x="76679" y="2434045"/>
                </a:lnTo>
                <a:cubicBezTo>
                  <a:pt x="29303" y="2386669"/>
                  <a:pt x="0" y="2321220"/>
                  <a:pt x="0" y="2248927"/>
                </a:cubicBezTo>
                <a:lnTo>
                  <a:pt x="1" y="771853"/>
                </a:lnTo>
                <a:cubicBezTo>
                  <a:pt x="1" y="708596"/>
                  <a:pt x="22436" y="650580"/>
                  <a:pt x="59783" y="605326"/>
                </a:cubicBezTo>
                <a:lnTo>
                  <a:pt x="81503" y="586522"/>
                </a:lnTo>
                <a:lnTo>
                  <a:pt x="101985" y="563377"/>
                </a:lnTo>
                <a:cubicBezTo>
                  <a:pt x="126886" y="540216"/>
                  <a:pt x="156740" y="521554"/>
                  <a:pt x="190706" y="509192"/>
                </a:cubicBezTo>
                <a:lnTo>
                  <a:pt x="1514469" y="27381"/>
                </a:lnTo>
                <a:lnTo>
                  <a:pt x="1520095" y="24105"/>
                </a:lnTo>
                <a:cubicBezTo>
                  <a:pt x="1550519" y="10084"/>
                  <a:pt x="1583618" y="1866"/>
                  <a:pt x="1617588" y="28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8666205" y="6111057"/>
            <a:ext cx="501967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リーフォーム 35"/>
          <p:cNvSpPr/>
          <p:nvPr/>
        </p:nvSpPr>
        <p:spPr>
          <a:xfrm>
            <a:off x="10714035" y="5856991"/>
            <a:ext cx="560975" cy="556858"/>
          </a:xfrm>
          <a:custGeom>
            <a:avLst/>
            <a:gdLst>
              <a:gd name="connsiteX0" fmla="*/ 3048738 w 3281377"/>
              <a:gd name="connsiteY0" fmla="*/ 989525 h 3257295"/>
              <a:gd name="connsiteX1" fmla="*/ 1753338 w 3281377"/>
              <a:gd name="connsiteY1" fmla="*/ 1453868 h 3257295"/>
              <a:gd name="connsiteX2" fmla="*/ 1753338 w 3281377"/>
              <a:gd name="connsiteY2" fmla="*/ 2975487 h 3257295"/>
              <a:gd name="connsiteX3" fmla="*/ 3048738 w 3281377"/>
              <a:gd name="connsiteY3" fmla="*/ 2273018 h 3257295"/>
              <a:gd name="connsiteX4" fmla="*/ 1631894 w 3281377"/>
              <a:gd name="connsiteY4" fmla="*/ 218000 h 3257295"/>
              <a:gd name="connsiteX5" fmla="*/ 241244 w 3281377"/>
              <a:gd name="connsiteY5" fmla="*/ 734731 h 3257295"/>
              <a:gd name="connsiteX6" fmla="*/ 1629513 w 3281377"/>
              <a:gd name="connsiteY6" fmla="*/ 1256225 h 3257295"/>
              <a:gd name="connsiteX7" fmla="*/ 3024926 w 3281377"/>
              <a:gd name="connsiteY7" fmla="*/ 739493 h 3257295"/>
              <a:gd name="connsiteX8" fmla="*/ 1617588 w 3281377"/>
              <a:gd name="connsiteY8" fmla="*/ 282 h 3257295"/>
              <a:gd name="connsiteX9" fmla="*/ 1720311 w 3281377"/>
              <a:gd name="connsiteY9" fmla="*/ 16264 h 3257295"/>
              <a:gd name="connsiteX10" fmla="*/ 3074460 w 3281377"/>
              <a:gd name="connsiteY10" fmla="*/ 516031 h 3257295"/>
              <a:gd name="connsiteX11" fmla="*/ 3121484 w 3281377"/>
              <a:gd name="connsiteY11" fmla="*/ 530628 h 3257295"/>
              <a:gd name="connsiteX12" fmla="*/ 3281377 w 3281377"/>
              <a:gd name="connsiteY12" fmla="*/ 771851 h 3257295"/>
              <a:gd name="connsiteX13" fmla="*/ 3281376 w 3281377"/>
              <a:gd name="connsiteY13" fmla="*/ 2213629 h 3257295"/>
              <a:gd name="connsiteX14" fmla="*/ 3265490 w 3281377"/>
              <a:gd name="connsiteY14" fmla="*/ 2303643 h 3257295"/>
              <a:gd name="connsiteX15" fmla="*/ 3254018 w 3281377"/>
              <a:gd name="connsiteY15" fmla="*/ 2323639 h 3257295"/>
              <a:gd name="connsiteX16" fmla="*/ 3246948 w 3281377"/>
              <a:gd name="connsiteY16" fmla="*/ 2341922 h 3257295"/>
              <a:gd name="connsiteX17" fmla="*/ 3141248 w 3281377"/>
              <a:gd name="connsiteY17" fmla="*/ 2452608 h 3257295"/>
              <a:gd name="connsiteX18" fmla="*/ 1816062 w 3281377"/>
              <a:gd name="connsiteY18" fmla="*/ 3197310 h 3257295"/>
              <a:gd name="connsiteX19" fmla="*/ 1813771 w 3281377"/>
              <a:gd name="connsiteY19" fmla="*/ 3199557 h 3257295"/>
              <a:gd name="connsiteX20" fmla="*/ 1625044 w 3281377"/>
              <a:gd name="connsiteY20" fmla="*/ 3256147 h 3257295"/>
              <a:gd name="connsiteX21" fmla="*/ 1602347 w 3281377"/>
              <a:gd name="connsiteY21" fmla="*/ 3251709 h 3257295"/>
              <a:gd name="connsiteX22" fmla="*/ 1597967 w 3281377"/>
              <a:gd name="connsiteY22" fmla="*/ 3251296 h 3257295"/>
              <a:gd name="connsiteX23" fmla="*/ 1595265 w 3281377"/>
              <a:gd name="connsiteY23" fmla="*/ 3250325 h 3257295"/>
              <a:gd name="connsiteX24" fmla="*/ 1574546 w 3281377"/>
              <a:gd name="connsiteY24" fmla="*/ 3246273 h 3257295"/>
              <a:gd name="connsiteX25" fmla="*/ 1525572 w 3281377"/>
              <a:gd name="connsiteY25" fmla="*/ 3225936 h 3257295"/>
              <a:gd name="connsiteX26" fmla="*/ 1521794 w 3281377"/>
              <a:gd name="connsiteY26" fmla="*/ 3223901 h 3257295"/>
              <a:gd name="connsiteX27" fmla="*/ 1515492 w 3281377"/>
              <a:gd name="connsiteY27" fmla="*/ 3221634 h 3257295"/>
              <a:gd name="connsiteX28" fmla="*/ 1511432 w 3281377"/>
              <a:gd name="connsiteY28" fmla="*/ 3218319 h 3257295"/>
              <a:gd name="connsiteX29" fmla="*/ 139351 w 3281377"/>
              <a:gd name="connsiteY29" fmla="*/ 2479266 h 3257295"/>
              <a:gd name="connsiteX30" fmla="*/ 137356 w 3281377"/>
              <a:gd name="connsiteY30" fmla="*/ 2477917 h 3257295"/>
              <a:gd name="connsiteX31" fmla="*/ 115424 w 3281377"/>
              <a:gd name="connsiteY31" fmla="*/ 2466012 h 3257295"/>
              <a:gd name="connsiteX32" fmla="*/ 95780 w 3281377"/>
              <a:gd name="connsiteY32" fmla="*/ 2449804 h 3257295"/>
              <a:gd name="connsiteX33" fmla="*/ 95422 w 3281377"/>
              <a:gd name="connsiteY33" fmla="*/ 2449563 h 3257295"/>
              <a:gd name="connsiteX34" fmla="*/ 95149 w 3281377"/>
              <a:gd name="connsiteY34" fmla="*/ 2449284 h 3257295"/>
              <a:gd name="connsiteX35" fmla="*/ 76679 w 3281377"/>
              <a:gd name="connsiteY35" fmla="*/ 2434045 h 3257295"/>
              <a:gd name="connsiteX36" fmla="*/ 0 w 3281377"/>
              <a:gd name="connsiteY36" fmla="*/ 2248927 h 3257295"/>
              <a:gd name="connsiteX37" fmla="*/ 1 w 3281377"/>
              <a:gd name="connsiteY37" fmla="*/ 771853 h 3257295"/>
              <a:gd name="connsiteX38" fmla="*/ 59783 w 3281377"/>
              <a:gd name="connsiteY38" fmla="*/ 605326 h 3257295"/>
              <a:gd name="connsiteX39" fmla="*/ 81503 w 3281377"/>
              <a:gd name="connsiteY39" fmla="*/ 586522 h 3257295"/>
              <a:gd name="connsiteX40" fmla="*/ 101985 w 3281377"/>
              <a:gd name="connsiteY40" fmla="*/ 563377 h 3257295"/>
              <a:gd name="connsiteX41" fmla="*/ 190706 w 3281377"/>
              <a:gd name="connsiteY41" fmla="*/ 509192 h 3257295"/>
              <a:gd name="connsiteX42" fmla="*/ 1514469 w 3281377"/>
              <a:gd name="connsiteY42" fmla="*/ 27381 h 3257295"/>
              <a:gd name="connsiteX43" fmla="*/ 1520095 w 3281377"/>
              <a:gd name="connsiteY43" fmla="*/ 24105 h 3257295"/>
              <a:gd name="connsiteX44" fmla="*/ 1617588 w 3281377"/>
              <a:gd name="connsiteY44" fmla="*/ 282 h 325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281377" h="3257295">
                <a:moveTo>
                  <a:pt x="3048738" y="989525"/>
                </a:moveTo>
                <a:lnTo>
                  <a:pt x="1753338" y="1453868"/>
                </a:lnTo>
                <a:lnTo>
                  <a:pt x="1753338" y="2975487"/>
                </a:lnTo>
                <a:lnTo>
                  <a:pt x="3048738" y="2273018"/>
                </a:lnTo>
                <a:close/>
                <a:moveTo>
                  <a:pt x="1631894" y="218000"/>
                </a:moveTo>
                <a:lnTo>
                  <a:pt x="241244" y="734731"/>
                </a:lnTo>
                <a:lnTo>
                  <a:pt x="1629513" y="1256225"/>
                </a:lnTo>
                <a:lnTo>
                  <a:pt x="3024926" y="739493"/>
                </a:lnTo>
                <a:close/>
                <a:moveTo>
                  <a:pt x="1617588" y="282"/>
                </a:moveTo>
                <a:cubicBezTo>
                  <a:pt x="1651559" y="-1302"/>
                  <a:pt x="1686401" y="3749"/>
                  <a:pt x="1720311" y="16264"/>
                </a:cubicBezTo>
                <a:lnTo>
                  <a:pt x="3074460" y="516031"/>
                </a:lnTo>
                <a:lnTo>
                  <a:pt x="3121484" y="530628"/>
                </a:lnTo>
                <a:cubicBezTo>
                  <a:pt x="3215446" y="570371"/>
                  <a:pt x="3281377" y="663411"/>
                  <a:pt x="3281377" y="771851"/>
                </a:cubicBezTo>
                <a:lnTo>
                  <a:pt x="3281376" y="2213629"/>
                </a:lnTo>
                <a:cubicBezTo>
                  <a:pt x="3281376" y="2245257"/>
                  <a:pt x="3275767" y="2275575"/>
                  <a:pt x="3265490" y="2303643"/>
                </a:cubicBezTo>
                <a:lnTo>
                  <a:pt x="3254018" y="2323639"/>
                </a:lnTo>
                <a:lnTo>
                  <a:pt x="3246948" y="2341922"/>
                </a:lnTo>
                <a:cubicBezTo>
                  <a:pt x="3224352" y="2387000"/>
                  <a:pt x="3188516" y="2426046"/>
                  <a:pt x="3141248" y="2452608"/>
                </a:cubicBezTo>
                <a:lnTo>
                  <a:pt x="1816062" y="3197310"/>
                </a:lnTo>
                <a:lnTo>
                  <a:pt x="1813771" y="3199557"/>
                </a:lnTo>
                <a:cubicBezTo>
                  <a:pt x="1760739" y="3242143"/>
                  <a:pt x="1692759" y="3262527"/>
                  <a:pt x="1625044" y="3256147"/>
                </a:cubicBezTo>
                <a:lnTo>
                  <a:pt x="1602347" y="3251709"/>
                </a:lnTo>
                <a:lnTo>
                  <a:pt x="1597967" y="3251296"/>
                </a:lnTo>
                <a:lnTo>
                  <a:pt x="1595265" y="3250325"/>
                </a:lnTo>
                <a:lnTo>
                  <a:pt x="1574546" y="3246273"/>
                </a:lnTo>
                <a:cubicBezTo>
                  <a:pt x="1557888" y="3241262"/>
                  <a:pt x="1541484" y="3234506"/>
                  <a:pt x="1525572" y="3225936"/>
                </a:cubicBezTo>
                <a:lnTo>
                  <a:pt x="1521794" y="3223901"/>
                </a:lnTo>
                <a:lnTo>
                  <a:pt x="1515492" y="3221634"/>
                </a:lnTo>
                <a:lnTo>
                  <a:pt x="1511432" y="3218319"/>
                </a:lnTo>
                <a:lnTo>
                  <a:pt x="139351" y="2479266"/>
                </a:lnTo>
                <a:lnTo>
                  <a:pt x="137356" y="2477917"/>
                </a:lnTo>
                <a:lnTo>
                  <a:pt x="115424" y="2466012"/>
                </a:lnTo>
                <a:lnTo>
                  <a:pt x="95780" y="2449804"/>
                </a:lnTo>
                <a:lnTo>
                  <a:pt x="95422" y="2449563"/>
                </a:lnTo>
                <a:lnTo>
                  <a:pt x="95149" y="2449284"/>
                </a:lnTo>
                <a:lnTo>
                  <a:pt x="76679" y="2434045"/>
                </a:lnTo>
                <a:cubicBezTo>
                  <a:pt x="29303" y="2386669"/>
                  <a:pt x="0" y="2321220"/>
                  <a:pt x="0" y="2248927"/>
                </a:cubicBezTo>
                <a:lnTo>
                  <a:pt x="1" y="771853"/>
                </a:lnTo>
                <a:cubicBezTo>
                  <a:pt x="1" y="708596"/>
                  <a:pt x="22436" y="650580"/>
                  <a:pt x="59783" y="605326"/>
                </a:cubicBezTo>
                <a:lnTo>
                  <a:pt x="81503" y="586522"/>
                </a:lnTo>
                <a:lnTo>
                  <a:pt x="101985" y="563377"/>
                </a:lnTo>
                <a:cubicBezTo>
                  <a:pt x="126886" y="540216"/>
                  <a:pt x="156740" y="521554"/>
                  <a:pt x="190706" y="509192"/>
                </a:cubicBezTo>
                <a:lnTo>
                  <a:pt x="1514469" y="27381"/>
                </a:lnTo>
                <a:lnTo>
                  <a:pt x="1520095" y="24105"/>
                </a:lnTo>
                <a:cubicBezTo>
                  <a:pt x="1550519" y="10084"/>
                  <a:pt x="1583618" y="1866"/>
                  <a:pt x="1617588" y="2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0106358" y="6111057"/>
            <a:ext cx="501967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リーフォーム 37"/>
          <p:cNvSpPr/>
          <p:nvPr/>
        </p:nvSpPr>
        <p:spPr>
          <a:xfrm>
            <a:off x="7700996" y="5856991"/>
            <a:ext cx="560975" cy="556858"/>
          </a:xfrm>
          <a:custGeom>
            <a:avLst/>
            <a:gdLst>
              <a:gd name="connsiteX0" fmla="*/ 3048738 w 3281377"/>
              <a:gd name="connsiteY0" fmla="*/ 989525 h 3257295"/>
              <a:gd name="connsiteX1" fmla="*/ 1753338 w 3281377"/>
              <a:gd name="connsiteY1" fmla="*/ 1453868 h 3257295"/>
              <a:gd name="connsiteX2" fmla="*/ 1753338 w 3281377"/>
              <a:gd name="connsiteY2" fmla="*/ 2975487 h 3257295"/>
              <a:gd name="connsiteX3" fmla="*/ 3048738 w 3281377"/>
              <a:gd name="connsiteY3" fmla="*/ 2273018 h 3257295"/>
              <a:gd name="connsiteX4" fmla="*/ 1631894 w 3281377"/>
              <a:gd name="connsiteY4" fmla="*/ 218000 h 3257295"/>
              <a:gd name="connsiteX5" fmla="*/ 241244 w 3281377"/>
              <a:gd name="connsiteY5" fmla="*/ 734731 h 3257295"/>
              <a:gd name="connsiteX6" fmla="*/ 1629513 w 3281377"/>
              <a:gd name="connsiteY6" fmla="*/ 1256225 h 3257295"/>
              <a:gd name="connsiteX7" fmla="*/ 3024926 w 3281377"/>
              <a:gd name="connsiteY7" fmla="*/ 739493 h 3257295"/>
              <a:gd name="connsiteX8" fmla="*/ 1617588 w 3281377"/>
              <a:gd name="connsiteY8" fmla="*/ 282 h 3257295"/>
              <a:gd name="connsiteX9" fmla="*/ 1720311 w 3281377"/>
              <a:gd name="connsiteY9" fmla="*/ 16264 h 3257295"/>
              <a:gd name="connsiteX10" fmla="*/ 3074460 w 3281377"/>
              <a:gd name="connsiteY10" fmla="*/ 516031 h 3257295"/>
              <a:gd name="connsiteX11" fmla="*/ 3121484 w 3281377"/>
              <a:gd name="connsiteY11" fmla="*/ 530628 h 3257295"/>
              <a:gd name="connsiteX12" fmla="*/ 3281377 w 3281377"/>
              <a:gd name="connsiteY12" fmla="*/ 771851 h 3257295"/>
              <a:gd name="connsiteX13" fmla="*/ 3281376 w 3281377"/>
              <a:gd name="connsiteY13" fmla="*/ 2213629 h 3257295"/>
              <a:gd name="connsiteX14" fmla="*/ 3265490 w 3281377"/>
              <a:gd name="connsiteY14" fmla="*/ 2303643 h 3257295"/>
              <a:gd name="connsiteX15" fmla="*/ 3254018 w 3281377"/>
              <a:gd name="connsiteY15" fmla="*/ 2323639 h 3257295"/>
              <a:gd name="connsiteX16" fmla="*/ 3246948 w 3281377"/>
              <a:gd name="connsiteY16" fmla="*/ 2341922 h 3257295"/>
              <a:gd name="connsiteX17" fmla="*/ 3141248 w 3281377"/>
              <a:gd name="connsiteY17" fmla="*/ 2452608 h 3257295"/>
              <a:gd name="connsiteX18" fmla="*/ 1816062 w 3281377"/>
              <a:gd name="connsiteY18" fmla="*/ 3197310 h 3257295"/>
              <a:gd name="connsiteX19" fmla="*/ 1813771 w 3281377"/>
              <a:gd name="connsiteY19" fmla="*/ 3199557 h 3257295"/>
              <a:gd name="connsiteX20" fmla="*/ 1625044 w 3281377"/>
              <a:gd name="connsiteY20" fmla="*/ 3256147 h 3257295"/>
              <a:gd name="connsiteX21" fmla="*/ 1602347 w 3281377"/>
              <a:gd name="connsiteY21" fmla="*/ 3251709 h 3257295"/>
              <a:gd name="connsiteX22" fmla="*/ 1597967 w 3281377"/>
              <a:gd name="connsiteY22" fmla="*/ 3251296 h 3257295"/>
              <a:gd name="connsiteX23" fmla="*/ 1595265 w 3281377"/>
              <a:gd name="connsiteY23" fmla="*/ 3250325 h 3257295"/>
              <a:gd name="connsiteX24" fmla="*/ 1574546 w 3281377"/>
              <a:gd name="connsiteY24" fmla="*/ 3246273 h 3257295"/>
              <a:gd name="connsiteX25" fmla="*/ 1525572 w 3281377"/>
              <a:gd name="connsiteY25" fmla="*/ 3225936 h 3257295"/>
              <a:gd name="connsiteX26" fmla="*/ 1521794 w 3281377"/>
              <a:gd name="connsiteY26" fmla="*/ 3223901 h 3257295"/>
              <a:gd name="connsiteX27" fmla="*/ 1515492 w 3281377"/>
              <a:gd name="connsiteY27" fmla="*/ 3221634 h 3257295"/>
              <a:gd name="connsiteX28" fmla="*/ 1511432 w 3281377"/>
              <a:gd name="connsiteY28" fmla="*/ 3218319 h 3257295"/>
              <a:gd name="connsiteX29" fmla="*/ 139351 w 3281377"/>
              <a:gd name="connsiteY29" fmla="*/ 2479266 h 3257295"/>
              <a:gd name="connsiteX30" fmla="*/ 137356 w 3281377"/>
              <a:gd name="connsiteY30" fmla="*/ 2477917 h 3257295"/>
              <a:gd name="connsiteX31" fmla="*/ 115424 w 3281377"/>
              <a:gd name="connsiteY31" fmla="*/ 2466012 h 3257295"/>
              <a:gd name="connsiteX32" fmla="*/ 95780 w 3281377"/>
              <a:gd name="connsiteY32" fmla="*/ 2449804 h 3257295"/>
              <a:gd name="connsiteX33" fmla="*/ 95422 w 3281377"/>
              <a:gd name="connsiteY33" fmla="*/ 2449563 h 3257295"/>
              <a:gd name="connsiteX34" fmla="*/ 95149 w 3281377"/>
              <a:gd name="connsiteY34" fmla="*/ 2449284 h 3257295"/>
              <a:gd name="connsiteX35" fmla="*/ 76679 w 3281377"/>
              <a:gd name="connsiteY35" fmla="*/ 2434045 h 3257295"/>
              <a:gd name="connsiteX36" fmla="*/ 0 w 3281377"/>
              <a:gd name="connsiteY36" fmla="*/ 2248927 h 3257295"/>
              <a:gd name="connsiteX37" fmla="*/ 1 w 3281377"/>
              <a:gd name="connsiteY37" fmla="*/ 771853 h 3257295"/>
              <a:gd name="connsiteX38" fmla="*/ 59783 w 3281377"/>
              <a:gd name="connsiteY38" fmla="*/ 605326 h 3257295"/>
              <a:gd name="connsiteX39" fmla="*/ 81503 w 3281377"/>
              <a:gd name="connsiteY39" fmla="*/ 586522 h 3257295"/>
              <a:gd name="connsiteX40" fmla="*/ 101985 w 3281377"/>
              <a:gd name="connsiteY40" fmla="*/ 563377 h 3257295"/>
              <a:gd name="connsiteX41" fmla="*/ 190706 w 3281377"/>
              <a:gd name="connsiteY41" fmla="*/ 509192 h 3257295"/>
              <a:gd name="connsiteX42" fmla="*/ 1514469 w 3281377"/>
              <a:gd name="connsiteY42" fmla="*/ 27381 h 3257295"/>
              <a:gd name="connsiteX43" fmla="*/ 1520095 w 3281377"/>
              <a:gd name="connsiteY43" fmla="*/ 24105 h 3257295"/>
              <a:gd name="connsiteX44" fmla="*/ 1617588 w 3281377"/>
              <a:gd name="connsiteY44" fmla="*/ 282 h 325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281377" h="3257295">
                <a:moveTo>
                  <a:pt x="3048738" y="989525"/>
                </a:moveTo>
                <a:lnTo>
                  <a:pt x="1753338" y="1453868"/>
                </a:lnTo>
                <a:lnTo>
                  <a:pt x="1753338" y="2975487"/>
                </a:lnTo>
                <a:lnTo>
                  <a:pt x="3048738" y="2273018"/>
                </a:lnTo>
                <a:close/>
                <a:moveTo>
                  <a:pt x="1631894" y="218000"/>
                </a:moveTo>
                <a:lnTo>
                  <a:pt x="241244" y="734731"/>
                </a:lnTo>
                <a:lnTo>
                  <a:pt x="1629513" y="1256225"/>
                </a:lnTo>
                <a:lnTo>
                  <a:pt x="3024926" y="739493"/>
                </a:lnTo>
                <a:close/>
                <a:moveTo>
                  <a:pt x="1617588" y="282"/>
                </a:moveTo>
                <a:cubicBezTo>
                  <a:pt x="1651559" y="-1302"/>
                  <a:pt x="1686401" y="3749"/>
                  <a:pt x="1720311" y="16264"/>
                </a:cubicBezTo>
                <a:lnTo>
                  <a:pt x="3074460" y="516031"/>
                </a:lnTo>
                <a:lnTo>
                  <a:pt x="3121484" y="530628"/>
                </a:lnTo>
                <a:cubicBezTo>
                  <a:pt x="3215446" y="570371"/>
                  <a:pt x="3281377" y="663411"/>
                  <a:pt x="3281377" y="771851"/>
                </a:cubicBezTo>
                <a:lnTo>
                  <a:pt x="3281376" y="2213629"/>
                </a:lnTo>
                <a:cubicBezTo>
                  <a:pt x="3281376" y="2245257"/>
                  <a:pt x="3275767" y="2275575"/>
                  <a:pt x="3265490" y="2303643"/>
                </a:cubicBezTo>
                <a:lnTo>
                  <a:pt x="3254018" y="2323639"/>
                </a:lnTo>
                <a:lnTo>
                  <a:pt x="3246948" y="2341922"/>
                </a:lnTo>
                <a:cubicBezTo>
                  <a:pt x="3224352" y="2387000"/>
                  <a:pt x="3188516" y="2426046"/>
                  <a:pt x="3141248" y="2452608"/>
                </a:cubicBezTo>
                <a:lnTo>
                  <a:pt x="1816062" y="3197310"/>
                </a:lnTo>
                <a:lnTo>
                  <a:pt x="1813771" y="3199557"/>
                </a:lnTo>
                <a:cubicBezTo>
                  <a:pt x="1760739" y="3242143"/>
                  <a:pt x="1692759" y="3262527"/>
                  <a:pt x="1625044" y="3256147"/>
                </a:cubicBezTo>
                <a:lnTo>
                  <a:pt x="1602347" y="3251709"/>
                </a:lnTo>
                <a:lnTo>
                  <a:pt x="1597967" y="3251296"/>
                </a:lnTo>
                <a:lnTo>
                  <a:pt x="1595265" y="3250325"/>
                </a:lnTo>
                <a:lnTo>
                  <a:pt x="1574546" y="3246273"/>
                </a:lnTo>
                <a:cubicBezTo>
                  <a:pt x="1557888" y="3241262"/>
                  <a:pt x="1541484" y="3234506"/>
                  <a:pt x="1525572" y="3225936"/>
                </a:cubicBezTo>
                <a:lnTo>
                  <a:pt x="1521794" y="3223901"/>
                </a:lnTo>
                <a:lnTo>
                  <a:pt x="1515492" y="3221634"/>
                </a:lnTo>
                <a:lnTo>
                  <a:pt x="1511432" y="3218319"/>
                </a:lnTo>
                <a:lnTo>
                  <a:pt x="139351" y="2479266"/>
                </a:lnTo>
                <a:lnTo>
                  <a:pt x="137356" y="2477917"/>
                </a:lnTo>
                <a:lnTo>
                  <a:pt x="115424" y="2466012"/>
                </a:lnTo>
                <a:lnTo>
                  <a:pt x="95780" y="2449804"/>
                </a:lnTo>
                <a:lnTo>
                  <a:pt x="95422" y="2449563"/>
                </a:lnTo>
                <a:lnTo>
                  <a:pt x="95149" y="2449284"/>
                </a:lnTo>
                <a:lnTo>
                  <a:pt x="76679" y="2434045"/>
                </a:lnTo>
                <a:cubicBezTo>
                  <a:pt x="29303" y="2386669"/>
                  <a:pt x="0" y="2321220"/>
                  <a:pt x="0" y="2248927"/>
                </a:cubicBezTo>
                <a:lnTo>
                  <a:pt x="1" y="771853"/>
                </a:lnTo>
                <a:cubicBezTo>
                  <a:pt x="1" y="708596"/>
                  <a:pt x="22436" y="650580"/>
                  <a:pt x="59783" y="605326"/>
                </a:cubicBezTo>
                <a:lnTo>
                  <a:pt x="81503" y="586522"/>
                </a:lnTo>
                <a:lnTo>
                  <a:pt x="101985" y="563377"/>
                </a:lnTo>
                <a:cubicBezTo>
                  <a:pt x="126886" y="540216"/>
                  <a:pt x="156740" y="521554"/>
                  <a:pt x="190706" y="509192"/>
                </a:cubicBezTo>
                <a:lnTo>
                  <a:pt x="1514469" y="27381"/>
                </a:lnTo>
                <a:lnTo>
                  <a:pt x="1520095" y="24105"/>
                </a:lnTo>
                <a:cubicBezTo>
                  <a:pt x="1550519" y="10084"/>
                  <a:pt x="1583618" y="1866"/>
                  <a:pt x="1617588" y="28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63767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4152101" y="2145453"/>
            <a:ext cx="7414641" cy="4423028"/>
            <a:chOff x="2070735" y="2258188"/>
            <a:chExt cx="7414641" cy="4423028"/>
          </a:xfrm>
        </p:grpSpPr>
        <p:sp>
          <p:nvSpPr>
            <p:cNvPr id="6" name="四角形吹き出し 5"/>
            <p:cNvSpPr/>
            <p:nvPr/>
          </p:nvSpPr>
          <p:spPr>
            <a:xfrm>
              <a:off x="2070735" y="2258188"/>
              <a:ext cx="7414641" cy="4423028"/>
            </a:xfrm>
            <a:prstGeom prst="wedgeRectCallout">
              <a:avLst>
                <a:gd name="adj1" fmla="val -54579"/>
                <a:gd name="adj2" fmla="val -21623"/>
              </a:avLst>
            </a:prstGeom>
            <a:solidFill>
              <a:srgbClr val="FFE0C1"/>
            </a:solidFill>
            <a:ln>
              <a:solidFill>
                <a:srgbClr val="EE78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252000" tIns="108000" rIns="252000" bIns="108000" rtlCol="0" anchor="ctr">
              <a:noAutofit/>
            </a:bodyPr>
            <a:lstStyle/>
            <a:p>
              <a:pPr algn="ctr"/>
              <a:endParaRPr lang="ja-JP" altLang="en-US" sz="2400" b="1" dirty="0">
                <a:solidFill>
                  <a:srgbClr val="643200"/>
                </a:solidFill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2308474" y="2889291"/>
              <a:ext cx="1738184" cy="0"/>
            </a:xfrm>
            <a:prstGeom prst="line">
              <a:avLst/>
            </a:prstGeom>
            <a:ln>
              <a:solidFill>
                <a:srgbClr val="EE7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2308474" y="2428624"/>
              <a:ext cx="173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type</a:t>
              </a:r>
              <a:endParaRPr kumimoji="1" lang="ja-JP" altLang="en-US" dirty="0"/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4145512" y="2889291"/>
              <a:ext cx="5071640" cy="0"/>
            </a:xfrm>
            <a:prstGeom prst="line">
              <a:avLst/>
            </a:prstGeom>
            <a:ln>
              <a:solidFill>
                <a:srgbClr val="EE7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2308474" y="2980627"/>
              <a:ext cx="1738184" cy="822344"/>
            </a:xfrm>
            <a:prstGeom prst="rect">
              <a:avLst/>
            </a:prstGeom>
            <a:solidFill>
              <a:srgbClr val="FFCE9E"/>
            </a:solidFill>
            <a:ln w="3175">
              <a:solidFill>
                <a:srgbClr val="E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ClasterIP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145512" y="2428624"/>
              <a:ext cx="507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説明</a:t>
              </a:r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145512" y="2980627"/>
              <a:ext cx="5071640" cy="822344"/>
            </a:xfrm>
            <a:prstGeom prst="rect">
              <a:avLst/>
            </a:prstGeom>
            <a:noFill/>
            <a:ln w="3175">
              <a:solidFill>
                <a:srgbClr val="E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クラスタネットワーク内に</a:t>
              </a: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</a:t>
              </a:r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アドレス公開。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名前指定で</a:t>
              </a: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r>
                <a: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へ到達できるようにする。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308474" y="3894306"/>
              <a:ext cx="1738184" cy="822344"/>
            </a:xfrm>
            <a:prstGeom prst="rect">
              <a:avLst/>
            </a:prstGeom>
            <a:solidFill>
              <a:srgbClr val="FFCE9E"/>
            </a:solidFill>
            <a:ln w="3175">
              <a:solidFill>
                <a:srgbClr val="E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NodePort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145512" y="3894306"/>
              <a:ext cx="5071640" cy="822344"/>
            </a:xfrm>
            <a:prstGeom prst="rect">
              <a:avLst/>
            </a:prstGeom>
            <a:noFill/>
            <a:ln w="3175">
              <a:solidFill>
                <a:srgbClr val="E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ClusterIP</a:t>
              </a:r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に加え、</a:t>
              </a: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Node</a:t>
              </a:r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のポートにポートマッピングして受け付けられるようにする。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308474" y="4807985"/>
              <a:ext cx="1738184" cy="822344"/>
            </a:xfrm>
            <a:prstGeom prst="rect">
              <a:avLst/>
            </a:prstGeom>
            <a:solidFill>
              <a:srgbClr val="FFCE9E"/>
            </a:solidFill>
            <a:ln w="3175">
              <a:solidFill>
                <a:srgbClr val="E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LoadBalancer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145512" y="4807985"/>
              <a:ext cx="5071640" cy="822344"/>
            </a:xfrm>
            <a:prstGeom prst="rect">
              <a:avLst/>
            </a:prstGeom>
            <a:noFill/>
            <a:ln w="3175">
              <a:solidFill>
                <a:srgbClr val="E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NodePort</a:t>
              </a:r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に加え、クラウドプロバイダーのロードバランサーを利用してサービス公開する。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308474" y="5721664"/>
              <a:ext cx="1738184" cy="822344"/>
            </a:xfrm>
            <a:prstGeom prst="rect">
              <a:avLst/>
            </a:prstGeom>
            <a:solidFill>
              <a:srgbClr val="FFCE9E"/>
            </a:solidFill>
            <a:ln w="3175">
              <a:solidFill>
                <a:srgbClr val="E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ExternalName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145512" y="5721664"/>
              <a:ext cx="5071640" cy="822344"/>
            </a:xfrm>
            <a:prstGeom prst="rect">
              <a:avLst/>
            </a:prstGeom>
            <a:noFill/>
            <a:ln w="3175">
              <a:solidFill>
                <a:srgbClr val="EE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外部サービスに接続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7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r>
              <a:rPr lang="en-US" altLang="ja-JP" dirty="0" smtClean="0"/>
              <a:t>/</a:t>
            </a:r>
            <a:r>
              <a:rPr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二等辺三角形 4"/>
          <p:cNvSpPr/>
          <p:nvPr/>
        </p:nvSpPr>
        <p:spPr>
          <a:xfrm rot="10800000">
            <a:off x="4487847" y="3098014"/>
            <a:ext cx="3216307" cy="3222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81109" y="1412776"/>
            <a:ext cx="7303205" cy="110731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世の中に飲食店はたくさんあふれている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「できるだけお店選びで失敗したくない」と思っている人が多い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81109" y="4005064"/>
            <a:ext cx="7303205" cy="81927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どの飲食店を選ぶとよいかわかるようにしたい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07686" y="1408532"/>
            <a:ext cx="1801416" cy="1111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背景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507686" y="4005064"/>
            <a:ext cx="1801416" cy="81927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目的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推進方針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ｓ</a:t>
            </a:r>
            <a:endParaRPr kumimoji="1" lang="ja-JP" altLang="en-US" dirty="0"/>
          </a:p>
        </p:txBody>
      </p:sp>
      <p:sp>
        <p:nvSpPr>
          <p:cNvPr id="5" name="二等辺三角形 4"/>
          <p:cNvSpPr/>
          <p:nvPr/>
        </p:nvSpPr>
        <p:spPr>
          <a:xfrm rot="10800000">
            <a:off x="4487847" y="3098014"/>
            <a:ext cx="3216307" cy="3222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07687" y="1412776"/>
            <a:ext cx="9176628" cy="110731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世の中に飲食店はたくさんあふれている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「できるだけお店選びで失敗したくない」と思っている人が多い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507687" y="4005064"/>
            <a:ext cx="9176628" cy="81927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どの飲食店を選ぶとよいかわかるようにしたい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262840405"/>
              </p:ext>
            </p:extLst>
          </p:nvPr>
        </p:nvGraphicFramePr>
        <p:xfrm>
          <a:off x="1991544" y="1844824"/>
          <a:ext cx="9865086" cy="450010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  <a:gridCol w="448413"/>
              </a:tblGrid>
              <a:tr h="324000">
                <a:tc gridSpan="22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2021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年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8243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43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43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43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308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4267200" y="2996952"/>
            <a:ext cx="1714500" cy="576064"/>
          </a:xfrm>
          <a:prstGeom prst="homePlate">
            <a:avLst>
              <a:gd name="adj" fmla="val 28505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設計</a:t>
            </a:r>
          </a:p>
        </p:txBody>
      </p:sp>
      <p:sp>
        <p:nvSpPr>
          <p:cNvPr id="7" name="ホームベース 6"/>
          <p:cNvSpPr/>
          <p:nvPr/>
        </p:nvSpPr>
        <p:spPr>
          <a:xfrm>
            <a:off x="6057899" y="2996952"/>
            <a:ext cx="3067051" cy="576064"/>
          </a:xfrm>
          <a:prstGeom prst="homePlate">
            <a:avLst>
              <a:gd name="adj" fmla="val 30158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製造</a:t>
            </a:r>
          </a:p>
        </p:txBody>
      </p:sp>
      <p:sp>
        <p:nvSpPr>
          <p:cNvPr id="8" name="ホームベース 7"/>
          <p:cNvSpPr/>
          <p:nvPr/>
        </p:nvSpPr>
        <p:spPr>
          <a:xfrm>
            <a:off x="9210227" y="2996952"/>
            <a:ext cx="1257300" cy="576064"/>
          </a:xfrm>
          <a:prstGeom prst="homePlate">
            <a:avLst>
              <a:gd name="adj" fmla="val 28109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単テ</a:t>
            </a:r>
          </a:p>
        </p:txBody>
      </p:sp>
      <p:sp>
        <p:nvSpPr>
          <p:cNvPr id="9" name="ホームベース 8"/>
          <p:cNvSpPr/>
          <p:nvPr/>
        </p:nvSpPr>
        <p:spPr>
          <a:xfrm>
            <a:off x="10553252" y="2996952"/>
            <a:ext cx="1257300" cy="576064"/>
          </a:xfrm>
          <a:prstGeom prst="homePlate">
            <a:avLst>
              <a:gd name="adj" fmla="val 25198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サブ内</a:t>
            </a:r>
          </a:p>
        </p:txBody>
      </p:sp>
      <p:sp>
        <p:nvSpPr>
          <p:cNvPr id="11" name="ホームベース 10"/>
          <p:cNvSpPr/>
          <p:nvPr/>
        </p:nvSpPr>
        <p:spPr>
          <a:xfrm>
            <a:off x="2028825" y="2996952"/>
            <a:ext cx="2162176" cy="576064"/>
          </a:xfrm>
          <a:prstGeom prst="homePlate">
            <a:avLst>
              <a:gd name="adj" fmla="val 28505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要件定義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927648" y="3734834"/>
            <a:ext cx="1263353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計画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63803" y="4418910"/>
            <a:ext cx="39203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方針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712990" y="4869160"/>
            <a:ext cx="8259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画面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/API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612904" y="5291709"/>
            <a:ext cx="3687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バッチ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92229" y="4869160"/>
            <a:ext cx="1727845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画面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/API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286750" y="5291709"/>
            <a:ext cx="8382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バッチ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561214" y="4869160"/>
            <a:ext cx="8382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画面遷移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1430720" y="5291709"/>
            <a:ext cx="40687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業務フロー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85793" y="4869160"/>
            <a:ext cx="845173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画面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/API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090954" y="5291709"/>
            <a:ext cx="41000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バッチ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カギ線コネクタ 23"/>
          <p:cNvCxnSpPr>
            <a:stCxn id="12" idx="3"/>
            <a:endCxn id="13" idx="1"/>
          </p:cNvCxnSpPr>
          <p:nvPr/>
        </p:nvCxnSpPr>
        <p:spPr>
          <a:xfrm>
            <a:off x="4191001" y="3914854"/>
            <a:ext cx="72802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3" idx="3"/>
            <a:endCxn id="14" idx="1"/>
          </p:cNvCxnSpPr>
          <p:nvPr/>
        </p:nvCxnSpPr>
        <p:spPr>
          <a:xfrm>
            <a:off x="4655840" y="4598930"/>
            <a:ext cx="57150" cy="4502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4" idx="3"/>
            <a:endCxn id="15" idx="1"/>
          </p:cNvCxnSpPr>
          <p:nvPr/>
        </p:nvCxnSpPr>
        <p:spPr>
          <a:xfrm>
            <a:off x="5538986" y="5049180"/>
            <a:ext cx="73918" cy="4225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15" idx="3"/>
            <a:endCxn id="17" idx="1"/>
          </p:cNvCxnSpPr>
          <p:nvPr/>
        </p:nvCxnSpPr>
        <p:spPr>
          <a:xfrm flipV="1">
            <a:off x="5981700" y="5049180"/>
            <a:ext cx="510529" cy="4225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17" idx="3"/>
            <a:endCxn id="18" idx="1"/>
          </p:cNvCxnSpPr>
          <p:nvPr/>
        </p:nvCxnSpPr>
        <p:spPr>
          <a:xfrm>
            <a:off x="8220074" y="5049180"/>
            <a:ext cx="66676" cy="4225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18" idx="3"/>
            <a:endCxn id="21" idx="1"/>
          </p:cNvCxnSpPr>
          <p:nvPr/>
        </p:nvCxnSpPr>
        <p:spPr>
          <a:xfrm flipV="1">
            <a:off x="9124950" y="5049180"/>
            <a:ext cx="60843" cy="4225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22" idx="3"/>
            <a:endCxn id="19" idx="1"/>
          </p:cNvCxnSpPr>
          <p:nvPr/>
        </p:nvCxnSpPr>
        <p:spPr>
          <a:xfrm flipV="1">
            <a:off x="10500958" y="5049180"/>
            <a:ext cx="60256" cy="4225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21" idx="3"/>
            <a:endCxn id="22" idx="1"/>
          </p:cNvCxnSpPr>
          <p:nvPr/>
        </p:nvCxnSpPr>
        <p:spPr>
          <a:xfrm>
            <a:off x="10030966" y="5049180"/>
            <a:ext cx="59988" cy="4225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19" idx="3"/>
            <a:endCxn id="20" idx="1"/>
          </p:cNvCxnSpPr>
          <p:nvPr/>
        </p:nvCxnSpPr>
        <p:spPr>
          <a:xfrm>
            <a:off x="11399414" y="5049180"/>
            <a:ext cx="31306" cy="4225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292609" y="2948759"/>
            <a:ext cx="1670026" cy="6612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マスタ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スケジュール</a:t>
            </a:r>
          </a:p>
        </p:txBody>
      </p:sp>
      <p:sp>
        <p:nvSpPr>
          <p:cNvPr id="69" name="正方形/長方形 68"/>
          <p:cNvSpPr/>
          <p:nvPr/>
        </p:nvSpPr>
        <p:spPr>
          <a:xfrm>
            <a:off x="292609" y="3640931"/>
            <a:ext cx="1670026" cy="27039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アプリチーム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成果物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メモ 4"/>
          <p:cNvSpPr/>
          <p:nvPr/>
        </p:nvSpPr>
        <p:spPr>
          <a:xfrm>
            <a:off x="1631504" y="1771950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要求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一覧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メモ 5"/>
          <p:cNvSpPr/>
          <p:nvPr/>
        </p:nvSpPr>
        <p:spPr>
          <a:xfrm>
            <a:off x="2675620" y="2425540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業務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要件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メモ 6"/>
          <p:cNvSpPr/>
          <p:nvPr/>
        </p:nvSpPr>
        <p:spPr>
          <a:xfrm>
            <a:off x="2675620" y="3281860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業務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フロー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メモ 7"/>
          <p:cNvSpPr/>
          <p:nvPr/>
        </p:nvSpPr>
        <p:spPr>
          <a:xfrm>
            <a:off x="3719736" y="3625318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システム化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要件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メモ 8"/>
          <p:cNvSpPr/>
          <p:nvPr/>
        </p:nvSpPr>
        <p:spPr>
          <a:xfrm>
            <a:off x="3719736" y="4498846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概念図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メモ 9"/>
          <p:cNvSpPr/>
          <p:nvPr/>
        </p:nvSpPr>
        <p:spPr>
          <a:xfrm>
            <a:off x="4090256" y="5086050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機能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一覧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メモ 10"/>
          <p:cNvSpPr/>
          <p:nvPr/>
        </p:nvSpPr>
        <p:spPr>
          <a:xfrm>
            <a:off x="4511824" y="5685300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設計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メモ 11"/>
          <p:cNvSpPr/>
          <p:nvPr/>
        </p:nvSpPr>
        <p:spPr>
          <a:xfrm>
            <a:off x="7176120" y="3341928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画面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7171134" y="4146107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</a:p>
        </p:txBody>
      </p:sp>
      <p:sp>
        <p:nvSpPr>
          <p:cNvPr id="14" name="メモ 13"/>
          <p:cNvSpPr/>
          <p:nvPr/>
        </p:nvSpPr>
        <p:spPr>
          <a:xfrm>
            <a:off x="7171134" y="4938851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バッチ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メモ 14"/>
          <p:cNvSpPr/>
          <p:nvPr/>
        </p:nvSpPr>
        <p:spPr>
          <a:xfrm>
            <a:off x="8076220" y="3347168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ファイル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帳票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メモ 15"/>
          <p:cNvSpPr/>
          <p:nvPr/>
        </p:nvSpPr>
        <p:spPr>
          <a:xfrm>
            <a:off x="8076220" y="4148077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通知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メモ 16"/>
          <p:cNvSpPr/>
          <p:nvPr/>
        </p:nvSpPr>
        <p:spPr>
          <a:xfrm>
            <a:off x="8076220" y="4938851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外部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I/F</a:t>
            </a:r>
          </a:p>
        </p:txBody>
      </p:sp>
      <p:sp>
        <p:nvSpPr>
          <p:cNvPr id="18" name="メモ 17"/>
          <p:cNvSpPr/>
          <p:nvPr/>
        </p:nvSpPr>
        <p:spPr>
          <a:xfrm>
            <a:off x="8976320" y="3341928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コード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メモ 18"/>
          <p:cNvSpPr/>
          <p:nvPr/>
        </p:nvSpPr>
        <p:spPr>
          <a:xfrm>
            <a:off x="8976320" y="4143410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定数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メモ 19"/>
          <p:cNvSpPr/>
          <p:nvPr/>
        </p:nvSpPr>
        <p:spPr>
          <a:xfrm>
            <a:off x="7176120" y="2105045"/>
            <a:ext cx="648072" cy="720080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設計方針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ホームベース 20"/>
          <p:cNvSpPr/>
          <p:nvPr/>
        </p:nvSpPr>
        <p:spPr>
          <a:xfrm>
            <a:off x="1415480" y="1196752"/>
            <a:ext cx="3960440" cy="432048"/>
          </a:xfrm>
          <a:prstGeom prst="homePlate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要件定義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カギ線コネクタ 21"/>
          <p:cNvCxnSpPr>
            <a:stCxn id="5" idx="3"/>
            <a:endCxn id="6" idx="1"/>
          </p:cNvCxnSpPr>
          <p:nvPr/>
        </p:nvCxnSpPr>
        <p:spPr>
          <a:xfrm>
            <a:off x="2279576" y="2131990"/>
            <a:ext cx="396044" cy="653590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5" idx="3"/>
            <a:endCxn id="7" idx="1"/>
          </p:cNvCxnSpPr>
          <p:nvPr/>
        </p:nvCxnSpPr>
        <p:spPr>
          <a:xfrm>
            <a:off x="2279576" y="2131990"/>
            <a:ext cx="396044" cy="150991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6" idx="3"/>
            <a:endCxn id="8" idx="1"/>
          </p:cNvCxnSpPr>
          <p:nvPr/>
        </p:nvCxnSpPr>
        <p:spPr>
          <a:xfrm>
            <a:off x="3323692" y="2785580"/>
            <a:ext cx="396044" cy="119977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7" idx="3"/>
            <a:endCxn id="8" idx="1"/>
          </p:cNvCxnSpPr>
          <p:nvPr/>
        </p:nvCxnSpPr>
        <p:spPr>
          <a:xfrm>
            <a:off x="3323692" y="3641900"/>
            <a:ext cx="396044" cy="3434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ホームベース 25"/>
          <p:cNvSpPr/>
          <p:nvPr/>
        </p:nvSpPr>
        <p:spPr>
          <a:xfrm>
            <a:off x="6672064" y="1196752"/>
            <a:ext cx="4392488" cy="432048"/>
          </a:xfrm>
          <a:prstGeom prst="homePlate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設計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76320" y="5118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28" name="左中かっこ 27"/>
          <p:cNvSpPr/>
          <p:nvPr/>
        </p:nvSpPr>
        <p:spPr>
          <a:xfrm>
            <a:off x="6767736" y="2062394"/>
            <a:ext cx="144016" cy="3701085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カギ線コネクタ 28"/>
          <p:cNvCxnSpPr>
            <a:stCxn id="34" idx="1"/>
            <a:endCxn id="28" idx="1"/>
          </p:cNvCxnSpPr>
          <p:nvPr/>
        </p:nvCxnSpPr>
        <p:spPr>
          <a:xfrm rot="10800000" flipH="1">
            <a:off x="5375920" y="3912938"/>
            <a:ext cx="1391816" cy="1134681"/>
          </a:xfrm>
          <a:prstGeom prst="bentConnector5">
            <a:avLst>
              <a:gd name="adj1" fmla="val 39008"/>
              <a:gd name="adj2" fmla="val 99543"/>
              <a:gd name="adj3" fmla="val 9867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中かっこ 33"/>
          <p:cNvSpPr/>
          <p:nvPr/>
        </p:nvSpPr>
        <p:spPr>
          <a:xfrm>
            <a:off x="5231904" y="3641900"/>
            <a:ext cx="144016" cy="2811436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604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体制と役割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92101" y="1578598"/>
            <a:ext cx="144016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PM : 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吉田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92101" y="2426358"/>
            <a:ext cx="144016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 : 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山田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5360" y="3435883"/>
            <a:ext cx="158417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カスタマ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20653" y="3435883"/>
            <a:ext cx="158417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クライアント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504829" y="3435883"/>
            <a:ext cx="158417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35360" y="3939938"/>
            <a:ext cx="1584176" cy="12587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TL :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佐々木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20653" y="3939938"/>
            <a:ext cx="1584176" cy="12587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TL :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山口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504829" y="3939938"/>
            <a:ext cx="1584176" cy="12587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TL :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松本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直線コネクタ 15"/>
          <p:cNvCxnSpPr>
            <a:stCxn id="5" idx="2"/>
            <a:endCxn id="6" idx="0"/>
          </p:cNvCxnSpPr>
          <p:nvPr/>
        </p:nvCxnSpPr>
        <p:spPr>
          <a:xfrm>
            <a:off x="2712182" y="2082654"/>
            <a:ext cx="0" cy="3437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7" idx="0"/>
            <a:endCxn id="6" idx="2"/>
          </p:cNvCxnSpPr>
          <p:nvPr/>
        </p:nvCxnSpPr>
        <p:spPr>
          <a:xfrm rot="5400000" flipH="1" flipV="1">
            <a:off x="1667081" y="2390782"/>
            <a:ext cx="505469" cy="1584734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8" idx="0"/>
            <a:endCxn id="6" idx="2"/>
          </p:cNvCxnSpPr>
          <p:nvPr/>
        </p:nvCxnSpPr>
        <p:spPr>
          <a:xfrm rot="16200000" flipV="1">
            <a:off x="2459728" y="3182869"/>
            <a:ext cx="505469" cy="55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9" idx="0"/>
            <a:endCxn id="6" idx="2"/>
          </p:cNvCxnSpPr>
          <p:nvPr/>
        </p:nvCxnSpPr>
        <p:spPr>
          <a:xfrm rot="16200000" flipV="1">
            <a:off x="3251816" y="2390781"/>
            <a:ext cx="505469" cy="15847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7753300" y="1578598"/>
            <a:ext cx="144016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PM : 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佐藤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7753300" y="2426358"/>
            <a:ext cx="144016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 : 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鈴木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375920" y="3435883"/>
            <a:ext cx="158417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6961213" y="3435883"/>
            <a:ext cx="158417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基盤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545389" y="3435883"/>
            <a:ext cx="158417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10129566" y="3435883"/>
            <a:ext cx="158417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移行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375920" y="3939938"/>
            <a:ext cx="1584176" cy="12587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TL :</a:t>
            </a:r>
            <a:r>
              <a:rPr lang="ja-JP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</a:rPr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あなた</a:t>
            </a:r>
            <a:r>
              <a:rPr lang="en-US" altLang="ja-JP" b="1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伊藤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山本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中村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6961213" y="3939938"/>
            <a:ext cx="1584176" cy="12587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TL :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8545389" y="3939938"/>
            <a:ext cx="1584176" cy="12587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TL : 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田中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0129566" y="3939938"/>
            <a:ext cx="1584176" cy="12587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TL 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井上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直線コネクタ 84"/>
          <p:cNvCxnSpPr>
            <a:stCxn id="75" idx="2"/>
            <a:endCxn id="76" idx="0"/>
          </p:cNvCxnSpPr>
          <p:nvPr/>
        </p:nvCxnSpPr>
        <p:spPr>
          <a:xfrm>
            <a:off x="8473381" y="2082654"/>
            <a:ext cx="0" cy="3437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>
            <a:stCxn id="77" idx="0"/>
            <a:endCxn id="76" idx="2"/>
          </p:cNvCxnSpPr>
          <p:nvPr/>
        </p:nvCxnSpPr>
        <p:spPr>
          <a:xfrm rot="5400000" flipH="1" flipV="1">
            <a:off x="7067960" y="2030463"/>
            <a:ext cx="505469" cy="2305373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カギ線コネクタ 86"/>
          <p:cNvCxnSpPr>
            <a:stCxn id="78" idx="0"/>
            <a:endCxn id="76" idx="2"/>
          </p:cNvCxnSpPr>
          <p:nvPr/>
        </p:nvCxnSpPr>
        <p:spPr>
          <a:xfrm rot="5400000" flipH="1" flipV="1">
            <a:off x="7860607" y="2823109"/>
            <a:ext cx="505469" cy="7200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79" idx="0"/>
            <a:endCxn id="76" idx="2"/>
          </p:cNvCxnSpPr>
          <p:nvPr/>
        </p:nvCxnSpPr>
        <p:spPr>
          <a:xfrm rot="16200000" flipV="1">
            <a:off x="8652695" y="2751101"/>
            <a:ext cx="505469" cy="86409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80" idx="0"/>
            <a:endCxn id="76" idx="2"/>
          </p:cNvCxnSpPr>
          <p:nvPr/>
        </p:nvCxnSpPr>
        <p:spPr>
          <a:xfrm rot="16200000" flipV="1">
            <a:off x="9444784" y="1959012"/>
            <a:ext cx="505469" cy="244827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75" idx="2"/>
            <a:endCxn id="5" idx="2"/>
          </p:cNvCxnSpPr>
          <p:nvPr/>
        </p:nvCxnSpPr>
        <p:spPr>
          <a:xfrm rot="5400000">
            <a:off x="5592782" y="-797945"/>
            <a:ext cx="12700" cy="5761199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5375920" y="5258421"/>
            <a:ext cx="1584176" cy="97889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アプリ設計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実装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296916" y="2170059"/>
            <a:ext cx="2231130" cy="2976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プロジェクト進捗定例</a:t>
            </a:r>
          </a:p>
        </p:txBody>
      </p:sp>
    </p:spTree>
    <p:extLst>
      <p:ext uri="{BB962C8B-B14F-4D97-AF65-F5344CB8AC3E}">
        <p14:creationId xmlns:p14="http://schemas.microsoft.com/office/powerpoint/2010/main" val="18493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会議運営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575130942"/>
              </p:ext>
            </p:extLst>
          </p:nvPr>
        </p:nvGraphicFramePr>
        <p:xfrm>
          <a:off x="239688" y="1484784"/>
          <a:ext cx="11712625" cy="32472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48072"/>
                <a:gridCol w="2808312"/>
                <a:gridCol w="2376264"/>
                <a:gridCol w="2016224"/>
                <a:gridCol w="3863753"/>
              </a:tblGrid>
              <a:tr h="504056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No</a:t>
                      </a:r>
                      <a:endParaRPr kumimoji="1" lang="ja-JP" altLang="en-US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会議名</a:t>
                      </a:r>
                      <a:endParaRPr kumimoji="1" lang="ja-JP" altLang="en-US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参加者</a:t>
                      </a:r>
                      <a:endParaRPr kumimoji="1" lang="ja-JP" altLang="en-US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開催頻度</a:t>
                      </a:r>
                      <a:endParaRPr kumimoji="1" lang="ja-JP" altLang="en-US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アジェンダ</a:t>
                      </a:r>
                      <a:endParaRPr kumimoji="1" lang="ja-JP" altLang="en-US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開発課題検討会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PM/PL</a:t>
                      </a:r>
                    </a:p>
                    <a:p>
                      <a:r>
                        <a:rPr kumimoji="1" lang="ja-JP" altLang="en-US" dirty="0" smtClean="0"/>
                        <a:t>各</a:t>
                      </a:r>
                      <a:r>
                        <a:rPr kumimoji="1" lang="en-US" altLang="ja-JP" dirty="0" smtClean="0"/>
                        <a:t>Tl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週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r>
                        <a:rPr kumimoji="1" lang="en-US" altLang="ja-JP" dirty="0" smtClean="0"/>
                        <a:t>60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開発リーダー会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PM/PL</a:t>
                      </a:r>
                    </a:p>
                    <a:p>
                      <a:r>
                        <a:rPr kumimoji="1" lang="ja-JP" altLang="en-US" dirty="0" smtClean="0"/>
                        <a:t>各</a:t>
                      </a:r>
                      <a:r>
                        <a:rPr kumimoji="1" lang="en-US" altLang="ja-JP" dirty="0" smtClean="0"/>
                        <a:t>TL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週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</a:t>
                      </a:r>
                      <a:r>
                        <a:rPr kumimoji="1" lang="en-US" altLang="ja-JP" dirty="0" smtClean="0"/>
                        <a:t>60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dirty="0" smtClean="0"/>
                        <a:t>全体連絡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dirty="0" smtClean="0"/>
                        <a:t>進捗報告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プロジェクト進捗定例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</a:t>
                      </a:r>
                      <a:r>
                        <a:rPr kumimoji="1" lang="en-US" altLang="ja-JP" dirty="0" smtClean="0"/>
                        <a:t>PM/PL</a:t>
                      </a:r>
                    </a:p>
                    <a:p>
                      <a:r>
                        <a:rPr kumimoji="1" lang="ja-JP" altLang="en-US" dirty="0" smtClean="0"/>
                        <a:t>企画</a:t>
                      </a:r>
                      <a:r>
                        <a:rPr kumimoji="1" lang="en-US" altLang="ja-JP" dirty="0" smtClean="0"/>
                        <a:t>PM/PL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週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</a:t>
                      </a:r>
                      <a:r>
                        <a:rPr kumimoji="1" lang="en-US" altLang="ja-JP" dirty="0" smtClean="0"/>
                        <a:t>60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dirty="0" smtClean="0"/>
                        <a:t>全体連絡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dirty="0" smtClean="0"/>
                        <a:t>進捗報告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dirty="0" smtClean="0"/>
                        <a:t>課題確認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kumimoji="1" lang="en-US" altLang="ja-JP" dirty="0" smtClean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0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プロジェクト運営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38200" y="1416504"/>
            <a:ext cx="2808312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進捗管理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36" y="1408981"/>
            <a:ext cx="7634063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WBS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で管理。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担当者は毎日実績を入力する。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8200" y="2564421"/>
            <a:ext cx="2808312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課題管理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19736" y="2556898"/>
            <a:ext cx="7634063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Redmine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で管理。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発見した課題は毎日の定例で一度起案し、指示に従ってチケット起票する。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8200" y="3712338"/>
            <a:ext cx="2808312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品質管理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719736" y="3704815"/>
            <a:ext cx="7634063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レビュー記録表で管理。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毎日集計してリーダーにて品質評価を行う。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38200" y="4855170"/>
            <a:ext cx="2808312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19736" y="4847647"/>
            <a:ext cx="7634063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チャットで流れても良い情報のみとする。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タスクの依頼はチケットや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WBS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に反映させる。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ユーザー定義 2">
      <a:majorFont>
        <a:latin typeface="Segoe UI Symbol"/>
        <a:ea typeface="游ゴシック"/>
        <a:cs typeface=""/>
      </a:majorFont>
      <a:minorFont>
        <a:latin typeface="Segoe UI Symbol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Script入門(1).pptx" id="{028DEE75-E8B9-4524-8417-34C33074F567}" vid="{73DB66F0-E47B-4834-8CE8-1927B7EB1E8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テンプレート（緑）</Template>
  <TotalTime>5029</TotalTime>
  <Words>848</Words>
  <Application>Microsoft Office PowerPoint</Application>
  <PresentationFormat>ワイド画面</PresentationFormat>
  <Paragraphs>355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ＭＳ Ｐゴシック</vt:lpstr>
      <vt:lpstr>游ゴシック</vt:lpstr>
      <vt:lpstr>Arial</vt:lpstr>
      <vt:lpstr>Calibri</vt:lpstr>
      <vt:lpstr>Consolas</vt:lpstr>
      <vt:lpstr>Segoe UI Symbol</vt:lpstr>
      <vt:lpstr>Wingdings</vt:lpstr>
      <vt:lpstr>Office テーマ</vt:lpstr>
      <vt:lpstr>○○フェーズ計画</vt:lpstr>
      <vt:lpstr>目次</vt:lpstr>
      <vt:lpstr>背景/目的</vt:lpstr>
      <vt:lpstr>推進方針</vt:lpstr>
      <vt:lpstr>スケジュール</vt:lpstr>
      <vt:lpstr>成果物</vt:lpstr>
      <vt:lpstr>体制と役割</vt:lpstr>
      <vt:lpstr>会議運営</vt:lpstr>
      <vt:lpstr>プロジェクト運営</vt:lpstr>
      <vt:lpstr>PowerPoint プレゼンテーション</vt:lpstr>
      <vt:lpstr>PowerPoint プレゼンテーション</vt:lpstr>
      <vt:lpstr>スケジュール</vt:lpstr>
      <vt:lpstr>スケジュール</vt:lpstr>
      <vt:lpstr>はじめに</vt:lpstr>
      <vt:lpstr>コード文字色</vt:lpstr>
      <vt:lpstr>表記の規則</vt:lpstr>
      <vt:lpstr>APIリファレンス①</vt:lpstr>
      <vt:lpstr>APIリファレンス②</vt:lpstr>
      <vt:lpstr>文字サイズと高さ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JavaScript入門(1)</dc:title>
  <dc:creator>owner</dc:creator>
  <cp:lastModifiedBy>owner</cp:lastModifiedBy>
  <cp:revision>397</cp:revision>
  <dcterms:created xsi:type="dcterms:W3CDTF">2018-03-18T13:52:44Z</dcterms:created>
  <dcterms:modified xsi:type="dcterms:W3CDTF">2021-01-11T01:53:55Z</dcterms:modified>
</cp:coreProperties>
</file>