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0" r:id="rId2"/>
    <p:sldId id="275" r:id="rId3"/>
    <p:sldId id="276" r:id="rId4"/>
    <p:sldId id="274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プロジェクトの流れと検討内容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31C2611-112C-40EF-BE2D-FE646E4F79CC}"/>
              </a:ext>
            </a:extLst>
          </p:cNvPr>
          <p:cNvGrpSpPr/>
          <p:nvPr/>
        </p:nvGrpSpPr>
        <p:grpSpPr>
          <a:xfrm>
            <a:off x="323099" y="1063371"/>
            <a:ext cx="1665774" cy="3903884"/>
            <a:chOff x="323099" y="1063371"/>
            <a:chExt cx="1665774" cy="39038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9769C9B-177F-4A37-B6B3-1C6FFF214D7C}"/>
                </a:ext>
              </a:extLst>
            </p:cNvPr>
            <p:cNvSpPr/>
            <p:nvPr/>
          </p:nvSpPr>
          <p:spPr>
            <a:xfrm>
              <a:off x="323099" y="1541119"/>
              <a:ext cx="1502795" cy="14721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プロジェクト</a:t>
              </a:r>
              <a:endPara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計画</a:t>
              </a: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FD6ADDE4-54AC-4C5D-9AB8-12217EFA93C7}"/>
                </a:ext>
              </a:extLst>
            </p:cNvPr>
            <p:cNvSpPr/>
            <p:nvPr/>
          </p:nvSpPr>
          <p:spPr>
            <a:xfrm rot="5400000">
              <a:off x="1651091" y="2191884"/>
              <a:ext cx="504967" cy="17059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B75C78AB-930E-4E4B-8C52-E78942AFCCF7}"/>
                </a:ext>
              </a:extLst>
            </p:cNvPr>
            <p:cNvSpPr txBox="1"/>
            <p:nvPr/>
          </p:nvSpPr>
          <p:spPr>
            <a:xfrm>
              <a:off x="461187" y="1063371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セクション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2E17DA2-3147-4602-B1F4-0D57222272F5}"/>
                </a:ext>
              </a:extLst>
            </p:cNvPr>
            <p:cNvSpPr txBox="1"/>
            <p:nvPr/>
          </p:nvSpPr>
          <p:spPr>
            <a:xfrm>
              <a:off x="323099" y="3151373"/>
              <a:ext cx="123303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課題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目的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責任範囲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ソリューション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マイルストン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成果物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体制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運営ルール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222A47-D3F4-4E78-BCBD-7145411C1A12}"/>
              </a:ext>
            </a:extLst>
          </p:cNvPr>
          <p:cNvGrpSpPr/>
          <p:nvPr/>
        </p:nvGrpSpPr>
        <p:grpSpPr>
          <a:xfrm>
            <a:off x="1988873" y="1063371"/>
            <a:ext cx="1665774" cy="4119327"/>
            <a:chOff x="1988873" y="1063371"/>
            <a:chExt cx="1665774" cy="411932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B7647F-C4FD-4DB3-9834-56BF2FD9E9B7}"/>
                </a:ext>
              </a:extLst>
            </p:cNvPr>
            <p:cNvSpPr/>
            <p:nvPr/>
          </p:nvSpPr>
          <p:spPr>
            <a:xfrm>
              <a:off x="1988874" y="1541119"/>
              <a:ext cx="1502795" cy="14721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要件定義</a:t>
              </a:r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886EAC15-FEB6-464D-84ED-7F0379691984}"/>
                </a:ext>
              </a:extLst>
            </p:cNvPr>
            <p:cNvSpPr/>
            <p:nvPr/>
          </p:nvSpPr>
          <p:spPr>
            <a:xfrm rot="5400000">
              <a:off x="3316865" y="2191884"/>
              <a:ext cx="504967" cy="17059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D0FB866-73A7-4A84-94C3-C76893A1C4BE}"/>
                </a:ext>
              </a:extLst>
            </p:cNvPr>
            <p:cNvSpPr txBox="1"/>
            <p:nvPr/>
          </p:nvSpPr>
          <p:spPr>
            <a:xfrm>
              <a:off x="2126962" y="1063371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セクション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8AB824A-5F9B-459F-A413-57C4F1A1BFD3}"/>
                </a:ext>
              </a:extLst>
            </p:cNvPr>
            <p:cNvSpPr txBox="1"/>
            <p:nvPr/>
          </p:nvSpPr>
          <p:spPr>
            <a:xfrm>
              <a:off x="1988873" y="3151373"/>
              <a:ext cx="138852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業務フロー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業務要件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機能要件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機能配置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外部連携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データ構造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画面構成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非機能要件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必要ライセンス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A8DDACE-D4C9-48DE-8953-CCF1DBD889C7}"/>
              </a:ext>
            </a:extLst>
          </p:cNvPr>
          <p:cNvGrpSpPr/>
          <p:nvPr/>
        </p:nvGrpSpPr>
        <p:grpSpPr>
          <a:xfrm>
            <a:off x="3654648" y="1063371"/>
            <a:ext cx="2004395" cy="5411989"/>
            <a:chOff x="3654648" y="1063371"/>
            <a:chExt cx="2004395" cy="541198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8C2C538-57DB-49CD-893B-39A41BD60B2B}"/>
                </a:ext>
              </a:extLst>
            </p:cNvPr>
            <p:cNvSpPr/>
            <p:nvPr/>
          </p:nvSpPr>
          <p:spPr>
            <a:xfrm>
              <a:off x="3654649" y="1541119"/>
              <a:ext cx="1502795" cy="14721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設計</a:t>
              </a:r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5D5A7380-7071-45DB-BCBF-BC71D3C9A70A}"/>
                </a:ext>
              </a:extLst>
            </p:cNvPr>
            <p:cNvSpPr/>
            <p:nvPr/>
          </p:nvSpPr>
          <p:spPr>
            <a:xfrm rot="5400000">
              <a:off x="4982639" y="2191884"/>
              <a:ext cx="504967" cy="17059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A08FC6B-A606-424D-A58F-F1E36AB6096F}"/>
                </a:ext>
              </a:extLst>
            </p:cNvPr>
            <p:cNvSpPr txBox="1"/>
            <p:nvPr/>
          </p:nvSpPr>
          <p:spPr>
            <a:xfrm>
              <a:off x="3792737" y="1063371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セクション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1037B2-CDED-4838-86F1-CEAD74EAB1ED}"/>
                </a:ext>
              </a:extLst>
            </p:cNvPr>
            <p:cNvSpPr txBox="1"/>
            <p:nvPr/>
          </p:nvSpPr>
          <p:spPr>
            <a:xfrm>
              <a:off x="3654648" y="3151373"/>
              <a:ext cx="2004395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IF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定義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プロトコル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接続情報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フォーマット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項目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データ定義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データ項目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キー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インデックス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コード値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画面・処理定義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項目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レイアウト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イベント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処理構成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インフラ定義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ネットワーク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57188" lvl="1" indent="-1682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セキュリティ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DD89859-939C-4F6D-BB5C-DB25058E2D93}"/>
              </a:ext>
            </a:extLst>
          </p:cNvPr>
          <p:cNvGrpSpPr/>
          <p:nvPr/>
        </p:nvGrpSpPr>
        <p:grpSpPr>
          <a:xfrm>
            <a:off x="5320424" y="1063371"/>
            <a:ext cx="3335358" cy="3688440"/>
            <a:chOff x="5320424" y="1063371"/>
            <a:chExt cx="3335358" cy="368844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8E12A3B-2F97-4BA9-9E83-5D9AA71B8E35}"/>
                </a:ext>
              </a:extLst>
            </p:cNvPr>
            <p:cNvSpPr/>
            <p:nvPr/>
          </p:nvSpPr>
          <p:spPr>
            <a:xfrm>
              <a:off x="5320424" y="1541119"/>
              <a:ext cx="1502795" cy="1472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開発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A6C91D1-740B-497B-97F2-6998B9BA545B}"/>
                </a:ext>
              </a:extLst>
            </p:cNvPr>
            <p:cNvSpPr/>
            <p:nvPr/>
          </p:nvSpPr>
          <p:spPr>
            <a:xfrm>
              <a:off x="6986198" y="1541119"/>
              <a:ext cx="1502795" cy="14721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</a:t>
              </a:r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4938A3CD-C3A1-4E5E-ADB6-FD648545F89D}"/>
                </a:ext>
              </a:extLst>
            </p:cNvPr>
            <p:cNvSpPr/>
            <p:nvPr/>
          </p:nvSpPr>
          <p:spPr>
            <a:xfrm rot="5400000">
              <a:off x="6634813" y="2191884"/>
              <a:ext cx="504967" cy="17059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20018A9A-1DE8-409D-A1EB-B9D9CAE8F4AF}"/>
                </a:ext>
              </a:extLst>
            </p:cNvPr>
            <p:cNvSpPr/>
            <p:nvPr/>
          </p:nvSpPr>
          <p:spPr>
            <a:xfrm rot="5400000">
              <a:off x="8318000" y="2191884"/>
              <a:ext cx="504967" cy="17059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9D7508D-B9EC-45B9-B2B3-64923A357A65}"/>
                </a:ext>
              </a:extLst>
            </p:cNvPr>
            <p:cNvSpPr txBox="1"/>
            <p:nvPr/>
          </p:nvSpPr>
          <p:spPr>
            <a:xfrm>
              <a:off x="7124286" y="1063371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セクション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5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24D5D82-9E0B-4E04-8379-83E253E77CB0}"/>
                </a:ext>
              </a:extLst>
            </p:cNvPr>
            <p:cNvSpPr txBox="1"/>
            <p:nvPr/>
          </p:nvSpPr>
          <p:spPr>
            <a:xfrm>
              <a:off x="6986198" y="3151373"/>
              <a:ext cx="1635384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フェーズスコープ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開始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完了条件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スケジュール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障害管理方針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テスト体制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テストコンディション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テストシナリオ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1FFFB18-81E6-48CB-A089-854B66E120C6}"/>
              </a:ext>
            </a:extLst>
          </p:cNvPr>
          <p:cNvGrpSpPr/>
          <p:nvPr/>
        </p:nvGrpSpPr>
        <p:grpSpPr>
          <a:xfrm>
            <a:off x="8651973" y="1063371"/>
            <a:ext cx="1665775" cy="3688440"/>
            <a:chOff x="8651973" y="1063371"/>
            <a:chExt cx="1665775" cy="368844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B5140D9-6C88-4C92-AFEA-02D87DC5FE38}"/>
                </a:ext>
              </a:extLst>
            </p:cNvPr>
            <p:cNvSpPr/>
            <p:nvPr/>
          </p:nvSpPr>
          <p:spPr>
            <a:xfrm>
              <a:off x="8651973" y="1541119"/>
              <a:ext cx="1502795" cy="14721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</a:t>
              </a:r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7D3F9C23-8590-401E-9B1C-3AD8273D7CC3}"/>
                </a:ext>
              </a:extLst>
            </p:cNvPr>
            <p:cNvSpPr/>
            <p:nvPr/>
          </p:nvSpPr>
          <p:spPr>
            <a:xfrm rot="5400000">
              <a:off x="9979966" y="2191884"/>
              <a:ext cx="504967" cy="17059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28CC649-46FC-427A-A42C-716CFD918519}"/>
                </a:ext>
              </a:extLst>
            </p:cNvPr>
            <p:cNvSpPr txBox="1"/>
            <p:nvPr/>
          </p:nvSpPr>
          <p:spPr>
            <a:xfrm>
              <a:off x="8790061" y="1063371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セクション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B49D817-99F5-42D5-9AD4-2E0C36CBE0DA}"/>
                </a:ext>
              </a:extLst>
            </p:cNvPr>
            <p:cNvSpPr txBox="1"/>
            <p:nvPr/>
          </p:nvSpPr>
          <p:spPr>
            <a:xfrm>
              <a:off x="8651973" y="3151373"/>
              <a:ext cx="1643399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業務移行方針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システム移行方針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データ移行方針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移行スケジュール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移行体制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作業一覧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作業マニュアル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CA16D79-B770-43A0-B24C-35D256FC0007}"/>
              </a:ext>
            </a:extLst>
          </p:cNvPr>
          <p:cNvGrpSpPr/>
          <p:nvPr/>
        </p:nvGrpSpPr>
        <p:grpSpPr>
          <a:xfrm>
            <a:off x="10338968" y="1063371"/>
            <a:ext cx="1502795" cy="2826666"/>
            <a:chOff x="10338968" y="1063371"/>
            <a:chExt cx="1502795" cy="2826666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37505A5-3495-469B-B89D-627CE62E94CD}"/>
                </a:ext>
              </a:extLst>
            </p:cNvPr>
            <p:cNvSpPr/>
            <p:nvPr/>
          </p:nvSpPr>
          <p:spPr>
            <a:xfrm>
              <a:off x="10338968" y="1541119"/>
              <a:ext cx="1502795" cy="14721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運用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253E6E6-1574-4B1B-B3C8-2A87E37D10D9}"/>
                </a:ext>
              </a:extLst>
            </p:cNvPr>
            <p:cNvSpPr txBox="1"/>
            <p:nvPr/>
          </p:nvSpPr>
          <p:spPr>
            <a:xfrm>
              <a:off x="10477056" y="1063371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セクション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5163CB3-3730-474A-A4C7-32D8C4080698}"/>
                </a:ext>
              </a:extLst>
            </p:cNvPr>
            <p:cNvSpPr txBox="1"/>
            <p:nvPr/>
          </p:nvSpPr>
          <p:spPr>
            <a:xfrm>
              <a:off x="10338968" y="3151373"/>
              <a:ext cx="14366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運用体制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作業一覧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作業マニュアル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0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この講座で考えるケース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3F35BD1-4D95-4892-BD29-FB162A983E44}"/>
              </a:ext>
            </a:extLst>
          </p:cNvPr>
          <p:cNvSpPr txBox="1"/>
          <p:nvPr/>
        </p:nvSpPr>
        <p:spPr>
          <a:xfrm>
            <a:off x="350237" y="3064801"/>
            <a:ext cx="581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ある企業の営業部門における働き方改革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HubSpot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」の導入プロジェクト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2977A2E-48EC-4EA8-BD2F-121751335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9"/>
          <a:stretch/>
        </p:blipFill>
        <p:spPr>
          <a:xfrm>
            <a:off x="6330988" y="2055980"/>
            <a:ext cx="5510775" cy="3501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DB1AA06-AEDB-4B24-AFC9-0DEADC1C1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7" t="22857" r="81764" b="72174"/>
          <a:stretch/>
        </p:blipFill>
        <p:spPr>
          <a:xfrm>
            <a:off x="6330988" y="1465313"/>
            <a:ext cx="1421534" cy="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対象となる受講生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9AE44C8-94F1-45F4-9768-6ED32F758EF2}"/>
              </a:ext>
            </a:extLst>
          </p:cNvPr>
          <p:cNvGrpSpPr/>
          <p:nvPr/>
        </p:nvGrpSpPr>
        <p:grpSpPr>
          <a:xfrm>
            <a:off x="762252" y="1550087"/>
            <a:ext cx="10500202" cy="1283984"/>
            <a:chOff x="796329" y="1550087"/>
            <a:chExt cx="10500202" cy="12839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B743079-220D-4AC1-BCA2-3A1D0DDECEDC}"/>
                </a:ext>
              </a:extLst>
            </p:cNvPr>
            <p:cNvSpPr/>
            <p:nvPr/>
          </p:nvSpPr>
          <p:spPr>
            <a:xfrm>
              <a:off x="796329" y="1550087"/>
              <a:ext cx="4650314" cy="1283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これからプロジェクトマネージャーとしてのキャリアをスタートする方</a:t>
              </a:r>
              <a:endPara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839E355-5F49-45EC-BA52-BAC88E973AA1}"/>
                </a:ext>
              </a:extLst>
            </p:cNvPr>
            <p:cNvSpPr/>
            <p:nvPr/>
          </p:nvSpPr>
          <p:spPr>
            <a:xfrm>
              <a:off x="6646217" y="1550087"/>
              <a:ext cx="4650314" cy="1283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いつ・何を決めなければいけないのかわかり、自信を持ってプロジェクトを進められる</a:t>
              </a:r>
              <a:endPara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BEBFEA2B-C616-400D-A882-FE045D947420}"/>
                </a:ext>
              </a:extLst>
            </p:cNvPr>
            <p:cNvSpPr/>
            <p:nvPr/>
          </p:nvSpPr>
          <p:spPr>
            <a:xfrm rot="5400000">
              <a:off x="5789307" y="2087008"/>
              <a:ext cx="613386" cy="2101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0E40DF8-CD57-443D-83FC-F98E956F927C}"/>
              </a:ext>
            </a:extLst>
          </p:cNvPr>
          <p:cNvGrpSpPr/>
          <p:nvPr/>
        </p:nvGrpSpPr>
        <p:grpSpPr>
          <a:xfrm>
            <a:off x="762252" y="3111742"/>
            <a:ext cx="10500202" cy="1283984"/>
            <a:chOff x="796329" y="3111742"/>
            <a:chExt cx="10500202" cy="128398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A7EDB4A-4497-4B8D-A182-9D44BA409C74}"/>
                </a:ext>
              </a:extLst>
            </p:cNvPr>
            <p:cNvSpPr/>
            <p:nvPr/>
          </p:nvSpPr>
          <p:spPr>
            <a:xfrm>
              <a:off x="796329" y="3111742"/>
              <a:ext cx="4650314" cy="1283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上流工程にキャリアチェンジしたいエンジニアの方</a:t>
              </a:r>
              <a:endPara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1FE3B5E-494C-4C73-A2DE-EA59C7FC05FA}"/>
                </a:ext>
              </a:extLst>
            </p:cNvPr>
            <p:cNvSpPr/>
            <p:nvPr/>
          </p:nvSpPr>
          <p:spPr>
            <a:xfrm>
              <a:off x="6646217" y="3111742"/>
              <a:ext cx="4650314" cy="1283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r>
                <a:rPr lang="en-US" altLang="ja-JP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IT</a:t>
              </a:r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プロジェクトの全体像が分かり、上流の</a:t>
              </a:r>
              <a:endPara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仕事にも自力で取り組めるようになる</a:t>
              </a:r>
              <a:endPara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8B377AA6-2658-4EC4-9B4B-ACA1D93FF192}"/>
                </a:ext>
              </a:extLst>
            </p:cNvPr>
            <p:cNvSpPr/>
            <p:nvPr/>
          </p:nvSpPr>
          <p:spPr>
            <a:xfrm rot="5400000">
              <a:off x="5789307" y="3648663"/>
              <a:ext cx="613386" cy="2101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0F5E233-7E93-4FBE-A00B-C261C23D3AEF}"/>
              </a:ext>
            </a:extLst>
          </p:cNvPr>
          <p:cNvGrpSpPr/>
          <p:nvPr/>
        </p:nvGrpSpPr>
        <p:grpSpPr>
          <a:xfrm>
            <a:off x="762252" y="4673397"/>
            <a:ext cx="10500202" cy="1283984"/>
            <a:chOff x="796329" y="4673397"/>
            <a:chExt cx="10500202" cy="12839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2BAF56C-4FA2-44DA-A2A4-92E51A08C3ED}"/>
                </a:ext>
              </a:extLst>
            </p:cNvPr>
            <p:cNvSpPr/>
            <p:nvPr/>
          </p:nvSpPr>
          <p:spPr>
            <a:xfrm>
              <a:off x="796329" y="4673397"/>
              <a:ext cx="4650314" cy="1283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これからエンジニアとしてのキャリアをスタート</a:t>
              </a:r>
              <a:br>
                <a:rPr lang="en-US" altLang="ja-JP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する方</a:t>
              </a:r>
              <a:endPara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63BE5C7-6335-4EB0-9B5D-36896BB3E271}"/>
                </a:ext>
              </a:extLst>
            </p:cNvPr>
            <p:cNvSpPr/>
            <p:nvPr/>
          </p:nvSpPr>
          <p:spPr>
            <a:xfrm>
              <a:off x="6646217" y="4673397"/>
              <a:ext cx="4650314" cy="1283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プロジェクト資料の読み方がわかり、チームで即戦力になれる</a:t>
              </a:r>
              <a:endPara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C88ED9C-A373-4162-9A62-19AA13496E9A}"/>
                </a:ext>
              </a:extLst>
            </p:cNvPr>
            <p:cNvSpPr/>
            <p:nvPr/>
          </p:nvSpPr>
          <p:spPr>
            <a:xfrm rot="5400000">
              <a:off x="5789307" y="5210318"/>
              <a:ext cx="613386" cy="2101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2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プロジェクト計画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873670-FBFC-4E5B-8D75-751DCD9ACCBF}"/>
              </a:ext>
            </a:extLst>
          </p:cNvPr>
          <p:cNvSpPr/>
          <p:nvPr/>
        </p:nvSpPr>
        <p:spPr>
          <a:xfrm>
            <a:off x="680908" y="1765909"/>
            <a:ext cx="1949901" cy="400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フェーズの目的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CA20C9-4AB7-49A3-AA0A-CAC961977707}"/>
              </a:ext>
            </a:extLst>
          </p:cNvPr>
          <p:cNvSpPr/>
          <p:nvPr/>
        </p:nvSpPr>
        <p:spPr>
          <a:xfrm>
            <a:off x="2630809" y="1765910"/>
            <a:ext cx="8132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プロジェクトの必要性を説明し、関係者を巻き込むこと。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769C9B-177F-4A37-B6B3-1C6FFF214D7C}"/>
              </a:ext>
            </a:extLst>
          </p:cNvPr>
          <p:cNvSpPr/>
          <p:nvPr/>
        </p:nvSpPr>
        <p:spPr>
          <a:xfrm>
            <a:off x="680909" y="2407810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解決する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課題を決める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B7647F-C4FD-4DB3-9834-56BF2FD9E9B7}"/>
              </a:ext>
            </a:extLst>
          </p:cNvPr>
          <p:cNvSpPr/>
          <p:nvPr/>
        </p:nvSpPr>
        <p:spPr>
          <a:xfrm>
            <a:off x="2346684" y="2407810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目的を決める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C2C538-57DB-49CD-893B-39A41BD60B2B}"/>
              </a:ext>
            </a:extLst>
          </p:cNvPr>
          <p:cNvSpPr/>
          <p:nvPr/>
        </p:nvSpPr>
        <p:spPr>
          <a:xfrm>
            <a:off x="4012459" y="2407810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責任範囲を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決める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E12A3B-2F97-4BA9-9E83-5D9AA71B8E35}"/>
              </a:ext>
            </a:extLst>
          </p:cNvPr>
          <p:cNvSpPr/>
          <p:nvPr/>
        </p:nvSpPr>
        <p:spPr>
          <a:xfrm>
            <a:off x="4763856" y="4118769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決める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A6C91D1-740B-497B-97F2-6998B9BA545B}"/>
              </a:ext>
            </a:extLst>
          </p:cNvPr>
          <p:cNvSpPr/>
          <p:nvPr/>
        </p:nvSpPr>
        <p:spPr>
          <a:xfrm>
            <a:off x="6429630" y="4118769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成果物を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決める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5140D9-6C88-4C92-AFEA-02D87DC5FE38}"/>
              </a:ext>
            </a:extLst>
          </p:cNvPr>
          <p:cNvSpPr/>
          <p:nvPr/>
        </p:nvSpPr>
        <p:spPr>
          <a:xfrm>
            <a:off x="8095405" y="4118769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チームと責任者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を決める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7505A5-3495-469B-B89D-627CE62E94CD}"/>
              </a:ext>
            </a:extLst>
          </p:cNvPr>
          <p:cNvSpPr/>
          <p:nvPr/>
        </p:nvSpPr>
        <p:spPr>
          <a:xfrm>
            <a:off x="9782400" y="4118769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ルールを決める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6ADDE4-54AC-4C5D-9AB8-12217EFA93C7}"/>
              </a:ext>
            </a:extLst>
          </p:cNvPr>
          <p:cNvSpPr/>
          <p:nvPr/>
        </p:nvSpPr>
        <p:spPr>
          <a:xfrm rot="5400000">
            <a:off x="2008901" y="3058575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886EAC15-FEB6-464D-84ED-7F0379691984}"/>
              </a:ext>
            </a:extLst>
          </p:cNvPr>
          <p:cNvSpPr/>
          <p:nvPr/>
        </p:nvSpPr>
        <p:spPr>
          <a:xfrm rot="5400000">
            <a:off x="3674675" y="3058575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5D5A7380-7071-45DB-BCBF-BC71D3C9A70A}"/>
              </a:ext>
            </a:extLst>
          </p:cNvPr>
          <p:cNvSpPr/>
          <p:nvPr/>
        </p:nvSpPr>
        <p:spPr>
          <a:xfrm rot="5400000">
            <a:off x="5340449" y="3058575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4938A3CD-C3A1-4E5E-ADB6-FD648545F89D}"/>
              </a:ext>
            </a:extLst>
          </p:cNvPr>
          <p:cNvSpPr/>
          <p:nvPr/>
        </p:nvSpPr>
        <p:spPr>
          <a:xfrm rot="5400000">
            <a:off x="6078245" y="4769534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20018A9A-1DE8-409D-A1EB-B9D9CAE8F4AF}"/>
              </a:ext>
            </a:extLst>
          </p:cNvPr>
          <p:cNvSpPr/>
          <p:nvPr/>
        </p:nvSpPr>
        <p:spPr>
          <a:xfrm rot="5400000">
            <a:off x="7761432" y="4769534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7D3F9C23-8590-401E-9B1C-3AD8273D7CC3}"/>
              </a:ext>
            </a:extLst>
          </p:cNvPr>
          <p:cNvSpPr/>
          <p:nvPr/>
        </p:nvSpPr>
        <p:spPr>
          <a:xfrm rot="5400000">
            <a:off x="9423398" y="4769534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E5A8764-A192-499C-9417-93213110538C}"/>
              </a:ext>
            </a:extLst>
          </p:cNvPr>
          <p:cNvSpPr/>
          <p:nvPr/>
        </p:nvSpPr>
        <p:spPr>
          <a:xfrm>
            <a:off x="5678231" y="2407810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決める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0AF978A-FE30-419A-895F-D8A8EA5F471C}"/>
              </a:ext>
            </a:extLst>
          </p:cNvPr>
          <p:cNvSpPr/>
          <p:nvPr/>
        </p:nvSpPr>
        <p:spPr>
          <a:xfrm rot="5400000">
            <a:off x="7006221" y="3058575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77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要件定義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873670-FBFC-4E5B-8D75-751DCD9ACCBF}"/>
              </a:ext>
            </a:extLst>
          </p:cNvPr>
          <p:cNvSpPr/>
          <p:nvPr/>
        </p:nvSpPr>
        <p:spPr>
          <a:xfrm>
            <a:off x="735911" y="1966650"/>
            <a:ext cx="1949901" cy="400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フェーズの目的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CA20C9-4AB7-49A3-AA0A-CAC961977707}"/>
              </a:ext>
            </a:extLst>
          </p:cNvPr>
          <p:cNvSpPr/>
          <p:nvPr/>
        </p:nvSpPr>
        <p:spPr>
          <a:xfrm>
            <a:off x="2685812" y="1966651"/>
            <a:ext cx="8132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「何を作るのか？」を定め、開発にかかるコストを算出すること。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769C9B-177F-4A37-B6B3-1C6FFF214D7C}"/>
              </a:ext>
            </a:extLst>
          </p:cNvPr>
          <p:cNvSpPr/>
          <p:nvPr/>
        </p:nvSpPr>
        <p:spPr>
          <a:xfrm>
            <a:off x="735912" y="2608551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現在の業務を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整理する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B7647F-C4FD-4DB3-9834-56BF2FD9E9B7}"/>
              </a:ext>
            </a:extLst>
          </p:cNvPr>
          <p:cNvSpPr/>
          <p:nvPr/>
        </p:nvSpPr>
        <p:spPr>
          <a:xfrm>
            <a:off x="2401687" y="2608551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新しい業務を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整理する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C2C538-57DB-49CD-893B-39A41BD60B2B}"/>
              </a:ext>
            </a:extLst>
          </p:cNvPr>
          <p:cNvSpPr/>
          <p:nvPr/>
        </p:nvSpPr>
        <p:spPr>
          <a:xfrm>
            <a:off x="4067462" y="2608551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システム化する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機能を決める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E12A3B-2F97-4BA9-9E83-5D9AA71B8E35}"/>
              </a:ext>
            </a:extLst>
          </p:cNvPr>
          <p:cNvSpPr/>
          <p:nvPr/>
        </p:nvSpPr>
        <p:spPr>
          <a:xfrm>
            <a:off x="5733237" y="2608551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を決める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A6C91D1-740B-497B-97F2-6998B9BA545B}"/>
              </a:ext>
            </a:extLst>
          </p:cNvPr>
          <p:cNvSpPr/>
          <p:nvPr/>
        </p:nvSpPr>
        <p:spPr>
          <a:xfrm>
            <a:off x="7399011" y="2608551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連携タイミング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を洗い出す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5140D9-6C88-4C92-AFEA-02D87DC5FE38}"/>
              </a:ext>
            </a:extLst>
          </p:cNvPr>
          <p:cNvSpPr/>
          <p:nvPr/>
        </p:nvSpPr>
        <p:spPr>
          <a:xfrm>
            <a:off x="4811239" y="4253106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データ構造を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決める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7505A5-3495-469B-B89D-627CE62E94CD}"/>
              </a:ext>
            </a:extLst>
          </p:cNvPr>
          <p:cNvSpPr/>
          <p:nvPr/>
        </p:nvSpPr>
        <p:spPr>
          <a:xfrm>
            <a:off x="6498234" y="4253106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画面構成を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決める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6ADDE4-54AC-4C5D-9AB8-12217EFA93C7}"/>
              </a:ext>
            </a:extLst>
          </p:cNvPr>
          <p:cNvSpPr/>
          <p:nvPr/>
        </p:nvSpPr>
        <p:spPr>
          <a:xfrm rot="5400000">
            <a:off x="2063904" y="3259316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886EAC15-FEB6-464D-84ED-7F0379691984}"/>
              </a:ext>
            </a:extLst>
          </p:cNvPr>
          <p:cNvSpPr/>
          <p:nvPr/>
        </p:nvSpPr>
        <p:spPr>
          <a:xfrm rot="5400000">
            <a:off x="3729678" y="3259316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5D5A7380-7071-45DB-BCBF-BC71D3C9A70A}"/>
              </a:ext>
            </a:extLst>
          </p:cNvPr>
          <p:cNvSpPr/>
          <p:nvPr/>
        </p:nvSpPr>
        <p:spPr>
          <a:xfrm rot="5400000">
            <a:off x="5395452" y="3259316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4938A3CD-C3A1-4E5E-ADB6-FD648545F89D}"/>
              </a:ext>
            </a:extLst>
          </p:cNvPr>
          <p:cNvSpPr/>
          <p:nvPr/>
        </p:nvSpPr>
        <p:spPr>
          <a:xfrm rot="5400000">
            <a:off x="7047626" y="3259316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20018A9A-1DE8-409D-A1EB-B9D9CAE8F4AF}"/>
              </a:ext>
            </a:extLst>
          </p:cNvPr>
          <p:cNvSpPr/>
          <p:nvPr/>
        </p:nvSpPr>
        <p:spPr>
          <a:xfrm rot="5400000">
            <a:off x="8730813" y="3259316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7D3F9C23-8590-401E-9B1C-3AD8273D7CC3}"/>
              </a:ext>
            </a:extLst>
          </p:cNvPr>
          <p:cNvSpPr/>
          <p:nvPr/>
        </p:nvSpPr>
        <p:spPr>
          <a:xfrm rot="5400000">
            <a:off x="6139232" y="4903871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69F4D-480E-4635-ACB6-7934DD4EDB9E}"/>
              </a:ext>
            </a:extLst>
          </p:cNvPr>
          <p:cNvSpPr/>
          <p:nvPr/>
        </p:nvSpPr>
        <p:spPr>
          <a:xfrm>
            <a:off x="8185229" y="4253106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非機能の要件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を決める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753D5A7E-B3E1-4599-BA62-8D1E34FF5983}"/>
              </a:ext>
            </a:extLst>
          </p:cNvPr>
          <p:cNvSpPr/>
          <p:nvPr/>
        </p:nvSpPr>
        <p:spPr>
          <a:xfrm rot="5400000">
            <a:off x="7826227" y="4903871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968D48-0FE3-4FD3-8ACF-85E2799FC2D2}"/>
              </a:ext>
            </a:extLst>
          </p:cNvPr>
          <p:cNvSpPr/>
          <p:nvPr/>
        </p:nvSpPr>
        <p:spPr>
          <a:xfrm>
            <a:off x="9851005" y="4253106"/>
            <a:ext cx="1502795" cy="1472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調達するものを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洗い出す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3A6079C0-40EE-493F-84A2-057EBBC7ED37}"/>
              </a:ext>
            </a:extLst>
          </p:cNvPr>
          <p:cNvSpPr/>
          <p:nvPr/>
        </p:nvSpPr>
        <p:spPr>
          <a:xfrm rot="5400000">
            <a:off x="9492003" y="4903871"/>
            <a:ext cx="504967" cy="17059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53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968D48-0FE3-4FD3-8ACF-85E2799FC2D2}"/>
              </a:ext>
            </a:extLst>
          </p:cNvPr>
          <p:cNvSpPr/>
          <p:nvPr/>
        </p:nvSpPr>
        <p:spPr>
          <a:xfrm>
            <a:off x="1747418" y="4269786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連携項目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1829F0D-6A60-4E6D-9B94-90C56C1ABB87}"/>
              </a:ext>
            </a:extLst>
          </p:cNvPr>
          <p:cNvSpPr/>
          <p:nvPr/>
        </p:nvSpPr>
        <p:spPr>
          <a:xfrm>
            <a:off x="401293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連携プロトコル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ED23F7-7450-4AE2-B43B-135F791B1C63}"/>
              </a:ext>
            </a:extLst>
          </p:cNvPr>
          <p:cNvSpPr/>
          <p:nvPr/>
        </p:nvSpPr>
        <p:spPr>
          <a:xfrm>
            <a:off x="1747418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接続情報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384ADAF-D849-45F5-A6C7-4F538FF9E000}"/>
              </a:ext>
            </a:extLst>
          </p:cNvPr>
          <p:cNvSpPr/>
          <p:nvPr/>
        </p:nvSpPr>
        <p:spPr>
          <a:xfrm>
            <a:off x="401293" y="4269786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フォーマット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4EB6319-2849-424E-9544-DEE4BD778369}"/>
              </a:ext>
            </a:extLst>
          </p:cNvPr>
          <p:cNvSpPr/>
          <p:nvPr/>
        </p:nvSpPr>
        <p:spPr>
          <a:xfrm>
            <a:off x="3346920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データ項目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0008B49-9E78-46B7-8844-E2199B6BC158}"/>
              </a:ext>
            </a:extLst>
          </p:cNvPr>
          <p:cNvSpPr/>
          <p:nvPr/>
        </p:nvSpPr>
        <p:spPr>
          <a:xfrm>
            <a:off x="4693045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キー・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インデックス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62B5408-BE88-4B9A-9973-BFB398370E39}"/>
              </a:ext>
            </a:extLst>
          </p:cNvPr>
          <p:cNvSpPr/>
          <p:nvPr/>
        </p:nvSpPr>
        <p:spPr>
          <a:xfrm>
            <a:off x="4037761" y="4269786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コード値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6B4721-B7A1-4018-9E59-F3D77E3ADB39}"/>
              </a:ext>
            </a:extLst>
          </p:cNvPr>
          <p:cNvSpPr/>
          <p:nvPr/>
        </p:nvSpPr>
        <p:spPr>
          <a:xfrm>
            <a:off x="7698326" y="4269786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クラス構成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B4010B7-3A08-4A39-B9C9-03AB98EE70C8}"/>
              </a:ext>
            </a:extLst>
          </p:cNvPr>
          <p:cNvSpPr/>
          <p:nvPr/>
        </p:nvSpPr>
        <p:spPr>
          <a:xfrm>
            <a:off x="6352201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画面項目・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8A9CFDB-E532-4F2C-A797-95CDD7CB5C2C}"/>
              </a:ext>
            </a:extLst>
          </p:cNvPr>
          <p:cNvSpPr/>
          <p:nvPr/>
        </p:nvSpPr>
        <p:spPr>
          <a:xfrm>
            <a:off x="7698326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イベント処理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A5369EC-7339-4FB0-A724-CD1BC55BEB13}"/>
              </a:ext>
            </a:extLst>
          </p:cNvPr>
          <p:cNvSpPr/>
          <p:nvPr/>
        </p:nvSpPr>
        <p:spPr>
          <a:xfrm>
            <a:off x="6352201" y="4269786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入力チェック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38892BF-99AD-4374-BBF3-0366A2A642CF}"/>
              </a:ext>
            </a:extLst>
          </p:cNvPr>
          <p:cNvSpPr/>
          <p:nvPr/>
        </p:nvSpPr>
        <p:spPr>
          <a:xfrm>
            <a:off x="9344884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サーバ設定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728CA8D-126F-46B7-9C36-FE2157937EFC}"/>
              </a:ext>
            </a:extLst>
          </p:cNvPr>
          <p:cNvSpPr/>
          <p:nvPr/>
        </p:nvSpPr>
        <p:spPr>
          <a:xfrm>
            <a:off x="10691008" y="3060052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E8FBE1D-F5C6-45A1-B5EA-9F1EB184720E}"/>
              </a:ext>
            </a:extLst>
          </p:cNvPr>
          <p:cNvSpPr/>
          <p:nvPr/>
        </p:nvSpPr>
        <p:spPr>
          <a:xfrm>
            <a:off x="10025565" y="4269786"/>
            <a:ext cx="1118685" cy="1030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873670-FBFC-4E5B-8D75-751DCD9ACCBF}"/>
              </a:ext>
            </a:extLst>
          </p:cNvPr>
          <p:cNvSpPr/>
          <p:nvPr/>
        </p:nvSpPr>
        <p:spPr>
          <a:xfrm>
            <a:off x="171449" y="1643663"/>
            <a:ext cx="1949901" cy="400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フェーズの目的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CA20C9-4AB7-49A3-AA0A-CAC961977707}"/>
              </a:ext>
            </a:extLst>
          </p:cNvPr>
          <p:cNvSpPr/>
          <p:nvPr/>
        </p:nvSpPr>
        <p:spPr>
          <a:xfrm>
            <a:off x="2121350" y="1643664"/>
            <a:ext cx="8132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「どうやって作るのか？」を定め、「手を動かせば完成する」インプットを揃える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D595F7-8B54-40E6-A1E2-69C2A843D86D}"/>
              </a:ext>
            </a:extLst>
          </p:cNvPr>
          <p:cNvSpPr/>
          <p:nvPr/>
        </p:nvSpPr>
        <p:spPr>
          <a:xfrm>
            <a:off x="171449" y="2671024"/>
            <a:ext cx="2873783" cy="287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B5E998-B0EE-43C9-88E5-98E6FAEC6C75}"/>
              </a:ext>
            </a:extLst>
          </p:cNvPr>
          <p:cNvSpPr/>
          <p:nvPr/>
        </p:nvSpPr>
        <p:spPr>
          <a:xfrm>
            <a:off x="1155331" y="2521688"/>
            <a:ext cx="90601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  <a:endParaRPr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F0EA2EF-5ECF-4702-A95A-D1856E1DD1B6}"/>
              </a:ext>
            </a:extLst>
          </p:cNvPr>
          <p:cNvSpPr/>
          <p:nvPr/>
        </p:nvSpPr>
        <p:spPr>
          <a:xfrm>
            <a:off x="3139411" y="2671024"/>
            <a:ext cx="2873783" cy="287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1517271-C6E3-4D95-8FCE-7069BE06F975}"/>
              </a:ext>
            </a:extLst>
          </p:cNvPr>
          <p:cNvSpPr/>
          <p:nvPr/>
        </p:nvSpPr>
        <p:spPr>
          <a:xfrm>
            <a:off x="3964596" y="2521688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データ設計</a:t>
            </a:r>
            <a:endParaRPr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38653EB-8A4E-4FD7-8065-E66F7CD10537}"/>
              </a:ext>
            </a:extLst>
          </p:cNvPr>
          <p:cNvSpPr/>
          <p:nvPr/>
        </p:nvSpPr>
        <p:spPr>
          <a:xfrm>
            <a:off x="6127649" y="2671024"/>
            <a:ext cx="2873783" cy="287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4293589-10B1-423E-9E34-5551014C5D98}"/>
              </a:ext>
            </a:extLst>
          </p:cNvPr>
          <p:cNvSpPr/>
          <p:nvPr/>
        </p:nvSpPr>
        <p:spPr>
          <a:xfrm>
            <a:off x="6705971" y="2521688"/>
            <a:ext cx="171713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画面・処理設計</a:t>
            </a:r>
            <a:endParaRPr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603ABC8-3F55-44ED-8661-2BF2545B1113}"/>
              </a:ext>
            </a:extLst>
          </p:cNvPr>
          <p:cNvSpPr/>
          <p:nvPr/>
        </p:nvSpPr>
        <p:spPr>
          <a:xfrm>
            <a:off x="9115886" y="2671024"/>
            <a:ext cx="2873783" cy="287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CA4B97F-A6A8-4372-A235-5B833A3CC5C6}"/>
              </a:ext>
            </a:extLst>
          </p:cNvPr>
          <p:cNvSpPr/>
          <p:nvPr/>
        </p:nvSpPr>
        <p:spPr>
          <a:xfrm>
            <a:off x="9872943" y="2521688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インフラ設計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03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9B48AA2-E404-48E3-B6E0-C7850A78FBAD}"/>
              </a:ext>
            </a:extLst>
          </p:cNvPr>
          <p:cNvCxnSpPr/>
          <p:nvPr/>
        </p:nvCxnSpPr>
        <p:spPr>
          <a:xfrm>
            <a:off x="1717482" y="1747728"/>
            <a:ext cx="4301656" cy="4301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15C11B3-805C-4FF5-AFBA-7071117CDDD9}"/>
              </a:ext>
            </a:extLst>
          </p:cNvPr>
          <p:cNvCxnSpPr>
            <a:cxnSpLocks/>
          </p:cNvCxnSpPr>
          <p:nvPr/>
        </p:nvCxnSpPr>
        <p:spPr>
          <a:xfrm flipH="1">
            <a:off x="6019138" y="1747728"/>
            <a:ext cx="4301656" cy="4301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4B5C50B-2CA7-4C15-8065-E4F28ECF9C3B}"/>
              </a:ext>
            </a:extLst>
          </p:cNvPr>
          <p:cNvSpPr/>
          <p:nvPr/>
        </p:nvSpPr>
        <p:spPr>
          <a:xfrm>
            <a:off x="489422" y="2165629"/>
            <a:ext cx="2102704" cy="76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4006994-3200-4CB4-931C-852AA428FA62}"/>
              </a:ext>
            </a:extLst>
          </p:cNvPr>
          <p:cNvSpPr/>
          <p:nvPr/>
        </p:nvSpPr>
        <p:spPr>
          <a:xfrm>
            <a:off x="1484660" y="3726105"/>
            <a:ext cx="2102704" cy="76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989277C-359A-4AB4-B368-E7B703E2D685}"/>
              </a:ext>
            </a:extLst>
          </p:cNvPr>
          <p:cNvSpPr/>
          <p:nvPr/>
        </p:nvSpPr>
        <p:spPr>
          <a:xfrm>
            <a:off x="2956976" y="5308676"/>
            <a:ext cx="2102704" cy="76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81336EF-0802-419E-86AA-AD73235DA9F5}"/>
              </a:ext>
            </a:extLst>
          </p:cNvPr>
          <p:cNvSpPr/>
          <p:nvPr/>
        </p:nvSpPr>
        <p:spPr>
          <a:xfrm>
            <a:off x="6978596" y="5308676"/>
            <a:ext cx="2102704" cy="76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単体テスト・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結合テスト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341F6F8-E088-4A87-AEBA-DE6BF7D3D4AF}"/>
              </a:ext>
            </a:extLst>
          </p:cNvPr>
          <p:cNvSpPr/>
          <p:nvPr/>
        </p:nvSpPr>
        <p:spPr>
          <a:xfrm>
            <a:off x="8610600" y="3726105"/>
            <a:ext cx="2102704" cy="76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総合テスト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F86CE1-A833-4426-8AA7-AB942866C595}"/>
              </a:ext>
            </a:extLst>
          </p:cNvPr>
          <p:cNvSpPr/>
          <p:nvPr/>
        </p:nvSpPr>
        <p:spPr>
          <a:xfrm>
            <a:off x="9363078" y="2165629"/>
            <a:ext cx="2102704" cy="762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受入テスト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4DECBD-836C-40FA-B9D8-D7F0EC455B0C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5059680" y="5690077"/>
            <a:ext cx="191891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489F72A-49F3-401F-AA62-98925F5CEB9E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3587364" y="4107506"/>
            <a:ext cx="502323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AE613F3-8C6B-44DA-9782-C4C1F0034E7E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2592126" y="2547030"/>
            <a:ext cx="677095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2B4FA31-81CE-4FDD-B079-A6D0FE56B472}"/>
              </a:ext>
            </a:extLst>
          </p:cNvPr>
          <p:cNvSpPr/>
          <p:nvPr/>
        </p:nvSpPr>
        <p:spPr>
          <a:xfrm>
            <a:off x="4199150" y="4880344"/>
            <a:ext cx="3793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設計通りに実装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されている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ことを確認する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E5900AE-831D-4525-95E6-297308112804}"/>
              </a:ext>
            </a:extLst>
          </p:cNvPr>
          <p:cNvSpPr/>
          <p:nvPr/>
        </p:nvSpPr>
        <p:spPr>
          <a:xfrm>
            <a:off x="4199150" y="3319868"/>
            <a:ext cx="3793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要件定義通りに設計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されている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ことを確認する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CC9EC08-58AB-4A61-A510-377C078369C7}"/>
              </a:ext>
            </a:extLst>
          </p:cNvPr>
          <p:cNvSpPr/>
          <p:nvPr/>
        </p:nvSpPr>
        <p:spPr>
          <a:xfrm>
            <a:off x="3571293" y="1752359"/>
            <a:ext cx="5049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プロジェクト計画通りに要件定義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されている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ことを確認する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473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461</Words>
  <Application>Microsoft Office PowerPoint</Application>
  <PresentationFormat>ワイド画面</PresentationFormat>
  <Paragraphs>159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Wingdings</vt:lpstr>
      <vt:lpstr>Office テーマ</vt:lpstr>
      <vt:lpstr>ITプロジェクトの流れと検討内容</vt:lpstr>
      <vt:lpstr>この講座で考えるケース</vt:lpstr>
      <vt:lpstr>対象となる受講生</vt:lpstr>
      <vt:lpstr>プロジェクト計画</vt:lpstr>
      <vt:lpstr>要件定義</vt:lpstr>
      <vt:lpstr>設計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57</cp:revision>
  <dcterms:created xsi:type="dcterms:W3CDTF">2020-02-25T23:56:54Z</dcterms:created>
  <dcterms:modified xsi:type="dcterms:W3CDTF">2020-04-10T21:02:11Z</dcterms:modified>
</cp:coreProperties>
</file>