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75D0C-A967-4C61-9FFB-F50BDB884EAD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A94A7-B9CB-41F1-9DE2-7EDC11770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62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4663E-D228-4CDB-B996-A324A85DC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1C19B1-F004-4846-A4DF-4E5B08315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68DF4-B683-4B7F-8B25-362CB899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E196-82B2-4CE1-8222-04F13EF1B4D7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B70B3A-53F3-4872-BDE6-A64E0D85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198880-AF29-4FA2-B44F-D76B4EF2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26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0D3FE-8EAA-494A-BB29-971F9064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708B55-847C-4A81-B9FB-BEE687B33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2397C8-BA42-4C62-B515-5D3460B67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A1AFCF-A28C-4BAD-87F2-C49472BC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DAED-4B63-4EE3-95E6-0327F2978D7C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C3A2B7-0CD4-4136-AA5C-CB5B632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81AC1E-6CC3-40D8-AE2F-0EF3AAC4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15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0059D-F828-494A-A0FE-A546A049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58C2B-688A-46FC-ACEA-278598AF1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57C3EC-D72B-452D-BB2C-4BEC02B6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0635-2F0D-4502-ADDD-E5EF9A49F9D3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FC2D2D-E5C2-40B7-B3CE-B99E975B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D0486C-1993-48AA-85AD-E256D677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012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C3716F-26C1-4BC6-A26F-1819403E7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CC6946-5FB1-4294-AEFD-6356CFD14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AE6AB-AF69-448C-B1B6-35ADFAA0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283E-6463-45BE-B115-A5BB6CB72995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4BEF4-3E4D-45EB-9885-58BDA8AC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05A253-B194-4C4D-8607-8BE3849A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78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47EA78-8374-4C2F-AACD-A2A87CB5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72" y="194740"/>
            <a:ext cx="11605591" cy="640147"/>
          </a:xfrm>
        </p:spPr>
        <p:txBody>
          <a:bodyPr>
            <a:normAutofit/>
          </a:bodyPr>
          <a:lstStyle>
            <a:lvl1pPr>
              <a:defRPr sz="2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D1E66EE-0D4C-4BE2-92B8-0C40A71259C8}"/>
              </a:ext>
            </a:extLst>
          </p:cNvPr>
          <p:cNvCxnSpPr/>
          <p:nvPr userDrawn="1"/>
        </p:nvCxnSpPr>
        <p:spPr>
          <a:xfrm>
            <a:off x="0" y="84056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E0E62C80-F426-4DEF-89F0-D09E197B9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538" y="942117"/>
            <a:ext cx="11605225" cy="34712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5" name="日付プレースホルダー 14">
            <a:extLst>
              <a:ext uri="{FF2B5EF4-FFF2-40B4-BE49-F238E27FC236}">
                <a16:creationId xmlns:a16="http://schemas.microsoft.com/office/drawing/2014/main" id="{6062CF40-354C-4957-848D-B809CF3FAA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1D8EE3-A361-4068-AD85-3AEF4D15B310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16" name="フッター プレースホルダー 15">
            <a:extLst>
              <a:ext uri="{FF2B5EF4-FFF2-40B4-BE49-F238E27FC236}">
                <a16:creationId xmlns:a16="http://schemas.microsoft.com/office/drawing/2014/main" id="{6784CA0D-1870-4FCC-BD06-D6C11DFD66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スライド番号プレースホルダー 16">
            <a:extLst>
              <a:ext uri="{FF2B5EF4-FFF2-40B4-BE49-F238E27FC236}">
                <a16:creationId xmlns:a16="http://schemas.microsoft.com/office/drawing/2014/main" id="{FAB8EC6B-14E9-4E9F-9B41-A08E474583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77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87812-BAE8-41E5-948B-990752B0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D4800-1894-47D1-8126-16D938F6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E1EB11-0FF3-467D-A19F-07C1BF33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819-8F0D-4F7F-B6B1-E3874DC63131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AA48D9-1705-4510-BCB7-F01A975C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0DFE3-FEB2-40AB-A628-000710F4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92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48D64A-6A5B-4227-BDBA-F74A28A4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C9699C-DDA3-4E0B-A7E7-EC10BA42C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1822D-E5DF-4E90-BA09-3D278C8C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56C2-771E-45FB-BC43-2B1F694FADCE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729E7-C735-4F03-9B4C-51E021FD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9B9621-6118-4076-AF51-B889399C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80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8B1DC-129E-4F6D-A1AF-E716ADB6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DFEBBC-853D-49D2-967F-345BB221E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9D0E71-BF80-4298-8A46-2EBB78E1A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CCFE81-8326-4451-AFFF-B5631321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5AE-E4EE-4795-8DFE-CF8937DF1A76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40236A-B131-4428-B5CC-553D5EE8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33D056-6272-4A99-86EB-56C8BFC4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78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EEC85-756C-4A42-B93A-DF350B72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1D872C-C08E-4E5D-B0F3-51B9034C3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85F73A-247A-4B53-8167-4A5A9FF49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150E77-8D85-46A9-A5C2-D0F3ABFF1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E6FAD5-5489-4B47-9F09-C8C0F122D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D1B5CF-2E9C-49B0-846E-C1283237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4091-7758-4D12-AB62-C2EE870CAD7D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473B98-D2D1-426B-AF4B-4C2B4739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FAA3D4-B971-45F0-B957-947FD03F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8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19895-DF63-493F-A676-63CC6875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2533F8-D2C5-4800-9230-42DDD172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5973-FF9B-467B-8C6A-FD32F556FD74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876A5E-9170-4BB8-A9F2-A46751F8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694974-33A2-4F09-9ACD-8652E94D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59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65EED2-5073-4B8B-913D-8DD343E6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3CD2-E7B8-4C72-BA56-DD40317E7B31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D8D46A3-06E7-4D89-90DD-C12EDCEB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1065F3-7F60-450F-93EC-76BB34A4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63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3265E-BFEB-44FE-886E-67ACBCC3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058A38-1B2F-43BD-96DF-C17485B39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4649C3-F9F1-47D8-9BC0-1BDE0D3C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156F69-4209-452E-94A4-FAAF7C74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6F2C-BAFB-4F71-A264-358EEB8E380A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09F465-0E41-4477-A946-5B3747E6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427749-8BCB-4876-9D44-3AB8B786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77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C3F237-3A27-46B1-85DC-EF03820C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B334F6-B96F-4C01-920A-28F5A05D7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396828-A6A1-4970-A0EA-00AB6C91D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96D3A-7AEC-45ED-9D2A-9691A02C91E2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7B9A8A-B480-4365-8DE2-7FFFFD8FE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FB97BA-ED52-4AF9-BD13-415D473D9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88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ECC9A-B3A5-431C-A95F-B1C638B43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1860422"/>
            <a:ext cx="11064240" cy="2387600"/>
          </a:xfrm>
        </p:spPr>
        <p:txBody>
          <a:bodyPr>
            <a:normAutofit/>
          </a:bodyPr>
          <a:lstStyle/>
          <a:p>
            <a:r>
              <a:rPr kumimoji="1" lang="ja-JP" altLang="en-US" sz="4800" b="1" dirty="0"/>
              <a:t>新</a:t>
            </a:r>
            <a:r>
              <a:rPr kumimoji="1" lang="en-US" altLang="ja-JP" sz="4800" b="1" dirty="0"/>
              <a:t>CRM</a:t>
            </a:r>
            <a:r>
              <a:rPr kumimoji="1" lang="ja-JP" altLang="en-US" sz="4800" b="1" dirty="0"/>
              <a:t>システム構築プロジェクト</a:t>
            </a:r>
            <a:br>
              <a:rPr kumimoji="1" lang="en-US" altLang="ja-JP" sz="4800" b="1" dirty="0"/>
            </a:br>
            <a:br>
              <a:rPr kumimoji="1" lang="en-US" altLang="ja-JP" sz="4800" b="1" dirty="0"/>
            </a:br>
            <a:r>
              <a:rPr kumimoji="1" lang="en-US" altLang="ja-JP" sz="4800" b="1" dirty="0"/>
              <a:t>- </a:t>
            </a:r>
            <a:r>
              <a:rPr kumimoji="1" lang="ja-JP" altLang="en-US" sz="4800" b="1" dirty="0"/>
              <a:t>機能配置図 </a:t>
            </a:r>
            <a:r>
              <a:rPr kumimoji="1" lang="en-US" altLang="ja-JP" sz="4800" b="1" dirty="0"/>
              <a:t>-</a:t>
            </a:r>
            <a:endParaRPr kumimoji="1" lang="ja-JP" altLang="en-US" sz="4800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75AA85-FAF2-4FDB-BBEC-D5D699B25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0097"/>
            <a:ext cx="9144000" cy="504243"/>
          </a:xfrm>
        </p:spPr>
        <p:txBody>
          <a:bodyPr/>
          <a:lstStyle/>
          <a:p>
            <a:r>
              <a:rPr lang="en-US" altLang="ja-JP" dirty="0"/>
              <a:t>YYYY/MM/DD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882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機能配置図</a:t>
            </a:r>
            <a:endParaRPr kumimoji="1" lang="ja-JP" altLang="en-US" dirty="0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7C0D9D57-C51A-4CE0-A8EE-C98AE05653F1}"/>
              </a:ext>
            </a:extLst>
          </p:cNvPr>
          <p:cNvSpPr/>
          <p:nvPr/>
        </p:nvSpPr>
        <p:spPr>
          <a:xfrm>
            <a:off x="586909" y="2326501"/>
            <a:ext cx="1799370" cy="872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06730278-DCD4-4478-929F-5C63921F1F12}"/>
              </a:ext>
            </a:extLst>
          </p:cNvPr>
          <p:cNvSpPr/>
          <p:nvPr/>
        </p:nvSpPr>
        <p:spPr>
          <a:xfrm>
            <a:off x="3181492" y="2326501"/>
            <a:ext cx="1799370" cy="872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メールサーバ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369DF271-DBA9-4036-8B1E-6D86E984806D}"/>
              </a:ext>
            </a:extLst>
          </p:cNvPr>
          <p:cNvSpPr/>
          <p:nvPr/>
        </p:nvSpPr>
        <p:spPr>
          <a:xfrm>
            <a:off x="586909" y="5578279"/>
            <a:ext cx="1799370" cy="872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在庫管理</a:t>
            </a: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C5201B8B-0B32-4FDF-9CC6-D09A1E26C948}"/>
              </a:ext>
            </a:extLst>
          </p:cNvPr>
          <p:cNvSpPr/>
          <p:nvPr/>
        </p:nvSpPr>
        <p:spPr>
          <a:xfrm>
            <a:off x="3181492" y="5578279"/>
            <a:ext cx="1799370" cy="872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発注管理</a:t>
            </a:r>
          </a:p>
        </p:txBody>
      </p: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6EF6BF5F-BDA6-4837-B4B8-F211D7D9BD97}"/>
              </a:ext>
            </a:extLst>
          </p:cNvPr>
          <p:cNvCxnSpPr>
            <a:cxnSpLocks/>
            <a:stCxn id="145" idx="3"/>
            <a:endCxn id="146" idx="1"/>
          </p:cNvCxnSpPr>
          <p:nvPr/>
        </p:nvCxnSpPr>
        <p:spPr>
          <a:xfrm>
            <a:off x="2386279" y="2762659"/>
            <a:ext cx="795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フローチャート: 磁気ディスク 152">
            <a:extLst>
              <a:ext uri="{FF2B5EF4-FFF2-40B4-BE49-F238E27FC236}">
                <a16:creationId xmlns:a16="http://schemas.microsoft.com/office/drawing/2014/main" id="{C3A3C76F-4175-45EF-A080-187B2917C919}"/>
              </a:ext>
            </a:extLst>
          </p:cNvPr>
          <p:cNvSpPr/>
          <p:nvPr/>
        </p:nvSpPr>
        <p:spPr>
          <a:xfrm>
            <a:off x="4120727" y="3042248"/>
            <a:ext cx="817000" cy="45978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メール履歴</a:t>
            </a:r>
          </a:p>
        </p:txBody>
      </p:sp>
      <p:sp>
        <p:nvSpPr>
          <p:cNvPr id="154" name="フローチャート: 磁気ディスク 153">
            <a:extLst>
              <a:ext uri="{FF2B5EF4-FFF2-40B4-BE49-F238E27FC236}">
                <a16:creationId xmlns:a16="http://schemas.microsoft.com/office/drawing/2014/main" id="{A3143A82-13E8-4053-8F7F-50BDF06DF546}"/>
              </a:ext>
            </a:extLst>
          </p:cNvPr>
          <p:cNvSpPr/>
          <p:nvPr/>
        </p:nvSpPr>
        <p:spPr>
          <a:xfrm>
            <a:off x="3239246" y="3042248"/>
            <a:ext cx="817000" cy="45978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問い合わせ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内容</a:t>
            </a:r>
          </a:p>
        </p:txBody>
      </p:sp>
      <p:sp>
        <p:nvSpPr>
          <p:cNvPr id="155" name="フローチャート: 磁気ディスク 154">
            <a:extLst>
              <a:ext uri="{FF2B5EF4-FFF2-40B4-BE49-F238E27FC236}">
                <a16:creationId xmlns:a16="http://schemas.microsoft.com/office/drawing/2014/main" id="{1AB92182-32D3-48B4-8BEE-CF1BAA30E365}"/>
              </a:ext>
            </a:extLst>
          </p:cNvPr>
          <p:cNvSpPr/>
          <p:nvPr/>
        </p:nvSpPr>
        <p:spPr>
          <a:xfrm>
            <a:off x="4120727" y="6183582"/>
            <a:ext cx="817000" cy="45978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発注履歴</a:t>
            </a:r>
          </a:p>
        </p:txBody>
      </p:sp>
      <p:sp>
        <p:nvSpPr>
          <p:cNvPr id="156" name="フローチャート: 磁気ディスク 155">
            <a:extLst>
              <a:ext uri="{FF2B5EF4-FFF2-40B4-BE49-F238E27FC236}">
                <a16:creationId xmlns:a16="http://schemas.microsoft.com/office/drawing/2014/main" id="{0320B22C-4E61-4F97-9115-A6ED1C0E16E4}"/>
              </a:ext>
            </a:extLst>
          </p:cNvPr>
          <p:cNvSpPr/>
          <p:nvPr/>
        </p:nvSpPr>
        <p:spPr>
          <a:xfrm>
            <a:off x="1497267" y="6183582"/>
            <a:ext cx="817000" cy="45978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在庫</a:t>
            </a:r>
          </a:p>
        </p:txBody>
      </p: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1C271DAA-3121-43B7-A19B-92F74D52D9FA}"/>
              </a:ext>
            </a:extLst>
          </p:cNvPr>
          <p:cNvCxnSpPr/>
          <p:nvPr/>
        </p:nvCxnSpPr>
        <p:spPr>
          <a:xfrm>
            <a:off x="586909" y="1373070"/>
            <a:ext cx="4393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E443ED31-CFB4-49AA-A086-C6A446F1CB9E}"/>
              </a:ext>
            </a:extLst>
          </p:cNvPr>
          <p:cNvSpPr/>
          <p:nvPr/>
        </p:nvSpPr>
        <p:spPr>
          <a:xfrm>
            <a:off x="2450899" y="96265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現在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FC5A90A1-C1B8-45ED-9FB5-B294F8BE2A62}"/>
              </a:ext>
            </a:extLst>
          </p:cNvPr>
          <p:cNvCxnSpPr/>
          <p:nvPr/>
        </p:nvCxnSpPr>
        <p:spPr>
          <a:xfrm>
            <a:off x="7105752" y="1373070"/>
            <a:ext cx="4393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E03D0EC9-4E36-4AEB-B4FA-33F8F9C77092}"/>
              </a:ext>
            </a:extLst>
          </p:cNvPr>
          <p:cNvSpPr/>
          <p:nvPr/>
        </p:nvSpPr>
        <p:spPr>
          <a:xfrm>
            <a:off x="8969741" y="96265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今後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0" name="矢印: 右 169">
            <a:extLst>
              <a:ext uri="{FF2B5EF4-FFF2-40B4-BE49-F238E27FC236}">
                <a16:creationId xmlns:a16="http://schemas.microsoft.com/office/drawing/2014/main" id="{A3FEBDCD-E9A4-4853-ADB5-FB970DF57497}"/>
              </a:ext>
            </a:extLst>
          </p:cNvPr>
          <p:cNvSpPr/>
          <p:nvPr/>
        </p:nvSpPr>
        <p:spPr>
          <a:xfrm>
            <a:off x="5864225" y="3429000"/>
            <a:ext cx="463550" cy="121285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C128F338-352A-4D77-A23C-0F0417B34158}"/>
              </a:ext>
            </a:extLst>
          </p:cNvPr>
          <p:cNvSpPr/>
          <p:nvPr/>
        </p:nvSpPr>
        <p:spPr>
          <a:xfrm>
            <a:off x="586909" y="1464800"/>
            <a:ext cx="4393952" cy="688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1968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システム間が連動しておらず、データがバラバラ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顧客情報のマスタデータが存在しない</a:t>
            </a: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5EC6A276-5038-4861-9185-6E17BA80DB05}"/>
              </a:ext>
            </a:extLst>
          </p:cNvPr>
          <p:cNvSpPr/>
          <p:nvPr/>
        </p:nvSpPr>
        <p:spPr>
          <a:xfrm>
            <a:off x="7095930" y="1464800"/>
            <a:ext cx="4393952" cy="688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1968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CRM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を中心に、データを統合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顧客情報のマスタデータを新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CRM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内に保持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9D221CF4-5A5B-4537-AEBB-167210AC80E1}"/>
              </a:ext>
            </a:extLst>
          </p:cNvPr>
          <p:cNvSpPr/>
          <p:nvPr/>
        </p:nvSpPr>
        <p:spPr>
          <a:xfrm>
            <a:off x="7112249" y="3709874"/>
            <a:ext cx="4393952" cy="6826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</a:t>
            </a:r>
            <a:r>
              <a:rPr kumimoji="1" lang="en-US" altLang="ja-JP" sz="14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CRM</a:t>
            </a:r>
            <a:endParaRPr kumimoji="1" lang="ja-JP" altLang="en-US" sz="1400" b="1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BF413B88-067D-4045-8CAB-686D7F581268}"/>
              </a:ext>
            </a:extLst>
          </p:cNvPr>
          <p:cNvSpPr/>
          <p:nvPr/>
        </p:nvSpPr>
        <p:spPr>
          <a:xfrm>
            <a:off x="7112249" y="2326501"/>
            <a:ext cx="1799370" cy="682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82D1B22-909C-4CA0-8520-D80C1A4F337C}"/>
              </a:ext>
            </a:extLst>
          </p:cNvPr>
          <p:cNvSpPr/>
          <p:nvPr/>
        </p:nvSpPr>
        <p:spPr>
          <a:xfrm>
            <a:off x="7112249" y="5829704"/>
            <a:ext cx="1799370" cy="682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在庫管理</a:t>
            </a: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EC3046B9-B1A6-47DB-8C4E-C119B80139CC}"/>
              </a:ext>
            </a:extLst>
          </p:cNvPr>
          <p:cNvSpPr/>
          <p:nvPr/>
        </p:nvSpPr>
        <p:spPr>
          <a:xfrm>
            <a:off x="9706831" y="2326501"/>
            <a:ext cx="1799370" cy="682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メールサーバ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6410A627-2F24-4CD4-B76A-B9492639F48D}"/>
              </a:ext>
            </a:extLst>
          </p:cNvPr>
          <p:cNvSpPr/>
          <p:nvPr/>
        </p:nvSpPr>
        <p:spPr>
          <a:xfrm>
            <a:off x="9706831" y="4871394"/>
            <a:ext cx="1799370" cy="682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発注管理</a:t>
            </a: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0EB8CCEF-FD9C-44C2-98B8-C04D0B0AF21F}"/>
              </a:ext>
            </a:extLst>
          </p:cNvPr>
          <p:cNvSpPr/>
          <p:nvPr/>
        </p:nvSpPr>
        <p:spPr>
          <a:xfrm>
            <a:off x="7329528" y="2886656"/>
            <a:ext cx="1357032" cy="3950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問い合わせフォーム</a:t>
            </a:r>
          </a:p>
        </p:txBody>
      </p: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1D8C3585-C7B5-419A-91E6-CAAE4EEF1563}"/>
              </a:ext>
            </a:extLst>
          </p:cNvPr>
          <p:cNvCxnSpPr>
            <a:stCxn id="125" idx="2"/>
          </p:cNvCxnSpPr>
          <p:nvPr/>
        </p:nvCxnSpPr>
        <p:spPr>
          <a:xfrm>
            <a:off x="10606516" y="3009190"/>
            <a:ext cx="0" cy="7006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60C43FC0-FCD7-4DA3-B3D8-6B687689185A}"/>
              </a:ext>
            </a:extLst>
          </p:cNvPr>
          <p:cNvSpPr/>
          <p:nvPr/>
        </p:nvSpPr>
        <p:spPr>
          <a:xfrm>
            <a:off x="10108095" y="3230120"/>
            <a:ext cx="1002197" cy="279631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メール送信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メール受信</a:t>
            </a:r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C7F45F27-E325-49FE-94DB-EAE23977E87E}"/>
              </a:ext>
            </a:extLst>
          </p:cNvPr>
          <p:cNvCxnSpPr>
            <a:stCxn id="127" idx="2"/>
          </p:cNvCxnSpPr>
          <p:nvPr/>
        </p:nvCxnSpPr>
        <p:spPr>
          <a:xfrm flipH="1">
            <a:off x="8008043" y="3281714"/>
            <a:ext cx="1" cy="428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2393C430-4A22-4430-9229-70097A706E0F}"/>
              </a:ext>
            </a:extLst>
          </p:cNvPr>
          <p:cNvSpPr/>
          <p:nvPr/>
        </p:nvSpPr>
        <p:spPr>
          <a:xfrm>
            <a:off x="7409289" y="3360149"/>
            <a:ext cx="1184940" cy="203821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問い合わせ内容連携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92DE0925-769E-4825-859F-FB352B1678E5}"/>
              </a:ext>
            </a:extLst>
          </p:cNvPr>
          <p:cNvCxnSpPr>
            <a:cxnSpLocks/>
            <a:stCxn id="175" idx="2"/>
            <a:endCxn id="124" idx="0"/>
          </p:cNvCxnSpPr>
          <p:nvPr/>
        </p:nvCxnSpPr>
        <p:spPr>
          <a:xfrm>
            <a:off x="8008044" y="5333999"/>
            <a:ext cx="3890" cy="49570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D7E86501-C502-4AF9-B7FF-3DE1D9DA45D3}"/>
              </a:ext>
            </a:extLst>
          </p:cNvPr>
          <p:cNvSpPr/>
          <p:nvPr/>
        </p:nvSpPr>
        <p:spPr>
          <a:xfrm>
            <a:off x="7614430" y="5473079"/>
            <a:ext cx="800219" cy="203821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在庫情報連携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691775F5-EBF5-4E63-BBFF-EAF542B0B55B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10597834" y="4392563"/>
            <a:ext cx="8683" cy="478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BFB93035-BFB6-4413-90A4-4DB97397C8B0}"/>
              </a:ext>
            </a:extLst>
          </p:cNvPr>
          <p:cNvSpPr/>
          <p:nvPr/>
        </p:nvSpPr>
        <p:spPr>
          <a:xfrm>
            <a:off x="10206406" y="4518567"/>
            <a:ext cx="800219" cy="203821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発注登録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フローチャート: 磁気ディスク 156">
            <a:extLst>
              <a:ext uri="{FF2B5EF4-FFF2-40B4-BE49-F238E27FC236}">
                <a16:creationId xmlns:a16="http://schemas.microsoft.com/office/drawing/2014/main" id="{24731768-80FE-4A32-9DCD-DCA866D3FA7C}"/>
              </a:ext>
            </a:extLst>
          </p:cNvPr>
          <p:cNvSpPr/>
          <p:nvPr/>
        </p:nvSpPr>
        <p:spPr>
          <a:xfrm>
            <a:off x="10631503" y="5345114"/>
            <a:ext cx="817000" cy="35983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発注履歴</a:t>
            </a:r>
          </a:p>
        </p:txBody>
      </p:sp>
      <p:sp>
        <p:nvSpPr>
          <p:cNvPr id="158" name="フローチャート: 磁気ディスク 157">
            <a:extLst>
              <a:ext uri="{FF2B5EF4-FFF2-40B4-BE49-F238E27FC236}">
                <a16:creationId xmlns:a16="http://schemas.microsoft.com/office/drawing/2014/main" id="{03B52956-5603-412D-99A1-CF89F5B03681}"/>
              </a:ext>
            </a:extLst>
          </p:cNvPr>
          <p:cNvSpPr/>
          <p:nvPr/>
        </p:nvSpPr>
        <p:spPr>
          <a:xfrm>
            <a:off x="8008043" y="6303424"/>
            <a:ext cx="817000" cy="35983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在庫</a:t>
            </a:r>
          </a:p>
        </p:txBody>
      </p:sp>
      <p:sp>
        <p:nvSpPr>
          <p:cNvPr id="159" name="フローチャート: 磁気ディスク 158">
            <a:extLst>
              <a:ext uri="{FF2B5EF4-FFF2-40B4-BE49-F238E27FC236}">
                <a16:creationId xmlns:a16="http://schemas.microsoft.com/office/drawing/2014/main" id="{1265E849-126B-4564-B9E3-8C3280F2D83C}"/>
              </a:ext>
            </a:extLst>
          </p:cNvPr>
          <p:cNvSpPr/>
          <p:nvPr/>
        </p:nvSpPr>
        <p:spPr>
          <a:xfrm>
            <a:off x="7943093" y="3976096"/>
            <a:ext cx="823839" cy="35983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会社</a:t>
            </a:r>
          </a:p>
        </p:txBody>
      </p:sp>
      <p:sp>
        <p:nvSpPr>
          <p:cNvPr id="160" name="フローチャート: 磁気ディスク 159">
            <a:extLst>
              <a:ext uri="{FF2B5EF4-FFF2-40B4-BE49-F238E27FC236}">
                <a16:creationId xmlns:a16="http://schemas.microsoft.com/office/drawing/2014/main" id="{EBAC093B-570C-4959-B801-5396D409B8E6}"/>
              </a:ext>
            </a:extLst>
          </p:cNvPr>
          <p:cNvSpPr/>
          <p:nvPr/>
        </p:nvSpPr>
        <p:spPr>
          <a:xfrm>
            <a:off x="8837456" y="3984001"/>
            <a:ext cx="823839" cy="35983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コンタクト</a:t>
            </a:r>
          </a:p>
        </p:txBody>
      </p:sp>
      <p:sp>
        <p:nvSpPr>
          <p:cNvPr id="161" name="フローチャート: 磁気ディスク 160">
            <a:extLst>
              <a:ext uri="{FF2B5EF4-FFF2-40B4-BE49-F238E27FC236}">
                <a16:creationId xmlns:a16="http://schemas.microsoft.com/office/drawing/2014/main" id="{DBEFD7C0-D85E-438F-B588-3A496A1D393C}"/>
              </a:ext>
            </a:extLst>
          </p:cNvPr>
          <p:cNvSpPr/>
          <p:nvPr/>
        </p:nvSpPr>
        <p:spPr>
          <a:xfrm>
            <a:off x="9731060" y="3984001"/>
            <a:ext cx="823839" cy="35983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アクティビティ</a:t>
            </a:r>
          </a:p>
        </p:txBody>
      </p:sp>
      <p:sp>
        <p:nvSpPr>
          <p:cNvPr id="162" name="フローチャート: 磁気ディスク 161">
            <a:extLst>
              <a:ext uri="{FF2B5EF4-FFF2-40B4-BE49-F238E27FC236}">
                <a16:creationId xmlns:a16="http://schemas.microsoft.com/office/drawing/2014/main" id="{32A474D8-8A70-4BD3-91D7-E039ED8FCFC8}"/>
              </a:ext>
            </a:extLst>
          </p:cNvPr>
          <p:cNvSpPr/>
          <p:nvPr/>
        </p:nvSpPr>
        <p:spPr>
          <a:xfrm>
            <a:off x="10624664" y="3984001"/>
            <a:ext cx="823839" cy="35983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取引</a:t>
            </a:r>
          </a:p>
        </p:txBody>
      </p:sp>
      <p:sp>
        <p:nvSpPr>
          <p:cNvPr id="171" name="フローチャート: 磁気ディスク 170">
            <a:extLst>
              <a:ext uri="{FF2B5EF4-FFF2-40B4-BE49-F238E27FC236}">
                <a16:creationId xmlns:a16="http://schemas.microsoft.com/office/drawing/2014/main" id="{30509E0F-34ED-46E8-B5CD-209EFDB8BE86}"/>
              </a:ext>
            </a:extLst>
          </p:cNvPr>
          <p:cNvSpPr/>
          <p:nvPr/>
        </p:nvSpPr>
        <p:spPr>
          <a:xfrm>
            <a:off x="10746646" y="2780975"/>
            <a:ext cx="817000" cy="35983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メール履歴</a:t>
            </a: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7030D71F-4F9F-4019-AB6E-C706A0BE2B89}"/>
              </a:ext>
            </a:extLst>
          </p:cNvPr>
          <p:cNvSpPr/>
          <p:nvPr/>
        </p:nvSpPr>
        <p:spPr>
          <a:xfrm>
            <a:off x="7329528" y="4888528"/>
            <a:ext cx="1357032" cy="4454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在庫検索・</a:t>
            </a:r>
            <a:endParaRPr lang="en-US" altLang="ja-JP" sz="1400" b="1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見積計算</a:t>
            </a:r>
          </a:p>
        </p:txBody>
      </p: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FC83BA75-00B0-47E1-817E-46FCB7B7D1D4}"/>
              </a:ext>
            </a:extLst>
          </p:cNvPr>
          <p:cNvCxnSpPr>
            <a:cxnSpLocks/>
          </p:cNvCxnSpPr>
          <p:nvPr/>
        </p:nvCxnSpPr>
        <p:spPr>
          <a:xfrm>
            <a:off x="8008044" y="4390657"/>
            <a:ext cx="3890" cy="52071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10F93949-7629-4128-A409-AEDB843B0344}"/>
              </a:ext>
            </a:extLst>
          </p:cNvPr>
          <p:cNvSpPr/>
          <p:nvPr/>
        </p:nvSpPr>
        <p:spPr>
          <a:xfrm>
            <a:off x="7614430" y="4554748"/>
            <a:ext cx="800219" cy="203821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見積情報連携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254FC579-C47E-47AC-A055-638667A6CC6E}"/>
              </a:ext>
            </a:extLst>
          </p:cNvPr>
          <p:cNvSpPr/>
          <p:nvPr/>
        </p:nvSpPr>
        <p:spPr>
          <a:xfrm>
            <a:off x="10606516" y="3771811"/>
            <a:ext cx="843823" cy="229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取引管理</a:t>
            </a:r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88F33058-10B4-429B-B7EE-5562156705F5}"/>
              </a:ext>
            </a:extLst>
          </p:cNvPr>
          <p:cNvSpPr/>
          <p:nvPr/>
        </p:nvSpPr>
        <p:spPr>
          <a:xfrm>
            <a:off x="8969741" y="3771811"/>
            <a:ext cx="1485392" cy="229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コンタクト管理</a:t>
            </a: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0D8A239-D334-439B-AED3-8A0F7E912291}"/>
              </a:ext>
            </a:extLst>
          </p:cNvPr>
          <p:cNvSpPr/>
          <p:nvPr/>
        </p:nvSpPr>
        <p:spPr>
          <a:xfrm>
            <a:off x="7937772" y="3771225"/>
            <a:ext cx="843823" cy="229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会社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管理</a:t>
            </a:r>
          </a:p>
        </p:txBody>
      </p:sp>
      <p:sp>
        <p:nvSpPr>
          <p:cNvPr id="48" name="フローチャート: 磁気ディスク 47">
            <a:extLst>
              <a:ext uri="{FF2B5EF4-FFF2-40B4-BE49-F238E27FC236}">
                <a16:creationId xmlns:a16="http://schemas.microsoft.com/office/drawing/2014/main" id="{BA6A7D41-4998-4BF0-B32C-350CFDB06F18}"/>
              </a:ext>
            </a:extLst>
          </p:cNvPr>
          <p:cNvSpPr/>
          <p:nvPr/>
        </p:nvSpPr>
        <p:spPr>
          <a:xfrm>
            <a:off x="8411377" y="5104123"/>
            <a:ext cx="823839" cy="35983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単価マスタ</a:t>
            </a:r>
          </a:p>
        </p:txBody>
      </p:sp>
    </p:spTree>
    <p:extLst>
      <p:ext uri="{BB962C8B-B14F-4D97-AF65-F5344CB8AC3E}">
        <p14:creationId xmlns:p14="http://schemas.microsoft.com/office/powerpoint/2010/main" val="226355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5DCFB752-883D-46D7-88FC-43B0C5C0208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070073" y="3398931"/>
            <a:ext cx="0" cy="482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668716C-85A8-4C35-B649-E5FAFE71A000}"/>
              </a:ext>
            </a:extLst>
          </p:cNvPr>
          <p:cNvSpPr/>
          <p:nvPr/>
        </p:nvSpPr>
        <p:spPr>
          <a:xfrm>
            <a:off x="3015817" y="4843247"/>
            <a:ext cx="2107096" cy="968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在庫</a:t>
            </a:r>
            <a:r>
              <a:rPr lang="ja-JP" altLang="en-US" sz="14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検索・</a:t>
            </a:r>
            <a:endParaRPr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見積計算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7B5CC3B-215E-477E-A4F5-C1260E10B653}"/>
              </a:ext>
            </a:extLst>
          </p:cNvPr>
          <p:cNvSpPr/>
          <p:nvPr/>
        </p:nvSpPr>
        <p:spPr>
          <a:xfrm>
            <a:off x="3015818" y="2750169"/>
            <a:ext cx="6645018" cy="640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CRM</a:t>
            </a:r>
            <a:endParaRPr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0021C176-3E49-4AB1-AB00-01CD345E5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47" t="22857" r="81764" b="72174"/>
          <a:stretch/>
        </p:blipFill>
        <p:spPr>
          <a:xfrm>
            <a:off x="4826094" y="2844937"/>
            <a:ext cx="1120770" cy="417679"/>
          </a:xfrm>
          <a:prstGeom prst="rect">
            <a:avLst/>
          </a:prstGeom>
        </p:spPr>
      </p:pic>
      <p:pic>
        <p:nvPicPr>
          <p:cNvPr id="26" name="Picture 4" descr="Zapier Logo">
            <a:extLst>
              <a:ext uri="{FF2B5EF4-FFF2-40B4-BE49-F238E27FC236}">
                <a16:creationId xmlns:a16="http://schemas.microsoft.com/office/drawing/2014/main" id="{1E02B685-1D15-4BBB-8E41-40A89043B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829" y="3881649"/>
            <a:ext cx="814487" cy="37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815CDC05-10D4-45EB-B39F-BC5821686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525" y="4657127"/>
            <a:ext cx="417679" cy="41767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952E794B-B207-4E94-85F1-0DB2C7F358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82" y="5116071"/>
            <a:ext cx="417679" cy="417679"/>
          </a:xfrm>
          <a:prstGeom prst="rect">
            <a:avLst/>
          </a:prstGeom>
        </p:spPr>
      </p:pic>
      <p:pic>
        <p:nvPicPr>
          <p:cNvPr id="30" name="Picture 4" descr="Zapier Logo">
            <a:extLst>
              <a:ext uri="{FF2B5EF4-FFF2-40B4-BE49-F238E27FC236}">
                <a16:creationId xmlns:a16="http://schemas.microsoft.com/office/drawing/2014/main" id="{59A89DA3-6D38-48F0-8511-9CF2CB840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437" y="3930467"/>
            <a:ext cx="814487" cy="37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585A29E-9FBB-4BAB-9902-7145BDF52A1F}"/>
              </a:ext>
            </a:extLst>
          </p:cNvPr>
          <p:cNvSpPr/>
          <p:nvPr/>
        </p:nvSpPr>
        <p:spPr>
          <a:xfrm>
            <a:off x="3015817" y="1137016"/>
            <a:ext cx="4182008" cy="534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447447D-4044-41F0-B4A6-8FA01FB26C64}"/>
              </a:ext>
            </a:extLst>
          </p:cNvPr>
          <p:cNvSpPr/>
          <p:nvPr/>
        </p:nvSpPr>
        <p:spPr>
          <a:xfrm>
            <a:off x="3270932" y="1596350"/>
            <a:ext cx="3703961" cy="534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問い合わせフォーム</a:t>
            </a: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A5C096B4-A382-42B4-A3B1-2A7CB097D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47" t="22857" r="81764" b="72174"/>
          <a:stretch/>
        </p:blipFill>
        <p:spPr>
          <a:xfrm>
            <a:off x="3303075" y="1619394"/>
            <a:ext cx="1120770" cy="417679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7D61A89-C2D3-4C17-878C-B1D2FFE8B23E}"/>
              </a:ext>
            </a:extLst>
          </p:cNvPr>
          <p:cNvSpPr/>
          <p:nvPr/>
        </p:nvSpPr>
        <p:spPr>
          <a:xfrm>
            <a:off x="7441716" y="1137016"/>
            <a:ext cx="2219119" cy="534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メールサーバ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フローチャート: 磁気ディスク 37">
            <a:extLst>
              <a:ext uri="{FF2B5EF4-FFF2-40B4-BE49-F238E27FC236}">
                <a16:creationId xmlns:a16="http://schemas.microsoft.com/office/drawing/2014/main" id="{DDB0476A-20FE-4D42-A836-929FD4FED456}"/>
              </a:ext>
            </a:extLst>
          </p:cNvPr>
          <p:cNvSpPr/>
          <p:nvPr/>
        </p:nvSpPr>
        <p:spPr>
          <a:xfrm>
            <a:off x="4685639" y="5241921"/>
            <a:ext cx="817000" cy="45978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単価マスタ</a:t>
            </a: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A18B030A-7235-420F-9376-85210A51A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299" y="4967804"/>
            <a:ext cx="417679" cy="417679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5DCEA2A-D992-4F9E-B117-B39DA6A0CC58}"/>
              </a:ext>
            </a:extLst>
          </p:cNvPr>
          <p:cNvSpPr/>
          <p:nvPr/>
        </p:nvSpPr>
        <p:spPr>
          <a:xfrm>
            <a:off x="3015817" y="6354203"/>
            <a:ext cx="2107096" cy="309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在庫管理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2DB67AF-1771-4E7E-85C7-60CF36812650}"/>
              </a:ext>
            </a:extLst>
          </p:cNvPr>
          <p:cNvSpPr/>
          <p:nvPr/>
        </p:nvSpPr>
        <p:spPr>
          <a:xfrm>
            <a:off x="6926133" y="4910966"/>
            <a:ext cx="2107096" cy="462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発注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4C05CD9-D97A-40EB-B248-E93F582C9A1D}"/>
              </a:ext>
            </a:extLst>
          </p:cNvPr>
          <p:cNvCxnSpPr>
            <a:stCxn id="33" idx="2"/>
          </p:cNvCxnSpPr>
          <p:nvPr/>
        </p:nvCxnSpPr>
        <p:spPr>
          <a:xfrm flipH="1">
            <a:off x="5122912" y="2130533"/>
            <a:ext cx="1" cy="619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257423A-78CD-43AF-AA35-BFBB8A38C6CE}"/>
              </a:ext>
            </a:extLst>
          </p:cNvPr>
          <p:cNvSpPr/>
          <p:nvPr/>
        </p:nvSpPr>
        <p:spPr>
          <a:xfrm>
            <a:off x="4826094" y="2309262"/>
            <a:ext cx="637728" cy="249706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HTTPS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0DF06D4B-C282-44E7-ABC8-6AA01B9296E0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4069365" y="4254277"/>
            <a:ext cx="708" cy="402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E1E14E25-4B3D-41DB-AB31-8D81B5BFEA2B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4069365" y="5812245"/>
            <a:ext cx="0" cy="541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CFF6FDB-BECA-42B0-9765-A665EF72EA82}"/>
              </a:ext>
            </a:extLst>
          </p:cNvPr>
          <p:cNvSpPr/>
          <p:nvPr/>
        </p:nvSpPr>
        <p:spPr>
          <a:xfrm>
            <a:off x="3750500" y="5985205"/>
            <a:ext cx="637728" cy="249706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HTTPS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70A454A-D1A9-4774-A0CE-0B01DAAC8EC5}"/>
              </a:ext>
            </a:extLst>
          </p:cNvPr>
          <p:cNvSpPr/>
          <p:nvPr/>
        </p:nvSpPr>
        <p:spPr>
          <a:xfrm>
            <a:off x="3750500" y="4330849"/>
            <a:ext cx="637728" cy="249706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HTTPS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9844178-923C-4E86-B67D-49BB5D14BFCD}"/>
              </a:ext>
            </a:extLst>
          </p:cNvPr>
          <p:cNvSpPr/>
          <p:nvPr/>
        </p:nvSpPr>
        <p:spPr>
          <a:xfrm>
            <a:off x="3750500" y="3483775"/>
            <a:ext cx="637728" cy="249706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HTTPS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3" name="Picture 4" descr="「aws lambda logo」の画像検索結果">
            <a:extLst>
              <a:ext uri="{FF2B5EF4-FFF2-40B4-BE49-F238E27FC236}">
                <a16:creationId xmlns:a16="http://schemas.microsoft.com/office/drawing/2014/main" id="{01A44DF4-4381-4D99-B734-CDF5BA878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6" t="16561" r="22778" b="15502"/>
          <a:stretch/>
        </p:blipFill>
        <p:spPr bwMode="auto">
          <a:xfrm>
            <a:off x="2833307" y="4704365"/>
            <a:ext cx="428837" cy="2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5113A74-D788-49A2-8FD3-787170FACFF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979680" y="3398931"/>
            <a:ext cx="1" cy="531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BA80381-BDE6-4DEE-ABF1-15EA8D7CCA32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>
            <a:off x="7979681" y="4303095"/>
            <a:ext cx="0" cy="607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605627D-00D8-4CAA-80DF-F0B1F85E5DD1}"/>
              </a:ext>
            </a:extLst>
          </p:cNvPr>
          <p:cNvSpPr/>
          <p:nvPr/>
        </p:nvSpPr>
        <p:spPr>
          <a:xfrm>
            <a:off x="7660816" y="4483722"/>
            <a:ext cx="637728" cy="249706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HTTPS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62B7E20-2A23-4497-AF39-3730B012E7BC}"/>
              </a:ext>
            </a:extLst>
          </p:cNvPr>
          <p:cNvSpPr/>
          <p:nvPr/>
        </p:nvSpPr>
        <p:spPr>
          <a:xfrm>
            <a:off x="7660816" y="3552716"/>
            <a:ext cx="637728" cy="249706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HTTPS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EA2BA127-C756-45A8-A3D1-DC1AA64E653D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551276" y="1671198"/>
            <a:ext cx="0" cy="1075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55E3F39-6347-4D16-84F2-0ACCFCC8E25C}"/>
              </a:ext>
            </a:extLst>
          </p:cNvPr>
          <p:cNvSpPr/>
          <p:nvPr/>
        </p:nvSpPr>
        <p:spPr>
          <a:xfrm>
            <a:off x="8232411" y="2006720"/>
            <a:ext cx="637728" cy="313283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SMTP</a:t>
            </a: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IMAP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210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3385</TotalTime>
  <Words>136</Words>
  <Application>Microsoft Office PowerPoint</Application>
  <PresentationFormat>ワイド画面</PresentationFormat>
  <Paragraphs>61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Meiryo UI</vt:lpstr>
      <vt:lpstr>游ゴシック</vt:lpstr>
      <vt:lpstr>游ゴシック Light</vt:lpstr>
      <vt:lpstr>Arial</vt:lpstr>
      <vt:lpstr>Office テーマ</vt:lpstr>
      <vt:lpstr>新CRMシステム構築プロジェクト  - 機能配置図 -</vt:lpstr>
      <vt:lpstr>機能配置図</vt:lpstr>
      <vt:lpstr>システム構成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○○プロジェクト - プロジェクト計画書 -</dc:title>
  <dc:creator>箕輪 旭</dc:creator>
  <cp:lastModifiedBy>箕輪 旭</cp:lastModifiedBy>
  <cp:revision>109</cp:revision>
  <dcterms:created xsi:type="dcterms:W3CDTF">2020-02-25T23:56:54Z</dcterms:created>
  <dcterms:modified xsi:type="dcterms:W3CDTF">2020-04-09T20:56:11Z</dcterms:modified>
</cp:coreProperties>
</file>