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78" r:id="rId5"/>
    <p:sldId id="263" r:id="rId6"/>
    <p:sldId id="276" r:id="rId7"/>
    <p:sldId id="27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テスト計画書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テストスコープの定義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本プロジェクトでは、テストフェーズを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段階で定義。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497EE895-11D5-48DD-AD8C-3CB47C893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FAD703A-5203-441C-B420-097636417C7A}"/>
              </a:ext>
            </a:extLst>
          </p:cNvPr>
          <p:cNvGrpSpPr/>
          <p:nvPr/>
        </p:nvGrpSpPr>
        <p:grpSpPr>
          <a:xfrm>
            <a:off x="340473" y="1773370"/>
            <a:ext cx="6883855" cy="4536558"/>
            <a:chOff x="340473" y="1773369"/>
            <a:chExt cx="6883855" cy="4883009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242631A2-FEE7-480A-BA0C-5B03BD0103D2}"/>
                </a:ext>
              </a:extLst>
            </p:cNvPr>
            <p:cNvSpPr/>
            <p:nvPr/>
          </p:nvSpPr>
          <p:spPr>
            <a:xfrm>
              <a:off x="340473" y="1773369"/>
              <a:ext cx="6883855" cy="48830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19682BE5-8346-4CBE-AC7A-3BC80E6C414D}"/>
                </a:ext>
              </a:extLst>
            </p:cNvPr>
            <p:cNvSpPr/>
            <p:nvPr/>
          </p:nvSpPr>
          <p:spPr>
            <a:xfrm>
              <a:off x="4243452" y="2563892"/>
              <a:ext cx="2816171" cy="10822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956F2387-2D34-4D55-A1B0-ECFC6E489B93}"/>
                </a:ext>
              </a:extLst>
            </p:cNvPr>
            <p:cNvSpPr/>
            <p:nvPr/>
          </p:nvSpPr>
          <p:spPr>
            <a:xfrm>
              <a:off x="4243452" y="3925871"/>
              <a:ext cx="2816171" cy="10822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1A472835-09DB-4452-A9A4-C4AEA67766E4}"/>
                </a:ext>
              </a:extLst>
            </p:cNvPr>
            <p:cNvSpPr/>
            <p:nvPr/>
          </p:nvSpPr>
          <p:spPr>
            <a:xfrm>
              <a:off x="562271" y="3952782"/>
              <a:ext cx="2931791" cy="1851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F87E717-0DCE-4939-A3B5-FB41180DEA3F}"/>
                </a:ext>
              </a:extLst>
            </p:cNvPr>
            <p:cNvSpPr/>
            <p:nvPr/>
          </p:nvSpPr>
          <p:spPr>
            <a:xfrm>
              <a:off x="562271" y="2797017"/>
              <a:ext cx="2931791" cy="9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41AA245-4287-464B-8364-5756546DFBEF}"/>
                </a:ext>
              </a:extLst>
            </p:cNvPr>
            <p:cNvGrpSpPr/>
            <p:nvPr/>
          </p:nvGrpSpPr>
          <p:grpSpPr>
            <a:xfrm>
              <a:off x="747401" y="2004865"/>
              <a:ext cx="6244492" cy="4534047"/>
              <a:chOff x="3051404" y="1704282"/>
              <a:chExt cx="4451397" cy="4336758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12C3B7B-7E6E-4C12-A2CC-F7BD4400A581}"/>
                  </a:ext>
                </a:extLst>
              </p:cNvPr>
              <p:cNvSpPr/>
              <p:nvPr/>
            </p:nvSpPr>
            <p:spPr>
              <a:xfrm>
                <a:off x="3051404" y="3087655"/>
                <a:ext cx="4393952" cy="6826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新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CRM</a:t>
                </a:r>
                <a:endPara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30A098A9-6736-4BF3-AA03-49E4454B4B2E}"/>
                  </a:ext>
                </a:extLst>
              </p:cNvPr>
              <p:cNvSpPr/>
              <p:nvPr/>
            </p:nvSpPr>
            <p:spPr>
              <a:xfrm>
                <a:off x="3051404" y="1704282"/>
                <a:ext cx="1799370" cy="682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Web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8E3CCBF9-DE98-4E6F-B97D-28121FEA1845}"/>
                  </a:ext>
                </a:extLst>
              </p:cNvPr>
              <p:cNvSpPr/>
              <p:nvPr/>
            </p:nvSpPr>
            <p:spPr>
              <a:xfrm>
                <a:off x="3051404" y="5207485"/>
                <a:ext cx="1799370" cy="682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在庫管理</a:t>
                </a:r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F7F7F007-5A5B-4BFD-B2ED-1BDBA6046F61}"/>
                  </a:ext>
                </a:extLst>
              </p:cNvPr>
              <p:cNvSpPr/>
              <p:nvPr/>
            </p:nvSpPr>
            <p:spPr>
              <a:xfrm>
                <a:off x="5645986" y="1704282"/>
                <a:ext cx="1799370" cy="682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メールサーバ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44E495F5-B554-4028-A65F-CB092D758F3C}"/>
                  </a:ext>
                </a:extLst>
              </p:cNvPr>
              <p:cNvSpPr/>
              <p:nvPr/>
            </p:nvSpPr>
            <p:spPr>
              <a:xfrm>
                <a:off x="5645986" y="4249175"/>
                <a:ext cx="1799370" cy="682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発注管理</a:t>
                </a: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C3D6BCA-B513-4608-995E-8D3051D053DF}"/>
                  </a:ext>
                </a:extLst>
              </p:cNvPr>
              <p:cNvSpPr/>
              <p:nvPr/>
            </p:nvSpPr>
            <p:spPr>
              <a:xfrm>
                <a:off x="3268683" y="2264437"/>
                <a:ext cx="1357032" cy="3950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問い合わせフォーム</a:t>
                </a:r>
              </a:p>
            </p:txBody>
          </p: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D4251238-17DD-4935-8628-638BF4744D0C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>
                <a:off x="6545671" y="2386971"/>
                <a:ext cx="0" cy="700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B0FAC8A2-B279-49BE-B8C6-C0D8241E555E}"/>
                  </a:ext>
                </a:extLst>
              </p:cNvPr>
              <p:cNvSpPr/>
              <p:nvPr/>
            </p:nvSpPr>
            <p:spPr>
              <a:xfrm>
                <a:off x="6047250" y="2607901"/>
                <a:ext cx="1002197" cy="2796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ja-JP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メール送信</a:t>
                </a:r>
                <a:endParaRPr lang="en-US" altLang="ja-JP" sz="1200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lang="ja-JP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メール受信</a:t>
                </a:r>
              </a:p>
            </p:txBody>
          </p: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E0A859D4-C3BF-45C8-BC2D-D5CBA1816BDF}"/>
                  </a:ext>
                </a:extLst>
              </p:cNvPr>
              <p:cNvCxnSpPr>
                <a:stCxn id="77" idx="2"/>
              </p:cNvCxnSpPr>
              <p:nvPr/>
            </p:nvCxnSpPr>
            <p:spPr>
              <a:xfrm flipH="1">
                <a:off x="3947198" y="2659495"/>
                <a:ext cx="1" cy="428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03EF485A-678C-4C7D-B970-6ED62AEC7C69}"/>
                  </a:ext>
                </a:extLst>
              </p:cNvPr>
              <p:cNvSpPr/>
              <p:nvPr/>
            </p:nvSpPr>
            <p:spPr>
              <a:xfrm>
                <a:off x="3348444" y="2737930"/>
                <a:ext cx="1184940" cy="2038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ja-JP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問い合わせ内容連携</a:t>
                </a:r>
                <a:endParaRPr lang="ja-JP" altLang="en-US" sz="1100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A51D3348-4303-42CC-8A2A-DD8633DAFA15}"/>
                  </a:ext>
                </a:extLst>
              </p:cNvPr>
              <p:cNvCxnSpPr>
                <a:cxnSpLocks/>
                <a:stCxn id="114" idx="2"/>
                <a:endCxn id="74" idx="0"/>
              </p:cNvCxnSpPr>
              <p:nvPr/>
            </p:nvCxnSpPr>
            <p:spPr>
              <a:xfrm>
                <a:off x="3947199" y="4711780"/>
                <a:ext cx="3890" cy="4957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F21748D7-84A1-4E68-BC6D-F79280D913E9}"/>
                  </a:ext>
                </a:extLst>
              </p:cNvPr>
              <p:cNvSpPr/>
              <p:nvPr/>
            </p:nvSpPr>
            <p:spPr>
              <a:xfrm>
                <a:off x="3553585" y="4850860"/>
                <a:ext cx="800219" cy="2038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ja-JP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在庫情報連携</a:t>
                </a:r>
                <a:endParaRPr lang="ja-JP" altLang="en-US" sz="1100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3691231B-0F46-42F4-A932-68646B650203}"/>
                  </a:ext>
                </a:extLst>
              </p:cNvPr>
              <p:cNvCxnSpPr>
                <a:cxnSpLocks/>
                <a:endCxn id="76" idx="0"/>
              </p:cNvCxnSpPr>
              <p:nvPr/>
            </p:nvCxnSpPr>
            <p:spPr>
              <a:xfrm>
                <a:off x="6536989" y="3770344"/>
                <a:ext cx="8683" cy="4788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D97BB367-8FD4-4CDD-B132-556CE54EE2EE}"/>
                  </a:ext>
                </a:extLst>
              </p:cNvPr>
              <p:cNvSpPr/>
              <p:nvPr/>
            </p:nvSpPr>
            <p:spPr>
              <a:xfrm>
                <a:off x="6145561" y="3896348"/>
                <a:ext cx="800219" cy="2038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ja-JP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発注登録</a:t>
                </a:r>
                <a:endParaRPr lang="ja-JP" altLang="en-US" sz="1100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5" name="フローチャート: 磁気ディスク 94">
                <a:extLst>
                  <a:ext uri="{FF2B5EF4-FFF2-40B4-BE49-F238E27FC236}">
                    <a16:creationId xmlns:a16="http://schemas.microsoft.com/office/drawing/2014/main" id="{4C567802-5A6D-430A-ADA4-AB924F6F7369}"/>
                  </a:ext>
                </a:extLst>
              </p:cNvPr>
              <p:cNvSpPr/>
              <p:nvPr/>
            </p:nvSpPr>
            <p:spPr>
              <a:xfrm>
                <a:off x="6570658" y="4722895"/>
                <a:ext cx="817000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発注履歴</a:t>
                </a:r>
              </a:p>
            </p:txBody>
          </p:sp>
          <p:sp>
            <p:nvSpPr>
              <p:cNvPr id="97" name="フローチャート: 磁気ディスク 96">
                <a:extLst>
                  <a:ext uri="{FF2B5EF4-FFF2-40B4-BE49-F238E27FC236}">
                    <a16:creationId xmlns:a16="http://schemas.microsoft.com/office/drawing/2014/main" id="{384CBA8B-DA36-4244-BBC3-88B62584F8DF}"/>
                  </a:ext>
                </a:extLst>
              </p:cNvPr>
              <p:cNvSpPr/>
              <p:nvPr/>
            </p:nvSpPr>
            <p:spPr>
              <a:xfrm>
                <a:off x="3947198" y="5681205"/>
                <a:ext cx="817000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在庫</a:t>
                </a:r>
              </a:p>
            </p:txBody>
          </p:sp>
          <p:sp>
            <p:nvSpPr>
              <p:cNvPr id="98" name="フローチャート: 磁気ディスク 97">
                <a:extLst>
                  <a:ext uri="{FF2B5EF4-FFF2-40B4-BE49-F238E27FC236}">
                    <a16:creationId xmlns:a16="http://schemas.microsoft.com/office/drawing/2014/main" id="{2B7455A0-E35E-47D8-9701-43D6BB78EE93}"/>
                  </a:ext>
                </a:extLst>
              </p:cNvPr>
              <p:cNvSpPr/>
              <p:nvPr/>
            </p:nvSpPr>
            <p:spPr>
              <a:xfrm>
                <a:off x="3882248" y="3353877"/>
                <a:ext cx="823839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会社</a:t>
                </a:r>
              </a:p>
            </p:txBody>
          </p:sp>
          <p:sp>
            <p:nvSpPr>
              <p:cNvPr id="100" name="フローチャート: 磁気ディスク 99">
                <a:extLst>
                  <a:ext uri="{FF2B5EF4-FFF2-40B4-BE49-F238E27FC236}">
                    <a16:creationId xmlns:a16="http://schemas.microsoft.com/office/drawing/2014/main" id="{D3BECBB5-93A4-4791-83D0-10EAB995F220}"/>
                  </a:ext>
                </a:extLst>
              </p:cNvPr>
              <p:cNvSpPr/>
              <p:nvPr/>
            </p:nvSpPr>
            <p:spPr>
              <a:xfrm>
                <a:off x="4776611" y="3361782"/>
                <a:ext cx="823839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コンタクト</a:t>
                </a:r>
              </a:p>
            </p:txBody>
          </p:sp>
          <p:sp>
            <p:nvSpPr>
              <p:cNvPr id="104" name="フローチャート: 磁気ディスク 103">
                <a:extLst>
                  <a:ext uri="{FF2B5EF4-FFF2-40B4-BE49-F238E27FC236}">
                    <a16:creationId xmlns:a16="http://schemas.microsoft.com/office/drawing/2014/main" id="{F45F8B5D-7DED-4EEA-97BC-B4360D381704}"/>
                  </a:ext>
                </a:extLst>
              </p:cNvPr>
              <p:cNvSpPr/>
              <p:nvPr/>
            </p:nvSpPr>
            <p:spPr>
              <a:xfrm>
                <a:off x="5670215" y="3361782"/>
                <a:ext cx="823839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アクティビティ</a:t>
                </a:r>
              </a:p>
            </p:txBody>
          </p:sp>
          <p:sp>
            <p:nvSpPr>
              <p:cNvPr id="105" name="フローチャート: 磁気ディスク 104">
                <a:extLst>
                  <a:ext uri="{FF2B5EF4-FFF2-40B4-BE49-F238E27FC236}">
                    <a16:creationId xmlns:a16="http://schemas.microsoft.com/office/drawing/2014/main" id="{BFB3F41A-C59D-4312-98B0-2DBC461CDDA0}"/>
                  </a:ext>
                </a:extLst>
              </p:cNvPr>
              <p:cNvSpPr/>
              <p:nvPr/>
            </p:nvSpPr>
            <p:spPr>
              <a:xfrm>
                <a:off x="6563819" y="3361782"/>
                <a:ext cx="823839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取引</a:t>
                </a:r>
              </a:p>
            </p:txBody>
          </p:sp>
          <p:sp>
            <p:nvSpPr>
              <p:cNvPr id="106" name="フローチャート: 磁気ディスク 105">
                <a:extLst>
                  <a:ext uri="{FF2B5EF4-FFF2-40B4-BE49-F238E27FC236}">
                    <a16:creationId xmlns:a16="http://schemas.microsoft.com/office/drawing/2014/main" id="{A8A17D98-966E-42B9-B0D3-BEA67CC7BC47}"/>
                  </a:ext>
                </a:extLst>
              </p:cNvPr>
              <p:cNvSpPr/>
              <p:nvPr/>
            </p:nvSpPr>
            <p:spPr>
              <a:xfrm>
                <a:off x="6685801" y="2158756"/>
                <a:ext cx="817000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メール履歴</a:t>
                </a:r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97A9FF57-61EA-472F-A6A7-329C0B8235DD}"/>
                  </a:ext>
                </a:extLst>
              </p:cNvPr>
              <p:cNvSpPr/>
              <p:nvPr/>
            </p:nvSpPr>
            <p:spPr>
              <a:xfrm>
                <a:off x="3268683" y="4266309"/>
                <a:ext cx="1357032" cy="4454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在庫検索・</a:t>
                </a:r>
                <a:endParaRPr lang="en-US" altLang="ja-JP" sz="1400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見積計算</a:t>
                </a:r>
              </a:p>
            </p:txBody>
          </p: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809D9F54-9C78-4FAF-A824-399480A80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9" y="3768438"/>
                <a:ext cx="3890" cy="5207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8D8C2B6F-DF0D-4C6F-942F-DB2D709F1BC1}"/>
                  </a:ext>
                </a:extLst>
              </p:cNvPr>
              <p:cNvSpPr/>
              <p:nvPr/>
            </p:nvSpPr>
            <p:spPr>
              <a:xfrm>
                <a:off x="3553585" y="3932529"/>
                <a:ext cx="800219" cy="2038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ja-JP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見積情報連携</a:t>
                </a:r>
                <a:endParaRPr lang="ja-JP" altLang="en-US" sz="1100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BA924509-4F27-459D-956B-575A224EF7ED}"/>
                  </a:ext>
                </a:extLst>
              </p:cNvPr>
              <p:cNvSpPr/>
              <p:nvPr/>
            </p:nvSpPr>
            <p:spPr>
              <a:xfrm>
                <a:off x="6545671" y="3149592"/>
                <a:ext cx="843823" cy="2290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取引管理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E8B95264-A101-4A58-8851-B2E752504022}"/>
                  </a:ext>
                </a:extLst>
              </p:cNvPr>
              <p:cNvSpPr/>
              <p:nvPr/>
            </p:nvSpPr>
            <p:spPr>
              <a:xfrm>
                <a:off x="4908896" y="3149592"/>
                <a:ext cx="1485392" cy="2290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コンタクト管理</a:t>
                </a: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09622D3D-439B-467F-BE89-1CDC9E21FC92}"/>
                  </a:ext>
                </a:extLst>
              </p:cNvPr>
              <p:cNvSpPr/>
              <p:nvPr/>
            </p:nvSpPr>
            <p:spPr>
              <a:xfrm>
                <a:off x="3876927" y="3149006"/>
                <a:ext cx="843823" cy="2290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会社管理</a:t>
                </a:r>
              </a:p>
            </p:txBody>
          </p:sp>
          <p:sp>
            <p:nvSpPr>
              <p:cNvPr id="121" name="フローチャート: 磁気ディスク 120">
                <a:extLst>
                  <a:ext uri="{FF2B5EF4-FFF2-40B4-BE49-F238E27FC236}">
                    <a16:creationId xmlns:a16="http://schemas.microsoft.com/office/drawing/2014/main" id="{E7709C5A-3188-4450-A721-47254F340F22}"/>
                  </a:ext>
                </a:extLst>
              </p:cNvPr>
              <p:cNvSpPr/>
              <p:nvPr/>
            </p:nvSpPr>
            <p:spPr>
              <a:xfrm>
                <a:off x="4350532" y="4481904"/>
                <a:ext cx="823839" cy="359835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1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単価マスタ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F40F97-A708-46E7-B3BD-B31C2CCB7A65}"/>
              </a:ext>
            </a:extLst>
          </p:cNvPr>
          <p:cNvGrpSpPr/>
          <p:nvPr/>
        </p:nvGrpSpPr>
        <p:grpSpPr>
          <a:xfrm>
            <a:off x="7631256" y="1773368"/>
            <a:ext cx="1573654" cy="4536559"/>
            <a:chOff x="7631256" y="1773369"/>
            <a:chExt cx="1573654" cy="3854210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F49DE7E-7288-417E-9BFC-4D0AF7CF495A}"/>
                </a:ext>
              </a:extLst>
            </p:cNvPr>
            <p:cNvSpPr/>
            <p:nvPr/>
          </p:nvSpPr>
          <p:spPr>
            <a:xfrm>
              <a:off x="7631256" y="1773369"/>
              <a:ext cx="1573654" cy="1176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単体テスト</a:t>
              </a: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532BFB38-2402-46DF-B8D9-B78FD337C625}"/>
                </a:ext>
              </a:extLst>
            </p:cNvPr>
            <p:cNvSpPr/>
            <p:nvPr/>
          </p:nvSpPr>
          <p:spPr>
            <a:xfrm>
              <a:off x="7631256" y="3110104"/>
              <a:ext cx="1573654" cy="11762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結合テスト</a:t>
              </a: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03C39B7-DC89-40C4-9AFA-22585C6CB143}"/>
                </a:ext>
              </a:extLst>
            </p:cNvPr>
            <p:cNvSpPr/>
            <p:nvPr/>
          </p:nvSpPr>
          <p:spPr>
            <a:xfrm>
              <a:off x="7631256" y="4451356"/>
              <a:ext cx="1573654" cy="11762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総合テスト</a:t>
              </a:r>
            </a:p>
          </p:txBody>
        </p: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3CCF56-EB9B-4961-AC8E-4BAD2E0881F4}"/>
              </a:ext>
            </a:extLst>
          </p:cNvPr>
          <p:cNvCxnSpPr/>
          <p:nvPr/>
        </p:nvCxnSpPr>
        <p:spPr>
          <a:xfrm>
            <a:off x="340473" y="1692492"/>
            <a:ext cx="68838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B140705-D38A-4F1F-9E07-4727A8ED012E}"/>
              </a:ext>
            </a:extLst>
          </p:cNvPr>
          <p:cNvSpPr/>
          <p:nvPr/>
        </p:nvSpPr>
        <p:spPr>
          <a:xfrm>
            <a:off x="2650185" y="1359021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テストスコープの考え方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D721E89-B464-4C40-AC1E-BC5CA5E8B40F}"/>
              </a:ext>
            </a:extLst>
          </p:cNvPr>
          <p:cNvSpPr/>
          <p:nvPr/>
        </p:nvSpPr>
        <p:spPr>
          <a:xfrm>
            <a:off x="7962258" y="1359021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7D76243C-1D05-4B82-84EB-97B8F7D4F281}"/>
              </a:ext>
            </a:extLst>
          </p:cNvPr>
          <p:cNvCxnSpPr>
            <a:cxnSpLocks/>
          </p:cNvCxnSpPr>
          <p:nvPr/>
        </p:nvCxnSpPr>
        <p:spPr>
          <a:xfrm>
            <a:off x="7631256" y="1692492"/>
            <a:ext cx="157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F5C303C-40F8-4AC8-834D-760CACEAC860}"/>
              </a:ext>
            </a:extLst>
          </p:cNvPr>
          <p:cNvSpPr/>
          <p:nvPr/>
        </p:nvSpPr>
        <p:spPr>
          <a:xfrm>
            <a:off x="9748939" y="1359021"/>
            <a:ext cx="171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確認すべき事項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47F8AE8-9A7B-417D-8A1E-91412D75528B}"/>
              </a:ext>
            </a:extLst>
          </p:cNvPr>
          <p:cNvCxnSpPr>
            <a:cxnSpLocks/>
          </p:cNvCxnSpPr>
          <p:nvPr/>
        </p:nvCxnSpPr>
        <p:spPr>
          <a:xfrm>
            <a:off x="9315729" y="1692492"/>
            <a:ext cx="2577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5BA0EC6-62F5-4A0F-88EE-0210EA5899B1}"/>
              </a:ext>
            </a:extLst>
          </p:cNvPr>
          <p:cNvCxnSpPr>
            <a:cxnSpLocks/>
          </p:cNvCxnSpPr>
          <p:nvPr/>
        </p:nvCxnSpPr>
        <p:spPr>
          <a:xfrm>
            <a:off x="9315729" y="3225957"/>
            <a:ext cx="25771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39BDE94C-B7FB-4C3B-900E-F2C6C4CFAE39}"/>
              </a:ext>
            </a:extLst>
          </p:cNvPr>
          <p:cNvCxnSpPr>
            <a:cxnSpLocks/>
          </p:cNvCxnSpPr>
          <p:nvPr/>
        </p:nvCxnSpPr>
        <p:spPr>
          <a:xfrm>
            <a:off x="9315729" y="4791885"/>
            <a:ext cx="25771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3757270-C734-4FE9-B9B4-9A6AE94315A5}"/>
              </a:ext>
            </a:extLst>
          </p:cNvPr>
          <p:cNvSpPr/>
          <p:nvPr/>
        </p:nvSpPr>
        <p:spPr>
          <a:xfrm>
            <a:off x="9315728" y="2121599"/>
            <a:ext cx="2577151" cy="77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機能内に閉じた範囲で、</a:t>
            </a:r>
            <a:r>
              <a:rPr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設計書に定義した機能がすべて実装されている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設計書に定義した処理の全パターンを網羅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6F86ACE-3A1B-4F2F-8835-F30FE36A8D3C}"/>
              </a:ext>
            </a:extLst>
          </p:cNvPr>
          <p:cNvSpPr/>
          <p:nvPr/>
        </p:nvSpPr>
        <p:spPr>
          <a:xfrm>
            <a:off x="9315728" y="3647202"/>
            <a:ext cx="2577151" cy="77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400" b="1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400" b="1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</a:t>
            </a:r>
            <a:r>
              <a:rPr lang="ja-JP" altLang="en-US" sz="1400" b="1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にある機能が、互いに整合のとれた設計になっている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定義書に定義したデータパターンを流通するテストを実施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A352190-F26A-4942-A827-3BBD71749218}"/>
              </a:ext>
            </a:extLst>
          </p:cNvPr>
          <p:cNvSpPr/>
          <p:nvPr/>
        </p:nvSpPr>
        <p:spPr>
          <a:xfrm>
            <a:off x="9315728" y="5231490"/>
            <a:ext cx="2577151" cy="77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業務フロー、および業務一覧に定義した業務がすべて行える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開始条件と完了条件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本プロジェクトでは、テストフェーズを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段階で定義。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497EE895-11D5-48DD-AD8C-3CB47C893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3AB6778-8C1F-4AF9-A799-36555C234698}"/>
              </a:ext>
            </a:extLst>
          </p:cNvPr>
          <p:cNvGrpSpPr/>
          <p:nvPr/>
        </p:nvGrpSpPr>
        <p:grpSpPr>
          <a:xfrm>
            <a:off x="781776" y="1761691"/>
            <a:ext cx="1573654" cy="4536559"/>
            <a:chOff x="7631256" y="1773369"/>
            <a:chExt cx="1573654" cy="385421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A01873D-17BD-48F1-968B-F64771B46218}"/>
                </a:ext>
              </a:extLst>
            </p:cNvPr>
            <p:cNvSpPr/>
            <p:nvPr/>
          </p:nvSpPr>
          <p:spPr>
            <a:xfrm>
              <a:off x="7631256" y="1773369"/>
              <a:ext cx="1573654" cy="1176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単体テスト</a:t>
              </a: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AEC86AD-367E-43F0-8AD8-80725EE45910}"/>
                </a:ext>
              </a:extLst>
            </p:cNvPr>
            <p:cNvSpPr/>
            <p:nvPr/>
          </p:nvSpPr>
          <p:spPr>
            <a:xfrm>
              <a:off x="7631256" y="3110104"/>
              <a:ext cx="1573654" cy="11762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結合テスト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B7B1294-6B5D-4900-9E30-DA129B313AA9}"/>
                </a:ext>
              </a:extLst>
            </p:cNvPr>
            <p:cNvSpPr/>
            <p:nvPr/>
          </p:nvSpPr>
          <p:spPr>
            <a:xfrm>
              <a:off x="7631256" y="4451356"/>
              <a:ext cx="1573654" cy="11762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総合テスト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60FE422-9960-4A1C-A29B-392427F29EBE}"/>
              </a:ext>
            </a:extLst>
          </p:cNvPr>
          <p:cNvGrpSpPr/>
          <p:nvPr/>
        </p:nvGrpSpPr>
        <p:grpSpPr>
          <a:xfrm>
            <a:off x="2460568" y="1347344"/>
            <a:ext cx="3423397" cy="4644881"/>
            <a:chOff x="2204991" y="1359021"/>
            <a:chExt cx="2577152" cy="4644881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F1FF0E0-844C-4B78-8687-4E073155DA07}"/>
                </a:ext>
              </a:extLst>
            </p:cNvPr>
            <p:cNvSpPr/>
            <p:nvPr/>
          </p:nvSpPr>
          <p:spPr>
            <a:xfrm>
              <a:off x="2939567" y="13590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開始条件</a:t>
              </a: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DB21C426-F9E7-489A-8898-2EE3624D676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1692492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34D4D3FE-197D-474C-8529-9143D5E1CBD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3225957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FB00638-0866-49D4-9ED1-10A1394F103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4791885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FE559F2-4799-452A-AC76-4FECA71AEB05}"/>
                </a:ext>
              </a:extLst>
            </p:cNvPr>
            <p:cNvSpPr/>
            <p:nvPr/>
          </p:nvSpPr>
          <p:spPr>
            <a:xfrm>
              <a:off x="2204991" y="2121599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</a:t>
              </a:r>
              <a:r>
                <a:rPr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CRM</a:t>
              </a: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プロジェクト内の全機能の開発が完了している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CCF2237-D897-49F1-8B45-BB0608368EF2}"/>
                </a:ext>
              </a:extLst>
            </p:cNvPr>
            <p:cNvSpPr/>
            <p:nvPr/>
          </p:nvSpPr>
          <p:spPr>
            <a:xfrm>
              <a:off x="2204991" y="3647202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単体テストの完了条件を満たしている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連携する外部システム側での</a:t>
              </a:r>
              <a:r>
                <a:rPr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IF</a:t>
              </a: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開発が完了し、</a:t>
              </a:r>
              <a:r>
                <a:rPr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IF</a:t>
              </a: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の疎通が確認できている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1B253AD-CB27-4D9D-924C-7D5436D384C0}"/>
                </a:ext>
              </a:extLst>
            </p:cNvPr>
            <p:cNvSpPr/>
            <p:nvPr/>
          </p:nvSpPr>
          <p:spPr>
            <a:xfrm>
              <a:off x="2204991" y="5231490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結合テストの完了条件を満たしている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移行リハーサルが完了している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EA8C76D-CB80-41A7-964D-DF9DD9354F65}"/>
              </a:ext>
            </a:extLst>
          </p:cNvPr>
          <p:cNvGrpSpPr/>
          <p:nvPr/>
        </p:nvGrpSpPr>
        <p:grpSpPr>
          <a:xfrm>
            <a:off x="6129527" y="1347344"/>
            <a:ext cx="5030696" cy="4644881"/>
            <a:chOff x="2204991" y="1359021"/>
            <a:chExt cx="2577152" cy="464488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A5451BA-0BC2-4A79-8A32-89B10B78D6B2}"/>
                </a:ext>
              </a:extLst>
            </p:cNvPr>
            <p:cNvSpPr/>
            <p:nvPr/>
          </p:nvSpPr>
          <p:spPr>
            <a:xfrm>
              <a:off x="3076514" y="1359021"/>
              <a:ext cx="834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完了条件</a:t>
              </a: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E8B2473-F20E-4A8C-85A5-2A847D5DD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1692492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84869D6-E072-480B-8802-DA4C20F93D7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3225957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49A01B3F-4E2C-4F68-8F00-2A944A55238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92" y="4791885"/>
              <a:ext cx="257715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58A3F65-0144-4C21-8E0A-071DCA7157AB}"/>
                </a:ext>
              </a:extLst>
            </p:cNvPr>
            <p:cNvSpPr/>
            <p:nvPr/>
          </p:nvSpPr>
          <p:spPr>
            <a:xfrm>
              <a:off x="2204991" y="2121599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定義したコンディションをすべて実行した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日付と不具合起票数のグラフをとったときに、不具合の起票数が収束していることを確認できる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起票された不具合の改修がすべて完了し、再テストされている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1E90B97-263A-440C-BAB2-8EBF0A832591}"/>
                </a:ext>
              </a:extLst>
            </p:cNvPr>
            <p:cNvSpPr/>
            <p:nvPr/>
          </p:nvSpPr>
          <p:spPr>
            <a:xfrm>
              <a:off x="2204991" y="3647202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定義したコンディションをすべて実行した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日付と不具合起票数のグラフをとったときに、不具合の起票数が収束していることを確認できる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起票された不具合の改修がすべて完了し、再テストされている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設定・プログラムの不具合が検知されていない。されている場合は、その発生原因分析と関連テストの実行が完了している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1D241717-9A51-4C7E-86EA-13DEB2BFE805}"/>
                </a:ext>
              </a:extLst>
            </p:cNvPr>
            <p:cNvSpPr/>
            <p:nvPr/>
          </p:nvSpPr>
          <p:spPr>
            <a:xfrm>
              <a:off x="2204991" y="5231490"/>
              <a:ext cx="2577151" cy="7724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定義したコンディションをすべて実行した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日付と不具合起票数のグラフをとったときに、不具合の起票数が収束していることを確認できる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起票された不具合の改修がすべて完了し、再テストされている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設計、および設定・プログラムの不具合が検知されていない。されている場合は、その発生原因分析と関連テストの実行が完了している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67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テスト実施スケジュール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lang="ja-JP" altLang="en-US" dirty="0"/>
              <a:t>週間のテストフェーズを計画</a:t>
            </a:r>
            <a:endParaRPr kumimoji="1" lang="ja-JP" altLang="en-US" dirty="0"/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497EE895-11D5-48DD-AD8C-3CB47C893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92D28B8-BEE0-4E2A-ABA1-CDD1EC20E511}"/>
              </a:ext>
            </a:extLst>
          </p:cNvPr>
          <p:cNvGrpSpPr/>
          <p:nvPr/>
        </p:nvGrpSpPr>
        <p:grpSpPr>
          <a:xfrm>
            <a:off x="2509953" y="2382480"/>
            <a:ext cx="8481897" cy="1244825"/>
            <a:chOff x="1633653" y="2350730"/>
            <a:chExt cx="6502401" cy="1244825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1446F0E-FDEE-4B7D-80A4-84DAF3E063DF}"/>
                </a:ext>
              </a:extLst>
            </p:cNvPr>
            <p:cNvGrpSpPr/>
            <p:nvPr/>
          </p:nvGrpSpPr>
          <p:grpSpPr>
            <a:xfrm>
              <a:off x="1633654" y="2350730"/>
              <a:ext cx="6502400" cy="395297"/>
              <a:chOff x="1727200" y="1591728"/>
              <a:chExt cx="7264400" cy="514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C1B6FA4-E89B-43F3-A47A-89BA10BC8EFA}"/>
                  </a:ext>
                </a:extLst>
              </p:cNvPr>
              <p:cNvSpPr/>
              <p:nvPr/>
            </p:nvSpPr>
            <p:spPr>
              <a:xfrm>
                <a:off x="172720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6DF702FC-55C5-4D97-9675-BC3CA9CDADC9}"/>
                  </a:ext>
                </a:extLst>
              </p:cNvPr>
              <p:cNvSpPr/>
              <p:nvPr/>
            </p:nvSpPr>
            <p:spPr>
              <a:xfrm>
                <a:off x="263525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E120D37-FA7C-4A81-9EB5-22AA31905B41}"/>
                  </a:ext>
                </a:extLst>
              </p:cNvPr>
              <p:cNvSpPr/>
              <p:nvPr/>
            </p:nvSpPr>
            <p:spPr>
              <a:xfrm>
                <a:off x="354330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3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A13C40C-3C11-47BD-B384-36C61A1D080D}"/>
                  </a:ext>
                </a:extLst>
              </p:cNvPr>
              <p:cNvSpPr/>
              <p:nvPr/>
            </p:nvSpPr>
            <p:spPr>
              <a:xfrm>
                <a:off x="445135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4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5176B2-EBF5-4C80-B627-0C0D164F1F5E}"/>
                  </a:ext>
                </a:extLst>
              </p:cNvPr>
              <p:cNvSpPr/>
              <p:nvPr/>
            </p:nvSpPr>
            <p:spPr>
              <a:xfrm>
                <a:off x="535940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5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1EFF353-8AAC-4838-95FF-8210D3BC9707}"/>
                  </a:ext>
                </a:extLst>
              </p:cNvPr>
              <p:cNvSpPr/>
              <p:nvPr/>
            </p:nvSpPr>
            <p:spPr>
              <a:xfrm>
                <a:off x="626745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6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EC7F46A-1DD6-402B-A201-8A87D84CFB47}"/>
                  </a:ext>
                </a:extLst>
              </p:cNvPr>
              <p:cNvSpPr/>
              <p:nvPr/>
            </p:nvSpPr>
            <p:spPr>
              <a:xfrm>
                <a:off x="717550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7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2EA97FF-3898-41EF-A6BD-EC5C64B32EDB}"/>
                  </a:ext>
                </a:extLst>
              </p:cNvPr>
              <p:cNvSpPr/>
              <p:nvPr/>
            </p:nvSpPr>
            <p:spPr>
              <a:xfrm>
                <a:off x="8083550" y="1591728"/>
                <a:ext cx="908050" cy="5143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8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</a:t>
                </a:r>
                <a:endPara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B375AC00-2F94-4269-971C-A2F9CF75C33E}"/>
                </a:ext>
              </a:extLst>
            </p:cNvPr>
            <p:cNvSpPr/>
            <p:nvPr/>
          </p:nvSpPr>
          <p:spPr>
            <a:xfrm>
              <a:off x="1633653" y="2845730"/>
              <a:ext cx="2438401" cy="749825"/>
            </a:xfrm>
            <a:prstGeom prst="homePlate">
              <a:avLst>
                <a:gd name="adj" fmla="val 271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単体テスト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D402F50E-1A5C-4511-8050-68A86AA042CB}"/>
                </a:ext>
              </a:extLst>
            </p:cNvPr>
            <p:cNvSpPr/>
            <p:nvPr/>
          </p:nvSpPr>
          <p:spPr>
            <a:xfrm>
              <a:off x="4072054" y="2845730"/>
              <a:ext cx="2438401" cy="749825"/>
            </a:xfrm>
            <a:prstGeom prst="homePlate">
              <a:avLst>
                <a:gd name="adj" fmla="val 271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結合テスト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2438F6F9-3407-4416-8E34-0085E04D54E4}"/>
                </a:ext>
              </a:extLst>
            </p:cNvPr>
            <p:cNvSpPr/>
            <p:nvPr/>
          </p:nvSpPr>
          <p:spPr>
            <a:xfrm>
              <a:off x="6510453" y="2845730"/>
              <a:ext cx="1625601" cy="749825"/>
            </a:xfrm>
            <a:prstGeom prst="homePlate">
              <a:avLst>
                <a:gd name="adj" fmla="val 2713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総合テスト</a:t>
              </a: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04C7A5-B59F-40AC-B715-41A2398BD180}"/>
              </a:ext>
            </a:extLst>
          </p:cNvPr>
          <p:cNvSpPr/>
          <p:nvPr/>
        </p:nvSpPr>
        <p:spPr>
          <a:xfrm>
            <a:off x="612238" y="2877480"/>
            <a:ext cx="15531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テスト実施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1275B43-1B63-4FC0-A1B0-556065FAABED}"/>
              </a:ext>
            </a:extLst>
          </p:cNvPr>
          <p:cNvSpPr/>
          <p:nvPr/>
        </p:nvSpPr>
        <p:spPr>
          <a:xfrm>
            <a:off x="612238" y="3772830"/>
            <a:ext cx="15531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A38F278-AB46-49C7-BB20-481A3FE01C5F}"/>
              </a:ext>
            </a:extLst>
          </p:cNvPr>
          <p:cNvSpPr/>
          <p:nvPr/>
        </p:nvSpPr>
        <p:spPr>
          <a:xfrm>
            <a:off x="4630428" y="3524267"/>
            <a:ext cx="2120474" cy="68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★外部システム疎通確認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FD24370-2333-401A-813E-F7164E24AD50}"/>
              </a:ext>
            </a:extLst>
          </p:cNvPr>
          <p:cNvSpPr/>
          <p:nvPr/>
        </p:nvSpPr>
        <p:spPr>
          <a:xfrm>
            <a:off x="5373378" y="3931112"/>
            <a:ext cx="2120474" cy="68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★単体テスト結果報告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8F5015-1EFA-45D7-9F91-F3A2B8EC7900}"/>
              </a:ext>
            </a:extLst>
          </p:cNvPr>
          <p:cNvSpPr/>
          <p:nvPr/>
        </p:nvSpPr>
        <p:spPr>
          <a:xfrm>
            <a:off x="8453128" y="3524267"/>
            <a:ext cx="2120474" cy="68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★結合テスト結果報告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8ED111D-5F59-44B4-8C4C-05BDA19A3600}"/>
              </a:ext>
            </a:extLst>
          </p:cNvPr>
          <p:cNvSpPr/>
          <p:nvPr/>
        </p:nvSpPr>
        <p:spPr>
          <a:xfrm>
            <a:off x="9278202" y="4077678"/>
            <a:ext cx="1967648" cy="68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総合テスト結果報告★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D84B23C-B490-4FFF-877C-47E4624D3D1D}"/>
              </a:ext>
            </a:extLst>
          </p:cNvPr>
          <p:cNvSpPr/>
          <p:nvPr/>
        </p:nvSpPr>
        <p:spPr>
          <a:xfrm>
            <a:off x="8453128" y="3792781"/>
            <a:ext cx="2120474" cy="68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★移行リハーサル</a:t>
            </a:r>
          </a:p>
        </p:txBody>
      </p:sp>
    </p:spTree>
    <p:extLst>
      <p:ext uri="{BB962C8B-B14F-4D97-AF65-F5344CB8AC3E}">
        <p14:creationId xmlns:p14="http://schemas.microsoft.com/office/powerpoint/2010/main" val="412816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障害管理プロセス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つのチームに分かれ、必要に応じて責任者にエスカレーションする。</a:t>
            </a:r>
          </a:p>
        </p:txBody>
      </p:sp>
      <p:sp>
        <p:nvSpPr>
          <p:cNvPr id="69" name="スライド番号プレースホルダー 3">
            <a:extLst>
              <a:ext uri="{FF2B5EF4-FFF2-40B4-BE49-F238E27FC236}">
                <a16:creationId xmlns:a16="http://schemas.microsoft.com/office/drawing/2014/main" id="{497EE895-11D5-48DD-AD8C-3CB47C893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C0CCB89-77A3-438F-8EF7-C57CFA6B9ECC}"/>
              </a:ext>
            </a:extLst>
          </p:cNvPr>
          <p:cNvSpPr/>
          <p:nvPr/>
        </p:nvSpPr>
        <p:spPr>
          <a:xfrm>
            <a:off x="478888" y="1897569"/>
            <a:ext cx="996206" cy="102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2E9C00C-E192-49E1-9268-4C73B7CE00D0}"/>
              </a:ext>
            </a:extLst>
          </p:cNvPr>
          <p:cNvSpPr/>
          <p:nvPr/>
        </p:nvSpPr>
        <p:spPr>
          <a:xfrm>
            <a:off x="478888" y="2995810"/>
            <a:ext cx="996206" cy="102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74EF81B-24A4-42CB-B022-20FB85A84AAA}"/>
              </a:ext>
            </a:extLst>
          </p:cNvPr>
          <p:cNvSpPr/>
          <p:nvPr/>
        </p:nvSpPr>
        <p:spPr>
          <a:xfrm>
            <a:off x="478888" y="4094052"/>
            <a:ext cx="996206" cy="102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改修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C545E0-C82F-4B0E-984A-4C929F76FA21}"/>
              </a:ext>
            </a:extLst>
          </p:cNvPr>
          <p:cNvSpPr/>
          <p:nvPr/>
        </p:nvSpPr>
        <p:spPr>
          <a:xfrm>
            <a:off x="478888" y="5192293"/>
            <a:ext cx="996206" cy="102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193FDEB-CCEC-49AA-A4B8-7290C9C81D2C}"/>
              </a:ext>
            </a:extLst>
          </p:cNvPr>
          <p:cNvGrpSpPr/>
          <p:nvPr/>
        </p:nvGrpSpPr>
        <p:grpSpPr>
          <a:xfrm>
            <a:off x="1767189" y="2120458"/>
            <a:ext cx="9806060" cy="3867972"/>
            <a:chOff x="2035703" y="2120458"/>
            <a:chExt cx="8743481" cy="386797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D1E8CDD-B86B-42A8-ACA6-C782F03AF4D6}"/>
                </a:ext>
              </a:extLst>
            </p:cNvPr>
            <p:cNvSpPr/>
            <p:nvPr/>
          </p:nvSpPr>
          <p:spPr>
            <a:xfrm>
              <a:off x="2035703" y="5417240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障害検知・起票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AF80EAB-436E-49A8-B560-6E8FE24797D5}"/>
                </a:ext>
              </a:extLst>
            </p:cNvPr>
            <p:cNvSpPr/>
            <p:nvPr/>
          </p:nvSpPr>
          <p:spPr>
            <a:xfrm>
              <a:off x="2035703" y="4318999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起票確認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7B1188-5338-4B93-8B0E-1FFD28BEC149}"/>
                </a:ext>
              </a:extLst>
            </p:cNvPr>
            <p:cNvSpPr/>
            <p:nvPr/>
          </p:nvSpPr>
          <p:spPr>
            <a:xfrm>
              <a:off x="3753522" y="4318999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調査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" name="フローチャート: 判断 5">
              <a:extLst>
                <a:ext uri="{FF2B5EF4-FFF2-40B4-BE49-F238E27FC236}">
                  <a16:creationId xmlns:a16="http://schemas.microsoft.com/office/drawing/2014/main" id="{8A552697-1A0F-4656-AD2F-31F1956FEFDA}"/>
                </a:ext>
              </a:extLst>
            </p:cNvPr>
            <p:cNvSpPr/>
            <p:nvPr/>
          </p:nvSpPr>
          <p:spPr>
            <a:xfrm>
              <a:off x="5526650" y="4351856"/>
              <a:ext cx="735653" cy="50547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1D16125-FF7D-49C9-B428-0002EF980E2B}"/>
                </a:ext>
              </a:extLst>
            </p:cNvPr>
            <p:cNvSpPr/>
            <p:nvPr/>
          </p:nvSpPr>
          <p:spPr>
            <a:xfrm>
              <a:off x="7987922" y="4318999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改修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51C0642-F0DA-41E3-A47C-4D4DDA258AFA}"/>
                </a:ext>
              </a:extLst>
            </p:cNvPr>
            <p:cNvSpPr/>
            <p:nvPr/>
          </p:nvSpPr>
          <p:spPr>
            <a:xfrm>
              <a:off x="9383553" y="5417240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再テスト・クローズ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321D298-AC60-45C6-9B6A-0B3D03765412}"/>
                </a:ext>
              </a:extLst>
            </p:cNvPr>
            <p:cNvSpPr/>
            <p:nvPr/>
          </p:nvSpPr>
          <p:spPr>
            <a:xfrm>
              <a:off x="5196660" y="3220757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事象確認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ローチャート: 判断 38">
              <a:extLst>
                <a:ext uri="{FF2B5EF4-FFF2-40B4-BE49-F238E27FC236}">
                  <a16:creationId xmlns:a16="http://schemas.microsoft.com/office/drawing/2014/main" id="{18D7AB88-6B8D-482D-8E78-4A925E33480A}"/>
                </a:ext>
              </a:extLst>
            </p:cNvPr>
            <p:cNvSpPr/>
            <p:nvPr/>
          </p:nvSpPr>
          <p:spPr>
            <a:xfrm>
              <a:off x="6922281" y="3253614"/>
              <a:ext cx="735653" cy="50547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BD9529-D9CB-4610-866B-2623357CED26}"/>
                </a:ext>
              </a:extLst>
            </p:cNvPr>
            <p:cNvSpPr/>
            <p:nvPr/>
          </p:nvSpPr>
          <p:spPr>
            <a:xfrm>
              <a:off x="6592291" y="2120458"/>
              <a:ext cx="1395631" cy="57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仕様決定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5D3CCDE-5954-4BEF-A548-AFEA9F0BAA0B}"/>
                </a:ext>
              </a:extLst>
            </p:cNvPr>
            <p:cNvCxnSpPr>
              <a:stCxn id="30" idx="0"/>
              <a:endCxn id="31" idx="2"/>
            </p:cNvCxnSpPr>
            <p:nvPr/>
          </p:nvCxnSpPr>
          <p:spPr>
            <a:xfrm flipV="1">
              <a:off x="2733519" y="4890189"/>
              <a:ext cx="0" cy="527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0A4AF5D4-50A7-4296-987A-D7246461189C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3431334" y="4604594"/>
              <a:ext cx="322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0391DE5D-E362-485C-A383-2A5D8E0DFAC5}"/>
                </a:ext>
              </a:extLst>
            </p:cNvPr>
            <p:cNvCxnSpPr>
              <a:cxnSpLocks/>
              <a:stCxn id="32" idx="3"/>
              <a:endCxn id="6" idx="1"/>
            </p:cNvCxnSpPr>
            <p:nvPr/>
          </p:nvCxnSpPr>
          <p:spPr>
            <a:xfrm>
              <a:off x="5149153" y="4604594"/>
              <a:ext cx="3774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AD6F200C-6B1F-4B2B-A53F-0F2E9C846ACC}"/>
                </a:ext>
              </a:extLst>
            </p:cNvPr>
            <p:cNvCxnSpPr>
              <a:cxnSpLocks/>
              <a:stCxn id="6" idx="0"/>
              <a:endCxn id="36" idx="2"/>
            </p:cNvCxnSpPr>
            <p:nvPr/>
          </p:nvCxnSpPr>
          <p:spPr>
            <a:xfrm flipH="1" flipV="1">
              <a:off x="5894476" y="3791947"/>
              <a:ext cx="1" cy="559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4920135B-556B-464F-A251-61740722ED88}"/>
                </a:ext>
              </a:extLst>
            </p:cNvPr>
            <p:cNvCxnSpPr>
              <a:cxnSpLocks/>
              <a:stCxn id="6" idx="3"/>
              <a:endCxn id="34" idx="1"/>
            </p:cNvCxnSpPr>
            <p:nvPr/>
          </p:nvCxnSpPr>
          <p:spPr>
            <a:xfrm>
              <a:off x="6262303" y="4604594"/>
              <a:ext cx="1725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023CBCD2-3EC6-4AE9-AAB3-FF15C9E4E4B3}"/>
                </a:ext>
              </a:extLst>
            </p:cNvPr>
            <p:cNvCxnSpPr>
              <a:stCxn id="6" idx="2"/>
              <a:endCxn id="35" idx="1"/>
            </p:cNvCxnSpPr>
            <p:nvPr/>
          </p:nvCxnSpPr>
          <p:spPr>
            <a:xfrm rot="16200000" flipH="1">
              <a:off x="7216264" y="3535545"/>
              <a:ext cx="845503" cy="34890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AA1AB73F-07C9-4644-999F-AA6537FB06E4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6592291" y="3506352"/>
              <a:ext cx="3299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10CAC5A0-CB42-4FCC-B2B8-5B15E28F431F}"/>
                </a:ext>
              </a:extLst>
            </p:cNvPr>
            <p:cNvCxnSpPr>
              <a:cxnSpLocks/>
              <a:stCxn id="39" idx="0"/>
              <a:endCxn id="40" idx="2"/>
            </p:cNvCxnSpPr>
            <p:nvPr/>
          </p:nvCxnSpPr>
          <p:spPr>
            <a:xfrm flipH="1" flipV="1">
              <a:off x="7290107" y="2691648"/>
              <a:ext cx="1" cy="561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16206591-3096-42BB-98B3-73CC8F1A5BCA}"/>
                </a:ext>
              </a:extLst>
            </p:cNvPr>
            <p:cNvCxnSpPr>
              <a:cxnSpLocks/>
              <a:stCxn id="40" idx="3"/>
              <a:endCxn id="34" idx="0"/>
            </p:cNvCxnSpPr>
            <p:nvPr/>
          </p:nvCxnSpPr>
          <p:spPr>
            <a:xfrm>
              <a:off x="7987922" y="2406053"/>
              <a:ext cx="697816" cy="19129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コネクタ: カギ線 74">
              <a:extLst>
                <a:ext uri="{FF2B5EF4-FFF2-40B4-BE49-F238E27FC236}">
                  <a16:creationId xmlns:a16="http://schemas.microsoft.com/office/drawing/2014/main" id="{3B0E66F4-CC01-4273-A369-92D125CC2B11}"/>
                </a:ext>
              </a:extLst>
            </p:cNvPr>
            <p:cNvCxnSpPr>
              <a:cxnSpLocks/>
              <a:stCxn id="39" idx="2"/>
              <a:endCxn id="34" idx="1"/>
            </p:cNvCxnSpPr>
            <p:nvPr/>
          </p:nvCxnSpPr>
          <p:spPr>
            <a:xfrm rot="16200000" flipH="1">
              <a:off x="7216263" y="3832935"/>
              <a:ext cx="845504" cy="6978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コネクタ: カギ線 75">
              <a:extLst>
                <a:ext uri="{FF2B5EF4-FFF2-40B4-BE49-F238E27FC236}">
                  <a16:creationId xmlns:a16="http://schemas.microsoft.com/office/drawing/2014/main" id="{8E42E731-72F4-4A72-A121-1103B2C45BF9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8628322" y="4947604"/>
              <a:ext cx="812646" cy="6978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0687B49-D296-4FFF-8D4A-C2E6728BEB01}"/>
              </a:ext>
            </a:extLst>
          </p:cNvPr>
          <p:cNvCxnSpPr>
            <a:cxnSpLocks/>
          </p:cNvCxnSpPr>
          <p:nvPr/>
        </p:nvCxnSpPr>
        <p:spPr>
          <a:xfrm>
            <a:off x="1620730" y="2947681"/>
            <a:ext cx="99525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6D895DE7-F6B1-4340-8970-9DC8EDDB7DF9}"/>
              </a:ext>
            </a:extLst>
          </p:cNvPr>
          <p:cNvCxnSpPr>
            <a:cxnSpLocks/>
          </p:cNvCxnSpPr>
          <p:nvPr/>
        </p:nvCxnSpPr>
        <p:spPr>
          <a:xfrm>
            <a:off x="1620730" y="4025432"/>
            <a:ext cx="99525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0DA07E4-7A1E-45F0-A6D1-E16124A54F93}"/>
              </a:ext>
            </a:extLst>
          </p:cNvPr>
          <p:cNvCxnSpPr>
            <a:cxnSpLocks/>
          </p:cNvCxnSpPr>
          <p:nvPr/>
        </p:nvCxnSpPr>
        <p:spPr>
          <a:xfrm>
            <a:off x="1620730" y="5144164"/>
            <a:ext cx="99525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E374145-FCC4-4F45-BD12-F7A566F03D25}"/>
              </a:ext>
            </a:extLst>
          </p:cNvPr>
          <p:cNvSpPr/>
          <p:nvPr/>
        </p:nvSpPr>
        <p:spPr>
          <a:xfrm>
            <a:off x="5694800" y="3943572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仕様不明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D90B651-5C2B-4C8B-84F2-AF810E13374D}"/>
              </a:ext>
            </a:extLst>
          </p:cNvPr>
          <p:cNvSpPr/>
          <p:nvPr/>
        </p:nvSpPr>
        <p:spPr>
          <a:xfrm>
            <a:off x="6748298" y="4466094"/>
            <a:ext cx="43313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バグ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A075B61-DD0C-473F-B436-F3CE59A04DF2}"/>
              </a:ext>
            </a:extLst>
          </p:cNvPr>
          <p:cNvSpPr/>
          <p:nvPr/>
        </p:nvSpPr>
        <p:spPr>
          <a:xfrm>
            <a:off x="5727662" y="5257164"/>
            <a:ext cx="734495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5835E2D-A180-420E-A6AC-77F622CBE26A}"/>
              </a:ext>
            </a:extLst>
          </p:cNvPr>
          <p:cNvSpPr/>
          <p:nvPr/>
        </p:nvSpPr>
        <p:spPr>
          <a:xfrm>
            <a:off x="7043635" y="2857310"/>
            <a:ext cx="123303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仕様定義が必要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68072E7-8547-461D-BCDB-53D0A1105D37}"/>
              </a:ext>
            </a:extLst>
          </p:cNvPr>
          <p:cNvSpPr/>
          <p:nvPr/>
        </p:nvSpPr>
        <p:spPr>
          <a:xfrm>
            <a:off x="7159051" y="3943572"/>
            <a:ext cx="1002197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仕様が明らか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8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テスト実施体制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AC227A-43CC-4466-BF8D-42C942D2A472}"/>
              </a:ext>
            </a:extLst>
          </p:cNvPr>
          <p:cNvSpPr/>
          <p:nvPr/>
        </p:nvSpPr>
        <p:spPr>
          <a:xfrm>
            <a:off x="3552507" y="2293514"/>
            <a:ext cx="2051919" cy="347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PMO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3BBDA8-615E-4075-84DC-D438D62D4FC8}"/>
              </a:ext>
            </a:extLst>
          </p:cNvPr>
          <p:cNvSpPr/>
          <p:nvPr/>
        </p:nvSpPr>
        <p:spPr>
          <a:xfrm>
            <a:off x="3552507" y="2640642"/>
            <a:ext cx="2051919" cy="8917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80E022A-9FC2-4351-B00E-357DD01E2D4E}"/>
              </a:ext>
            </a:extLst>
          </p:cNvPr>
          <p:cNvSpPr/>
          <p:nvPr/>
        </p:nvSpPr>
        <p:spPr>
          <a:xfrm>
            <a:off x="6978766" y="2293514"/>
            <a:ext cx="2051919" cy="347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D56144-DFEA-4E9A-ABC7-FE68357D5755}"/>
              </a:ext>
            </a:extLst>
          </p:cNvPr>
          <p:cNvSpPr/>
          <p:nvPr/>
        </p:nvSpPr>
        <p:spPr>
          <a:xfrm>
            <a:off x="6978766" y="2640642"/>
            <a:ext cx="2051919" cy="8917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ACE5EE4-D8BC-40CE-AB10-B6BF4455EBB6}"/>
              </a:ext>
            </a:extLst>
          </p:cNvPr>
          <p:cNvSpPr/>
          <p:nvPr/>
        </p:nvSpPr>
        <p:spPr>
          <a:xfrm>
            <a:off x="2390457" y="4536663"/>
            <a:ext cx="2051919" cy="347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テスト実施チーム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A2841F0-5901-4B42-8751-D7A18109960D}"/>
              </a:ext>
            </a:extLst>
          </p:cNvPr>
          <p:cNvSpPr/>
          <p:nvPr/>
        </p:nvSpPr>
        <p:spPr>
          <a:xfrm>
            <a:off x="2390457" y="4883791"/>
            <a:ext cx="2051919" cy="8917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FC2DD05-7AC7-49E9-BD99-57950A96EF5B}"/>
              </a:ext>
            </a:extLst>
          </p:cNvPr>
          <p:cNvSpPr/>
          <p:nvPr/>
        </p:nvSpPr>
        <p:spPr>
          <a:xfrm>
            <a:off x="4720907" y="4536663"/>
            <a:ext cx="2051919" cy="347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機能改修チーム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C8336D8-73FE-470C-BA37-636E51D2EC18}"/>
              </a:ext>
            </a:extLst>
          </p:cNvPr>
          <p:cNvSpPr/>
          <p:nvPr/>
        </p:nvSpPr>
        <p:spPr>
          <a:xfrm>
            <a:off x="4720907" y="4883791"/>
            <a:ext cx="2051919" cy="8917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F440EDF6-27F5-4B2F-93CA-5D8E29C37253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3495307" y="3453503"/>
            <a:ext cx="1004270" cy="11620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3AF0E06F-9F35-4BDF-B781-49B3C0EA4339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rot="16200000" flipH="1">
            <a:off x="4660532" y="3450328"/>
            <a:ext cx="1004270" cy="1168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32D2A7-98B7-466D-8CE2-5E8DEA165C50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604426" y="3086518"/>
            <a:ext cx="137434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スライド番号プレースホルダー 3">
            <a:extLst>
              <a:ext uri="{FF2B5EF4-FFF2-40B4-BE49-F238E27FC236}">
                <a16:creationId xmlns:a16="http://schemas.microsoft.com/office/drawing/2014/main" id="{7C04F5BF-BDA3-4943-B87F-5ACDF76A5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87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テスト期間中の情報連携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チーム内での日次ミーティング、週次の進捗報告、およびフェーズごとの完了報告を実施予定。</a:t>
            </a:r>
          </a:p>
        </p:txBody>
      </p:sp>
      <p:sp>
        <p:nvSpPr>
          <p:cNvPr id="15" name="スライド番号プレースホルダー 3">
            <a:extLst>
              <a:ext uri="{FF2B5EF4-FFF2-40B4-BE49-F238E27FC236}">
                <a16:creationId xmlns:a16="http://schemas.microsoft.com/office/drawing/2014/main" id="{E5A2ADF6-0064-4ABD-B6FD-B566FC6E04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B56BA7-CB03-4223-BB06-1A87FD9A7F93}"/>
              </a:ext>
            </a:extLst>
          </p:cNvPr>
          <p:cNvGrpSpPr/>
          <p:nvPr/>
        </p:nvGrpSpPr>
        <p:grpSpPr>
          <a:xfrm>
            <a:off x="1164688" y="1973769"/>
            <a:ext cx="1654712" cy="4242881"/>
            <a:chOff x="478888" y="1897569"/>
            <a:chExt cx="996206" cy="321756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B45578-5873-48CC-B437-93C0E5B8B276}"/>
                </a:ext>
              </a:extLst>
            </p:cNvPr>
            <p:cNvSpPr/>
            <p:nvPr/>
          </p:nvSpPr>
          <p:spPr>
            <a:xfrm>
              <a:off x="478888" y="1897569"/>
              <a:ext cx="996206" cy="1021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朝会・夕会</a:t>
              </a:r>
              <a:endPara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E1EA5DD-FC72-400F-A5B0-B725BF36BB4E}"/>
                </a:ext>
              </a:extLst>
            </p:cNvPr>
            <p:cNvSpPr/>
            <p:nvPr/>
          </p:nvSpPr>
          <p:spPr>
            <a:xfrm>
              <a:off x="478888" y="2995810"/>
              <a:ext cx="996206" cy="1021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週次報告</a:t>
              </a:r>
              <a:endPara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ACEC5F5-C8F9-4ED7-B566-93B515D5DC76}"/>
                </a:ext>
              </a:extLst>
            </p:cNvPr>
            <p:cNvSpPr/>
            <p:nvPr/>
          </p:nvSpPr>
          <p:spPr>
            <a:xfrm>
              <a:off x="478888" y="4094052"/>
              <a:ext cx="996206" cy="1021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完了報告</a:t>
              </a:r>
              <a:endPara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9EB134F-C71C-438C-B9AB-899D88EED5B3}"/>
              </a:ext>
            </a:extLst>
          </p:cNvPr>
          <p:cNvSpPr/>
          <p:nvPr/>
        </p:nvSpPr>
        <p:spPr>
          <a:xfrm>
            <a:off x="3706352" y="15618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7B3B620-013E-445A-BE9E-FDD9F5273FDD}"/>
              </a:ext>
            </a:extLst>
          </p:cNvPr>
          <p:cNvCxnSpPr>
            <a:cxnSpLocks/>
          </p:cNvCxnSpPr>
          <p:nvPr/>
        </p:nvCxnSpPr>
        <p:spPr>
          <a:xfrm>
            <a:off x="2924119" y="1925183"/>
            <a:ext cx="244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B479427-08D2-48F9-A8BD-66DE21AB7F5F}"/>
              </a:ext>
            </a:extLst>
          </p:cNvPr>
          <p:cNvGrpSpPr/>
          <p:nvPr/>
        </p:nvGrpSpPr>
        <p:grpSpPr>
          <a:xfrm>
            <a:off x="2924118" y="3361213"/>
            <a:ext cx="7686729" cy="1466430"/>
            <a:chOff x="2530419" y="3323113"/>
            <a:chExt cx="3423396" cy="1466430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3C0E2B1-1380-48B0-9DDB-362A82346267}"/>
                </a:ext>
              </a:extLst>
            </p:cNvPr>
            <p:cNvCxnSpPr>
              <a:cxnSpLocks/>
            </p:cNvCxnSpPr>
            <p:nvPr/>
          </p:nvCxnSpPr>
          <p:spPr>
            <a:xfrm>
              <a:off x="2530419" y="3323113"/>
              <a:ext cx="34233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D53C8E9-3EC5-4953-9740-9DE38DAF9350}"/>
                </a:ext>
              </a:extLst>
            </p:cNvPr>
            <p:cNvCxnSpPr>
              <a:cxnSpLocks/>
            </p:cNvCxnSpPr>
            <p:nvPr/>
          </p:nvCxnSpPr>
          <p:spPr>
            <a:xfrm>
              <a:off x="2530419" y="4789543"/>
              <a:ext cx="34233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1F71408-2363-4F50-BED3-A14D4BF7F249}"/>
              </a:ext>
            </a:extLst>
          </p:cNvPr>
          <p:cNvSpPr/>
          <p:nvPr/>
        </p:nvSpPr>
        <p:spPr>
          <a:xfrm>
            <a:off x="2924118" y="2257734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PMO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テスト実施チーム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機能改修チーム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C9F007-42A6-4E39-BFAF-BE10BD9C2BB5}"/>
              </a:ext>
            </a:extLst>
          </p:cNvPr>
          <p:cNvSpPr/>
          <p:nvPr/>
        </p:nvSpPr>
        <p:spPr>
          <a:xfrm>
            <a:off x="2924118" y="3755692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業務チーム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PMO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テスト実施チーム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機能改修チーム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5A27F6E-26A4-4B32-8AEB-00222850476E}"/>
              </a:ext>
            </a:extLst>
          </p:cNvPr>
          <p:cNvSpPr/>
          <p:nvPr/>
        </p:nvSpPr>
        <p:spPr>
          <a:xfrm>
            <a:off x="2924118" y="5239316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業務チーム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PMO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BC9D7CC-B770-455B-912D-C33D7777FF6E}"/>
              </a:ext>
            </a:extLst>
          </p:cNvPr>
          <p:cNvSpPr/>
          <p:nvPr/>
        </p:nvSpPr>
        <p:spPr>
          <a:xfrm>
            <a:off x="6418918" y="1561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6FFAFA4-77CA-4C95-AC4F-4089E0BC9D8B}"/>
              </a:ext>
            </a:extLst>
          </p:cNvPr>
          <p:cNvCxnSpPr>
            <a:cxnSpLocks/>
          </p:cNvCxnSpPr>
          <p:nvPr/>
        </p:nvCxnSpPr>
        <p:spPr>
          <a:xfrm>
            <a:off x="5521269" y="1925183"/>
            <a:ext cx="244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5077F5-1964-47CE-A23E-7FE867423A8B}"/>
              </a:ext>
            </a:extLst>
          </p:cNvPr>
          <p:cNvSpPr/>
          <p:nvPr/>
        </p:nvSpPr>
        <p:spPr>
          <a:xfrm>
            <a:off x="5521268" y="2257734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テストの進捗状況確認する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検知した不具合について、エスカレーションの要否を判断する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E7F0A7D-BD9C-4640-9E78-53A9073A3735}"/>
              </a:ext>
            </a:extLst>
          </p:cNvPr>
          <p:cNvSpPr/>
          <p:nvPr/>
        </p:nvSpPr>
        <p:spPr>
          <a:xfrm>
            <a:off x="5521268" y="3755692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テストの進捗状況確認する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検知した不具合のうち、業務チームの仕様確認が必要なものについて議論する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27A74E1-B0D7-4DF4-B058-4E0D963A8CD7}"/>
              </a:ext>
            </a:extLst>
          </p:cNvPr>
          <p:cNvSpPr/>
          <p:nvPr/>
        </p:nvSpPr>
        <p:spPr>
          <a:xfrm>
            <a:off x="5521268" y="5239316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テストを次のフェーズに進めることを判断する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22CE2D-A3CB-41E9-9EA2-59B2C4371D05}"/>
              </a:ext>
            </a:extLst>
          </p:cNvPr>
          <p:cNvSpPr/>
          <p:nvPr/>
        </p:nvSpPr>
        <p:spPr>
          <a:xfrm>
            <a:off x="8785233" y="15618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報告指標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459AD0-4AFC-4103-A927-58506D7E1AFE}"/>
              </a:ext>
            </a:extLst>
          </p:cNvPr>
          <p:cNvCxnSpPr>
            <a:cxnSpLocks/>
          </p:cNvCxnSpPr>
          <p:nvPr/>
        </p:nvCxnSpPr>
        <p:spPr>
          <a:xfrm>
            <a:off x="8118417" y="1925183"/>
            <a:ext cx="244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B4D2AD-4DFE-4B62-AF18-F922256EEFAC}"/>
              </a:ext>
            </a:extLst>
          </p:cNvPr>
          <p:cNvSpPr/>
          <p:nvPr/>
        </p:nvSpPr>
        <p:spPr>
          <a:xfrm>
            <a:off x="8118416" y="2257734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コンディション消化数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コンディション消化率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予定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障害数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障害密度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3FB882-95F2-49F7-A096-73ADD5A92FFB}"/>
              </a:ext>
            </a:extLst>
          </p:cNvPr>
          <p:cNvSpPr/>
          <p:nvPr/>
        </p:nvSpPr>
        <p:spPr>
          <a:xfrm>
            <a:off x="8118416" y="3755692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コンディション消化率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予定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障害密度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E4780C-ADD3-42CB-A434-C9B4AEFFD285}"/>
              </a:ext>
            </a:extLst>
          </p:cNvPr>
          <p:cNvSpPr/>
          <p:nvPr/>
        </p:nvSpPr>
        <p:spPr>
          <a:xfrm>
            <a:off x="8118416" y="5239316"/>
            <a:ext cx="2492432" cy="7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テスト密度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障害密度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6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724</Words>
  <Application>Microsoft Office PowerPoint</Application>
  <PresentationFormat>ワイド画面</PresentationFormat>
  <Paragraphs>158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テスト計画書 -</vt:lpstr>
      <vt:lpstr>テストスコープの定義</vt:lpstr>
      <vt:lpstr>開始条件と完了条件</vt:lpstr>
      <vt:lpstr>テスト実施スケジュール</vt:lpstr>
      <vt:lpstr>障害管理プロセス</vt:lpstr>
      <vt:lpstr>テスト実施体制</vt:lpstr>
      <vt:lpstr>テスト期間中の情報連携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115</cp:revision>
  <dcterms:created xsi:type="dcterms:W3CDTF">2020-02-25T23:56:54Z</dcterms:created>
  <dcterms:modified xsi:type="dcterms:W3CDTF">2020-04-10T05:57:18Z</dcterms:modified>
</cp:coreProperties>
</file>