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75D0C-A967-4C61-9FFB-F50BDB884EAD}" type="datetimeFigureOut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A94A7-B9CB-41F1-9DE2-7EDC117704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626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F4663E-D228-4CDB-B996-A324A85DC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1C19B1-F004-4846-A4DF-4E5B08315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D68DF4-B683-4B7F-8B25-362CB899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E196-82B2-4CE1-8222-04F13EF1B4D7}" type="datetime1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B70B3A-53F3-4872-BDE6-A64E0D85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198880-AF29-4FA2-B44F-D76B4EF2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26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00D3FE-8EAA-494A-BB29-971F90642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2708B55-847C-4A81-B9FB-BEE687B33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2397C8-BA42-4C62-B515-5D3460B67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A1AFCF-A28C-4BAD-87F2-C49472BC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CDAED-4B63-4EE3-95E6-0327F2978D7C}" type="datetime1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C3A2B7-0CD4-4136-AA5C-CB5B6321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81AC1E-6CC3-40D8-AE2F-0EF3AAC4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15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F0059D-F828-494A-A0FE-A546A049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B58C2B-688A-46FC-ACEA-278598AF1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57C3EC-D72B-452D-BB2C-4BEC02B66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0635-2F0D-4502-ADDD-E5EF9A49F9D3}" type="datetime1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FC2D2D-E5C2-40B7-B3CE-B99E975B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D0486C-1993-48AA-85AD-E256D677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012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BC3716F-26C1-4BC6-A26F-1819403E7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CC6946-5FB1-4294-AEFD-6356CFD14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2AE6AB-AF69-448C-B1B6-35ADFAA0A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283E-6463-45BE-B115-A5BB6CB72995}" type="datetime1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84BEF4-3E4D-45EB-9885-58BDA8AC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05A253-B194-4C4D-8607-8BE3849A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78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47EA78-8374-4C2F-AACD-A2A87CB58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72" y="194740"/>
            <a:ext cx="11605591" cy="640147"/>
          </a:xfrm>
        </p:spPr>
        <p:txBody>
          <a:bodyPr>
            <a:normAutofit/>
          </a:bodyPr>
          <a:lstStyle>
            <a:lvl1pPr>
              <a:defRPr sz="28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D1E66EE-0D4C-4BE2-92B8-0C40A71259C8}"/>
              </a:ext>
            </a:extLst>
          </p:cNvPr>
          <p:cNvCxnSpPr/>
          <p:nvPr userDrawn="1"/>
        </p:nvCxnSpPr>
        <p:spPr>
          <a:xfrm>
            <a:off x="0" y="84056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E0E62C80-F426-4DEF-89F0-D09E197B95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6538" y="942117"/>
            <a:ext cx="11605225" cy="34712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15" name="日付プレースホルダー 14">
            <a:extLst>
              <a:ext uri="{FF2B5EF4-FFF2-40B4-BE49-F238E27FC236}">
                <a16:creationId xmlns:a16="http://schemas.microsoft.com/office/drawing/2014/main" id="{6062CF40-354C-4957-848D-B809CF3FAA1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A1D8EE3-A361-4068-AD85-3AEF4D15B310}" type="datetime1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16" name="フッター プレースホルダー 15">
            <a:extLst>
              <a:ext uri="{FF2B5EF4-FFF2-40B4-BE49-F238E27FC236}">
                <a16:creationId xmlns:a16="http://schemas.microsoft.com/office/drawing/2014/main" id="{6784CA0D-1870-4FCC-BD06-D6C11DFD66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7" name="スライド番号プレースホルダー 16">
            <a:extLst>
              <a:ext uri="{FF2B5EF4-FFF2-40B4-BE49-F238E27FC236}">
                <a16:creationId xmlns:a16="http://schemas.microsoft.com/office/drawing/2014/main" id="{FAB8EC6B-14E9-4E9F-9B41-A08E4745834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77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287812-BAE8-41E5-948B-990752B0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1D4800-1894-47D1-8126-16D938F6B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E1EB11-0FF3-467D-A19F-07C1BF33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2819-8F0D-4F7F-B6B1-E3874DC63131}" type="datetime1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AA48D9-1705-4510-BCB7-F01A975C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00DFE3-FEB2-40AB-A628-000710F4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892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48D64A-6A5B-4227-BDBA-F74A28A4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C9699C-DDA3-4E0B-A7E7-EC10BA42C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E1822D-E5DF-4E90-BA09-3D278C8C3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56C2-771E-45FB-BC43-2B1F694FADCE}" type="datetime1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B729E7-C735-4F03-9B4C-51E021FDA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9B9621-6118-4076-AF51-B889399C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80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28B1DC-129E-4F6D-A1AF-E716ADB6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DFEBBC-853D-49D2-967F-345BB221E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9D0E71-BF80-4298-8A46-2EBB78E1A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CCFE81-8326-4451-AFFF-B5631321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65AE-E4EE-4795-8DFE-CF8937DF1A76}" type="datetime1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40236A-B131-4428-B5CC-553D5EE8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33D056-6272-4A99-86EB-56C8BFC47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378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9EEC85-756C-4A42-B93A-DF350B720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1D872C-C08E-4E5D-B0F3-51B9034C3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85F73A-247A-4B53-8167-4A5A9FF49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0150E77-8D85-46A9-A5C2-D0F3ABFF1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7E6FAD5-5489-4B47-9F09-C8C0F122D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0D1B5CF-2E9C-49B0-846E-C1283237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4091-7758-4D12-AB62-C2EE870CAD7D}" type="datetime1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B473B98-D2D1-426B-AF4B-4C2B4739D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FAA3D4-B971-45F0-B957-947FD03F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86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519895-DF63-493F-A676-63CC6875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C2533F8-D2C5-4800-9230-42DDD172E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5973-FF9B-467B-8C6A-FD32F556FD74}" type="datetime1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876A5E-9170-4BB8-A9F2-A46751F8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F694974-33A2-4F09-9ACD-8652E94D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59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565EED2-5073-4B8B-913D-8DD343E60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3CD2-E7B8-4C72-BA56-DD40317E7B31}" type="datetime1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D8D46A3-06E7-4D89-90DD-C12EDCEB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1065F3-7F60-450F-93EC-76BB34A4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63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93265E-BFEB-44FE-886E-67ACBCC3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058A38-1B2F-43BD-96DF-C17485B39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4649C3-F9F1-47D8-9BC0-1BDE0D3CF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156F69-4209-452E-94A4-FAAF7C74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6F2C-BAFB-4F71-A264-358EEB8E380A}" type="datetime1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09F465-0E41-4477-A946-5B3747E6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427749-8BCB-4876-9D44-3AB8B786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77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FC3F237-3A27-46B1-85DC-EF03820CC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B334F6-B96F-4C01-920A-28F5A05D7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396828-A6A1-4970-A0EA-00AB6C91D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96D3A-7AEC-45ED-9D2A-9691A02C91E2}" type="datetime1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7B9A8A-B480-4365-8DE2-7FFFFD8FE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FB97BA-ED52-4AF9-BD13-415D473D9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88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障害報告 </a:t>
            </a:r>
            <a:r>
              <a:rPr lang="en-US" altLang="ja-JP" dirty="0"/>
              <a:t>– </a:t>
            </a:r>
            <a:r>
              <a:rPr lang="ja-JP" altLang="en-US" dirty="0"/>
              <a:t>発注システムに発注登録が行われない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1324D1-A84E-40DD-8DFC-1708233FC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4C43C6F-8F6E-4849-AD27-02FEA43682F0}"/>
              </a:ext>
            </a:extLst>
          </p:cNvPr>
          <p:cNvSpPr/>
          <p:nvPr/>
        </p:nvSpPr>
        <p:spPr>
          <a:xfrm>
            <a:off x="795129" y="1681133"/>
            <a:ext cx="149370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発生事象</a:t>
            </a:r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6A54EAF6-7229-4E63-B239-F265D73DD596}"/>
              </a:ext>
            </a:extLst>
          </p:cNvPr>
          <p:cNvSpPr/>
          <p:nvPr/>
        </p:nvSpPr>
        <p:spPr>
          <a:xfrm>
            <a:off x="795129" y="2173026"/>
            <a:ext cx="149370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直接的な原因</a:t>
            </a:r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86E5F559-2677-4811-AF83-36C9F9D5EEFF}"/>
              </a:ext>
            </a:extLst>
          </p:cNvPr>
          <p:cNvSpPr/>
          <p:nvPr/>
        </p:nvSpPr>
        <p:spPr>
          <a:xfrm>
            <a:off x="795129" y="2923719"/>
            <a:ext cx="149370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影響範囲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CBA22D2C-5A77-4E53-A33F-7889CAEDE8DC}"/>
              </a:ext>
            </a:extLst>
          </p:cNvPr>
          <p:cNvSpPr/>
          <p:nvPr/>
        </p:nvSpPr>
        <p:spPr>
          <a:xfrm>
            <a:off x="795129" y="3651252"/>
            <a:ext cx="149370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暫定対応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25B7F57-564A-4AAF-8C9E-75ED1F0A9B71}"/>
              </a:ext>
            </a:extLst>
          </p:cNvPr>
          <p:cNvSpPr/>
          <p:nvPr/>
        </p:nvSpPr>
        <p:spPr>
          <a:xfrm>
            <a:off x="795129" y="4498055"/>
            <a:ext cx="1493709" cy="5847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根本的な原因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AD6F227-D712-450E-AD52-6F1876AF547F}"/>
              </a:ext>
            </a:extLst>
          </p:cNvPr>
          <p:cNvSpPr/>
          <p:nvPr/>
        </p:nvSpPr>
        <p:spPr>
          <a:xfrm>
            <a:off x="2509146" y="1681133"/>
            <a:ext cx="82125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新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CRM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内でクローズしているにも関わらず、発注システム側で発注登録されていない取引がある。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5FFB5E14-1F29-4D6F-8E5D-5121BC0905CD}"/>
              </a:ext>
            </a:extLst>
          </p:cNvPr>
          <p:cNvSpPr/>
          <p:nvPr/>
        </p:nvSpPr>
        <p:spPr>
          <a:xfrm>
            <a:off x="2509146" y="2173027"/>
            <a:ext cx="70695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IF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内の「数量」項目に、定義外の値「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110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」が設定されていた。（仕様は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99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仕様外のデータが流通したため、発注システム側でエラーとしていた。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B3FACC0-B62D-4BEC-A80B-A2116EEC286B}"/>
              </a:ext>
            </a:extLst>
          </p:cNvPr>
          <p:cNvSpPr/>
          <p:nvPr/>
        </p:nvSpPr>
        <p:spPr>
          <a:xfrm>
            <a:off x="2509146" y="2925627"/>
            <a:ext cx="88125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X/X XX:XX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までに、新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CRM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内の取引のうち数量が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100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を超えるものが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件存在。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今回のデータを含む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いずれのデータも、発注システムに発注登録されていないことを確認。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7D7F83D1-A807-4255-B1D6-489D9D4FE831}"/>
              </a:ext>
            </a:extLst>
          </p:cNvPr>
          <p:cNvSpPr/>
          <p:nvPr/>
        </p:nvSpPr>
        <p:spPr>
          <a:xfrm>
            <a:off x="2509146" y="3651252"/>
            <a:ext cx="82894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検知した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件のデータについて、発注システムに手動で登録（実施済み）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今後、日次で新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CRM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内のデータをチェックし、数量が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100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を超える取引がないかどうかを確認する。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D830A8B6-6EAC-4242-892D-971D3E83EEF6}"/>
              </a:ext>
            </a:extLst>
          </p:cNvPr>
          <p:cNvSpPr/>
          <p:nvPr/>
        </p:nvSpPr>
        <p:spPr>
          <a:xfrm>
            <a:off x="2509146" y="4500943"/>
            <a:ext cx="83840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業務分析が不十分で、数量が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100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を超える取引が発生することを想定していなかった。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外部システムからエラーが返却された場合に、それをユーザに通知する仕組みを実装していなかった。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0496B41A-909F-4493-BD87-8C8F6C2320B3}"/>
              </a:ext>
            </a:extLst>
          </p:cNvPr>
          <p:cNvSpPr/>
          <p:nvPr/>
        </p:nvSpPr>
        <p:spPr>
          <a:xfrm>
            <a:off x="795129" y="5225590"/>
            <a:ext cx="1493709" cy="10772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本格対応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C32CCE4-D2E3-4C2E-B311-CB8AC601EC83}"/>
              </a:ext>
            </a:extLst>
          </p:cNvPr>
          <p:cNvCxnSpPr/>
          <p:nvPr/>
        </p:nvCxnSpPr>
        <p:spPr>
          <a:xfrm>
            <a:off x="795129" y="4356178"/>
            <a:ext cx="1085353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0569599B-AC70-47D9-9010-906BAD831594}"/>
              </a:ext>
            </a:extLst>
          </p:cNvPr>
          <p:cNvSpPr/>
          <p:nvPr/>
        </p:nvSpPr>
        <p:spPr>
          <a:xfrm>
            <a:off x="2509146" y="5225589"/>
            <a:ext cx="855234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システム全体の「数量」項目について、上限値を「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999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」と再定義する</a:t>
            </a:r>
            <a:b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対象：問い合わせフォーム、コンタクト管理、取引管理、見積情報連携、在庫情報連携、発注登録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コンタクト管理画面、取引画面に「エラーメッセージ」項目を追加し、外部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IF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でエラーが発生した場合に</a:t>
            </a:r>
            <a:b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返却されたエラーメッセージを画面表示できるようにする。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3557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299</Words>
  <Application>Microsoft Office PowerPoint</Application>
  <PresentationFormat>ワイド画面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障害報告 – 発注システムに発注登録が行われない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○○プロジェクト - プロジェクト計画書 -</dc:title>
  <dc:creator>箕輪 旭</dc:creator>
  <cp:lastModifiedBy>箕輪 旭</cp:lastModifiedBy>
  <cp:revision>92</cp:revision>
  <dcterms:created xsi:type="dcterms:W3CDTF">2020-02-25T23:56:54Z</dcterms:created>
  <dcterms:modified xsi:type="dcterms:W3CDTF">2020-04-07T03:42:37Z</dcterms:modified>
</cp:coreProperties>
</file>