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7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8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9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10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11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12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13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40" r:id="rId4"/>
    <p:sldMasterId id="2147484596" r:id="rId5"/>
    <p:sldMasterId id="2147483955" r:id="rId6"/>
    <p:sldMasterId id="2147484006" r:id="rId7"/>
    <p:sldMasterId id="2147484111" r:id="rId8"/>
    <p:sldMasterId id="2147484173" r:id="rId9"/>
    <p:sldMasterId id="2147484363" r:id="rId10"/>
    <p:sldMasterId id="2147484408" r:id="rId11"/>
    <p:sldMasterId id="2147484493" r:id="rId12"/>
    <p:sldMasterId id="2147484535" r:id="rId13"/>
    <p:sldMasterId id="2147484555" r:id="rId14"/>
    <p:sldMasterId id="2147484566" r:id="rId15"/>
    <p:sldMasterId id="2147484646" r:id="rId16"/>
    <p:sldMasterId id="2147484665" r:id="rId17"/>
  </p:sldMasterIdLst>
  <p:notesMasterIdLst>
    <p:notesMasterId r:id="rId19"/>
  </p:notesMasterIdLst>
  <p:handoutMasterIdLst>
    <p:handoutMasterId r:id="rId20"/>
  </p:handoutMasterIdLst>
  <p:sldIdLst>
    <p:sldId id="3594" r:id="rId18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 userDrawn="1">
          <p15:clr>
            <a:srgbClr val="A4A3A4"/>
          </p15:clr>
        </p15:guide>
        <p15:guide id="2" pos="2141" userDrawn="1">
          <p15:clr>
            <a:srgbClr val="A4A3A4"/>
          </p15:clr>
        </p15:guide>
        <p15:guide id="3" orient="horz" pos="3132" userDrawn="1">
          <p15:clr>
            <a:srgbClr val="A4A3A4"/>
          </p15:clr>
        </p15:guide>
        <p15:guide id="4" pos="2143" userDrawn="1">
          <p15:clr>
            <a:srgbClr val="A4A3A4"/>
          </p15:clr>
        </p15:guide>
        <p15:guide id="5" orient="horz" pos="3134" userDrawn="1">
          <p15:clr>
            <a:srgbClr val="A4A3A4"/>
          </p15:clr>
        </p15:guide>
        <p15:guide id="6" orient="horz" pos="3140" userDrawn="1">
          <p15:clr>
            <a:srgbClr val="A4A3A4"/>
          </p15:clr>
        </p15:guide>
        <p15:guide id="7" pos="2145" userDrawn="1">
          <p15:clr>
            <a:srgbClr val="A4A3A4"/>
          </p15:clr>
        </p15:guide>
        <p15:guide id="8" pos="2148" userDrawn="1">
          <p15:clr>
            <a:srgbClr val="A4A3A4"/>
          </p15:clr>
        </p15:guide>
        <p15:guide id="9" orient="horz" pos="3112" userDrawn="1">
          <p15:clr>
            <a:srgbClr val="A4A3A4"/>
          </p15:clr>
        </p15:guide>
        <p15:guide id="10" orient="horz" pos="3118" userDrawn="1">
          <p15:clr>
            <a:srgbClr val="A4A3A4"/>
          </p15:clr>
        </p15:guide>
        <p15:guide id="11" orient="horz" pos="3120" userDrawn="1">
          <p15:clr>
            <a:srgbClr val="A4A3A4"/>
          </p15:clr>
        </p15:guide>
        <p15:guide id="12" pos="2133" userDrawn="1">
          <p15:clr>
            <a:srgbClr val="A4A3A4"/>
          </p15:clr>
        </p15:guide>
        <p15:guide id="13" pos="2136" userDrawn="1">
          <p15:clr>
            <a:srgbClr val="A4A3A4"/>
          </p15:clr>
        </p15:guide>
        <p15:guide id="14" pos="2138" userDrawn="1">
          <p15:clr>
            <a:srgbClr val="A4A3A4"/>
          </p15:clr>
        </p15:guide>
        <p15:guide id="15" orient="horz" pos="3146" userDrawn="1">
          <p15:clr>
            <a:srgbClr val="A4A3A4"/>
          </p15:clr>
        </p15:guide>
        <p15:guide id="16" orient="horz" pos="3148" userDrawn="1">
          <p15:clr>
            <a:srgbClr val="A4A3A4"/>
          </p15:clr>
        </p15:guide>
        <p15:guide id="17" orient="horz" pos="3154" userDrawn="1">
          <p15:clr>
            <a:srgbClr val="A4A3A4"/>
          </p15:clr>
        </p15:guide>
        <p15:guide id="18" pos="2151" userDrawn="1">
          <p15:clr>
            <a:srgbClr val="A4A3A4"/>
          </p15:clr>
        </p15:guide>
        <p15:guide id="19" pos="2153" userDrawn="1">
          <p15:clr>
            <a:srgbClr val="A4A3A4"/>
          </p15:clr>
        </p15:guide>
        <p15:guide id="20" pos="2156" userDrawn="1">
          <p15:clr>
            <a:srgbClr val="A4A3A4"/>
          </p15:clr>
        </p15:guide>
        <p15:guide id="21" orient="horz" pos="3098" userDrawn="1">
          <p15:clr>
            <a:srgbClr val="A4A3A4"/>
          </p15:clr>
        </p15:guide>
        <p15:guide id="22" orient="horz" pos="3104" userDrawn="1">
          <p15:clr>
            <a:srgbClr val="A4A3A4"/>
          </p15:clr>
        </p15:guide>
        <p15:guide id="23" orient="horz" pos="3106" userDrawn="1">
          <p15:clr>
            <a:srgbClr val="A4A3A4"/>
          </p15:clr>
        </p15:guide>
        <p15:guide id="24" pos="2125" userDrawn="1">
          <p15:clr>
            <a:srgbClr val="A4A3A4"/>
          </p15:clr>
        </p15:guide>
        <p15:guide id="25" pos="2128" userDrawn="1">
          <p15:clr>
            <a:srgbClr val="A4A3A4"/>
          </p15:clr>
        </p15:guide>
        <p15:guide id="26" pos="2130" userDrawn="1">
          <p15:clr>
            <a:srgbClr val="A4A3A4"/>
          </p15:clr>
        </p15:guide>
        <p15:guide id="27" pos="2142">
          <p15:clr>
            <a:srgbClr val="A4A3A4"/>
          </p15:clr>
        </p15:guide>
        <p15:guide id="28" pos="2144">
          <p15:clr>
            <a:srgbClr val="A4A3A4"/>
          </p15:clr>
        </p15:guide>
        <p15:guide id="29" pos="2146">
          <p15:clr>
            <a:srgbClr val="A4A3A4"/>
          </p15:clr>
        </p15:guide>
        <p15:guide id="30" pos="2149">
          <p15:clr>
            <a:srgbClr val="A4A3A4"/>
          </p15:clr>
        </p15:guide>
        <p15:guide id="31" pos="2152">
          <p15:clr>
            <a:srgbClr val="A4A3A4"/>
          </p15:clr>
        </p15:guide>
        <p15:guide id="32" pos="2154">
          <p15:clr>
            <a:srgbClr val="A4A3A4"/>
          </p15:clr>
        </p15:guide>
        <p15:guide id="33" pos="2157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C6C7033-46FC-AB64-5A4A-F0E305D8A23E}" name="伊庭 正康" initials="伊正" userId="807a647401d815a7" providerId="Windows Live"/>
  <p188:author id="{D38CB569-D9B2-6970-A7AC-4CC586745A87}" name="長野 香織" initials="長野" userId="S::bc0082853@gintra.bc-glex.net::676b879c-9156-4096-aff4-e357bf1da7cd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日高 満智" initials="日高" lastIdx="61" clrIdx="0">
    <p:extLst>
      <p:ext uri="{19B8F6BF-5375-455C-9EA6-DF929625EA0E}">
        <p15:presenceInfo xmlns:p15="http://schemas.microsoft.com/office/powerpoint/2012/main" userId="S::bc0072287@gintra.bc-glex.net::2858e3de-10ca-43f0-b67b-fedb42bf7f7f" providerId="AD"/>
      </p:ext>
    </p:extLst>
  </p:cmAuthor>
  <p:cmAuthor id="2" name="伊庭 正康" initials="伊庭" lastIdx="6" clrIdx="1">
    <p:extLst>
      <p:ext uri="{19B8F6BF-5375-455C-9EA6-DF929625EA0E}">
        <p15:presenceInfo xmlns:p15="http://schemas.microsoft.com/office/powerpoint/2012/main" userId="807a647401d815a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4"/>
    <a:srgbClr val="C00000"/>
    <a:srgbClr val="1E829A"/>
    <a:srgbClr val="00CCFF"/>
    <a:srgbClr val="8F45C7"/>
    <a:srgbClr val="38BAD8"/>
    <a:srgbClr val="0066CC"/>
    <a:srgbClr val="808000"/>
    <a:srgbClr val="F0F0F0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61" autoAdjust="0"/>
    <p:restoredTop sz="92671" autoAdjust="0"/>
  </p:normalViewPr>
  <p:slideViewPr>
    <p:cSldViewPr>
      <p:cViewPr varScale="1">
        <p:scale>
          <a:sx n="56" d="100"/>
          <a:sy n="56" d="100"/>
        </p:scale>
        <p:origin x="48" y="9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57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1" d="100"/>
        <a:sy n="71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-3960" y="-84"/>
      </p:cViewPr>
      <p:guideLst>
        <p:guide orient="horz" pos="3126"/>
        <p:guide pos="2141"/>
        <p:guide orient="horz" pos="3132"/>
        <p:guide pos="2143"/>
        <p:guide orient="horz" pos="3134"/>
        <p:guide orient="horz" pos="3140"/>
        <p:guide pos="2145"/>
        <p:guide pos="2148"/>
        <p:guide orient="horz" pos="3112"/>
        <p:guide orient="horz" pos="3118"/>
        <p:guide orient="horz" pos="3120"/>
        <p:guide pos="2133"/>
        <p:guide pos="2136"/>
        <p:guide pos="2138"/>
        <p:guide orient="horz" pos="3146"/>
        <p:guide orient="horz" pos="3148"/>
        <p:guide orient="horz" pos="3154"/>
        <p:guide pos="2151"/>
        <p:guide pos="2153"/>
        <p:guide pos="2156"/>
        <p:guide orient="horz" pos="3098"/>
        <p:guide orient="horz" pos="3104"/>
        <p:guide orient="horz" pos="3106"/>
        <p:guide pos="2125"/>
        <p:guide pos="2128"/>
        <p:guide pos="2130"/>
        <p:guide pos="2142"/>
        <p:guide pos="2144"/>
        <p:guide pos="2146"/>
        <p:guide pos="2149"/>
        <p:guide pos="2152"/>
        <p:guide pos="2154"/>
        <p:guide pos="2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fld id="{262973EF-24CD-4B1F-9AE7-6EED7BC7A22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2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49689" y="9428166"/>
            <a:ext cx="2946401" cy="496887"/>
          </a:xfrm>
          <a:prstGeom prst="rect">
            <a:avLst/>
          </a:prstGeom>
        </p:spPr>
        <p:txBody>
          <a:bodyPr vert="horz" lIns="91418" tIns="45709" rIns="91418" bIns="45709" rtlCol="0" anchor="b"/>
          <a:lstStyle>
            <a:lvl1pPr algn="r">
              <a:defRPr sz="1200"/>
            </a:lvl1pPr>
          </a:lstStyle>
          <a:p>
            <a:fld id="{E6E9BFA1-94D3-4026-ACC3-42D37DE6954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14832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4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9" y="1"/>
            <a:ext cx="2946401" cy="496888"/>
          </a:xfrm>
          <a:prstGeom prst="rect">
            <a:avLst/>
          </a:prstGeom>
        </p:spPr>
        <p:txBody>
          <a:bodyPr vert="horz" lIns="91399" tIns="45701" rIns="91399" bIns="45701" rtlCol="0"/>
          <a:lstStyle>
            <a:lvl1pPr algn="r">
              <a:defRPr sz="1200"/>
            </a:lvl1pPr>
          </a:lstStyle>
          <a:p>
            <a:fld id="{3C595647-66CD-4135-B321-3AEB1D8B50F9}" type="datetimeFigureOut">
              <a:rPr kumimoji="1" lang="ja-JP" altLang="en-US" smtClean="0"/>
              <a:t>2024/7/16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9" tIns="45701" rIns="91399" bIns="45701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5" y="4714881"/>
            <a:ext cx="5438775" cy="4467225"/>
          </a:xfrm>
          <a:prstGeom prst="rect">
            <a:avLst/>
          </a:prstGeom>
        </p:spPr>
        <p:txBody>
          <a:bodyPr vert="horz" lIns="91399" tIns="45701" rIns="91399" bIns="45701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4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9" y="9428168"/>
            <a:ext cx="2946401" cy="496887"/>
          </a:xfrm>
          <a:prstGeom prst="rect">
            <a:avLst/>
          </a:prstGeom>
        </p:spPr>
        <p:txBody>
          <a:bodyPr vert="horz" lIns="91399" tIns="45701" rIns="91399" bIns="45701" rtlCol="0" anchor="b"/>
          <a:lstStyle>
            <a:lvl1pPr algn="r">
              <a:defRPr sz="1200"/>
            </a:lvl1pPr>
          </a:lstStyle>
          <a:p>
            <a:fld id="{35BB7E55-4A96-4BD4-9210-B74C57F9E7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9860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BB7E55-4A96-4BD4-9210-B74C57F9E7CE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3092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0211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053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817684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159057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6601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7722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5126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89167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637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019944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325366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l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 hasCustomPrompt="1"/>
          </p:nvPr>
        </p:nvSpPr>
        <p:spPr>
          <a:xfrm>
            <a:off x="6810" y="-40897"/>
            <a:ext cx="2664296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>
            <a:lvl1pPr algn="l">
              <a:defRPr/>
            </a:lvl1pPr>
          </a:lstStyle>
          <a:p>
            <a:r>
              <a:rPr kumimoji="1" lang="ja-JP" altLang="en-US" dirty="0"/>
              <a:t>タイトル</a:t>
            </a:r>
          </a:p>
        </p:txBody>
      </p:sp>
    </p:spTree>
    <p:extLst>
      <p:ext uri="{BB962C8B-B14F-4D97-AF65-F5344CB8AC3E}">
        <p14:creationId xmlns:p14="http://schemas.microsoft.com/office/powerpoint/2010/main" val="9470844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/>
              <a:t>© Rasisa Lab CO.LTD All Rights Reserved.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40319430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4786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F03F-7962-4003-9E87-8065B369EDF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96996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-35880" y="-11697"/>
            <a:ext cx="12192000" cy="35010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-35880" y="3102496"/>
            <a:ext cx="12227880" cy="406896"/>
          </a:xfrm>
          <a:solidFill>
            <a:schemeClr val="accent2">
              <a:lumMod val="7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878520" y="1772411"/>
            <a:ext cx="10363200" cy="1181993"/>
          </a:xfrm>
        </p:spPr>
        <p:txBody>
          <a:bodyPr>
            <a:normAutofit/>
          </a:bodyPr>
          <a:lstStyle>
            <a:lvl1pPr>
              <a:defRPr sz="32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46972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21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81311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5552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5401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8193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336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25345"/>
            <a:ext cx="2844800" cy="365125"/>
          </a:xfrm>
        </p:spPr>
        <p:txBody>
          <a:bodyPr/>
          <a:lstStyle>
            <a:lvl1pPr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A593A83-EDA7-450C-8AF0-1006D60499D2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94440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4">
            <a:extLst>
              <a:ext uri="{FF2B5EF4-FFF2-40B4-BE49-F238E27FC236}">
                <a16:creationId xmlns:a16="http://schemas.microsoft.com/office/drawing/2014/main" id="{B73379FB-1951-3674-264C-7E31E552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9402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2171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9062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021923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5146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1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6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502" y="322208"/>
            <a:ext cx="1570007" cy="11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16795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3672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260216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78522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23983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030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60847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endParaRPr lang="ja-JP" altLang="en-US" sz="1800" dirty="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b" anchorCtr="1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5402467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 anchor="b" anchorCtr="1"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689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0007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774468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58415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7791545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583382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08744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7633920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060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811663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47197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62316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white">
                    <a:lumMod val="50000"/>
                  </a:prstClr>
                </a:solidFill>
              </a:rPr>
              <a:t>© Rasisa Lab CO.LTD All Rights Reserved.</a:t>
            </a:r>
            <a:endParaRPr lang="en-US" altLang="ja-JP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800">
              <a:solidFill>
                <a:prstClr val="white"/>
              </a:solidFill>
            </a:endParaRPr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317839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76672"/>
          </a:xfrm>
          <a:solidFill>
            <a:schemeClr val="bg1">
              <a:lumMod val="75000"/>
            </a:schemeClr>
          </a:solidFill>
        </p:spPr>
        <p:txBody>
          <a:bodyPr>
            <a:normAutofit/>
          </a:bodyPr>
          <a:lstStyle>
            <a:lvl1pPr algn="l">
              <a:defRPr sz="2400" b="1"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-48683" y="6520260"/>
            <a:ext cx="5280587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264352" y="6525345"/>
            <a:ext cx="2844800" cy="365125"/>
          </a:xfrm>
        </p:spPr>
        <p:txBody>
          <a:bodyPr/>
          <a:lstStyle/>
          <a:p>
            <a:fld id="{252A6765-7391-4CAD-9F0C-DFBEEE94A721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08073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96949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8"/>
            <a:ext cx="12192000" cy="19525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0"/>
            <a:ext cx="12192000" cy="62068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07" y="78276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731992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518129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390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0" y="2274442"/>
            <a:ext cx="12192000" cy="1442591"/>
          </a:xfrm>
          <a:solidFill>
            <a:schemeClr val="bg1">
              <a:lumMod val="75000"/>
            </a:schemeClr>
          </a:solidFill>
        </p:spPr>
        <p:txBody>
          <a:bodyPr/>
          <a:lstStyle>
            <a:lvl1pPr algn="ctr"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0" y="3717032"/>
            <a:ext cx="12192000" cy="28803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© Rasisa Lab CO.LTD All Rights Reserved.</a:t>
            </a:r>
            <a:endParaRPr kumimoji="1"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/>
          <a:lstStyle/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87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333708" y="655661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8A593A83-EDA7-450C-8AF0-1006D60499D2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9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0" y="6653632"/>
            <a:ext cx="3860800" cy="204368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468359"/>
            <a:ext cx="12192000" cy="72008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1939" y="1"/>
            <a:ext cx="12192000" cy="46835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9977" y="-9855"/>
            <a:ext cx="12192000" cy="46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562933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0" y="47667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 userDrawn="1"/>
        </p:nvCxnSpPr>
        <p:spPr>
          <a:xfrm>
            <a:off x="0" y="6597352"/>
            <a:ext cx="12192000" cy="0"/>
          </a:xfrm>
          <a:prstGeom prst="line">
            <a:avLst/>
          </a:prstGeom>
          <a:ln w="28575">
            <a:solidFill>
              <a:srgbClr val="76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530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4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slideLayout" Target="../slideLayouts/slideLayout43.xml"/><Relationship Id="rId1" Type="http://schemas.openxmlformats.org/officeDocument/2006/relationships/slideLayout" Target="../slideLayouts/slideLayout42.xml"/><Relationship Id="rId6" Type="http://schemas.openxmlformats.org/officeDocument/2006/relationships/theme" Target="../theme/theme11.xml"/><Relationship Id="rId5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5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5" Type="http://schemas.openxmlformats.org/officeDocument/2006/relationships/theme" Target="../theme/theme12.xml"/><Relationship Id="rId4" Type="http://schemas.openxmlformats.org/officeDocument/2006/relationships/slideLayout" Target="../slideLayouts/slideLayout5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4" Type="http://schemas.openxmlformats.org/officeDocument/2006/relationships/theme" Target="../theme/theme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8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71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23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36" r:id="rId1"/>
    <p:sldLayoutId id="2147484537" r:id="rId2"/>
    <p:sldLayoutId id="214748453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7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6" r:id="rId1"/>
    <p:sldLayoutId id="2147484557" r:id="rId2"/>
    <p:sldLayoutId id="2147484561" r:id="rId3"/>
    <p:sldLayoutId id="2147484563" r:id="rId4"/>
    <p:sldLayoutId id="2147484565" r:id="rId5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4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67" r:id="rId1"/>
    <p:sldLayoutId id="2147484568" r:id="rId2"/>
    <p:sldLayoutId id="2147484570" r:id="rId3"/>
    <p:sldLayoutId id="2147484572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32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47" r:id="rId1"/>
    <p:sldLayoutId id="2147484648" r:id="rId2"/>
    <p:sldLayoutId id="2147484649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34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66" r:id="rId1"/>
    <p:sldLayoutId id="2147484667" r:id="rId2"/>
    <p:sldLayoutId id="214748467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© Rasisa Lab CO.LTD All Rights Reserved.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2A6765-7391-4CAD-9F0C-DFBEEE94A721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1" lang="ja-JP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672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97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157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6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95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20" r:id="rId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619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2" r:id="rId1"/>
    <p:sldLayoutId id="2147484113" r:id="rId2"/>
    <p:sldLayoutId id="2147484119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0" y="6653632"/>
            <a:ext cx="3860800" cy="204368"/>
          </a:xfrm>
          <a:prstGeom prst="rect">
            <a:avLst/>
          </a:prstGeom>
        </p:spPr>
        <p:txBody>
          <a:bodyPr/>
          <a:lstStyle>
            <a:lvl1pPr algn="l">
              <a:defRPr sz="900"/>
            </a:lvl1pPr>
          </a:lstStyle>
          <a:p>
            <a:r>
              <a:rPr lang="en-US" altLang="ja-JP">
                <a:solidFill>
                  <a:schemeClr val="bg1">
                    <a:lumMod val="50000"/>
                  </a:schemeClr>
                </a:solidFill>
              </a:rPr>
              <a:t>© Rasisa Lab CO.LTD All Rights Reserved.</a:t>
            </a:r>
            <a:endParaRPr lang="en-US" altLang="ja-JP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5" r:id="rId2"/>
    <p:sldLayoutId id="2147484177" r:id="rId3"/>
    <p:sldLayoutId id="2147484178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949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7" r:id="rId3"/>
    <p:sldLayoutId id="2147484368" r:id="rId4"/>
    <p:sldLayoutId id="2147484382" r:id="rId5"/>
    <p:sldLayoutId id="2147484384" r:id="rId6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© Rasisa Lab CO.LTD All Rights Reserved.</a:t>
            </a:r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327725" y="648537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A6765-7391-4CAD-9F0C-DFBEEE94A721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05951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9" r:id="rId1"/>
    <p:sldLayoutId id="2147484410" r:id="rId2"/>
    <p:sldLayoutId id="2147484411" r:id="rId3"/>
    <p:sldLayoutId id="2147484412" r:id="rId4"/>
    <p:sldLayoutId id="2147484413" r:id="rId5"/>
    <p:sldLayoutId id="2147484414" r:id="rId6"/>
    <p:sldLayoutId id="2147484415" r:id="rId7"/>
    <p:sldLayoutId id="2147484416" r:id="rId8"/>
    <p:sldLayoutId id="2147484417" r:id="rId9"/>
    <p:sldLayoutId id="2147484418" r:id="rId10"/>
    <p:sldLayoutId id="2147484421" r:id="rId11"/>
    <p:sldLayoutId id="2147484422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0" y="12536"/>
            <a:ext cx="12192000" cy="46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4482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>
                <a:solidFill>
                  <a:prstClr val="black">
                    <a:tint val="75000"/>
                  </a:prstClr>
                </a:solidFill>
              </a:rPr>
              <a:t>© Rasisa Lab CO.LTD All Rights Reserved.</a:t>
            </a:r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93A83-EDA7-450C-8AF0-1006D60499D2}" type="slidenum">
              <a:rPr lang="ja-JP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ja-JP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74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95" r:id="rId2"/>
    <p:sldLayoutId id="2147484496" r:id="rId3"/>
    <p:sldLayoutId id="2147484497" r:id="rId4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kumimoji="1"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（ケース</a:t>
            </a:r>
            <a:r>
              <a:rPr lang="en-US" altLang="ja-JP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2:</a:t>
            </a:r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チームワークを向上させたい</a:t>
            </a:r>
            <a:r>
              <a:rPr lang="ja-JP" altLang="en-US" dirty="0">
                <a:solidFill>
                  <a:prstClr val="black"/>
                </a:solidFill>
              </a:rPr>
              <a:t>　➡　①</a:t>
            </a:r>
            <a:r>
              <a:rPr lang="ja-JP" altLang="en-US" sz="2400" b="1" dirty="0">
                <a:solidFill>
                  <a:prstClr val="black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ビジョンの下書きを考える）　</a:t>
            </a:r>
          </a:p>
        </p:txBody>
      </p:sp>
      <p:sp>
        <p:nvSpPr>
          <p:cNvPr id="40" name="正方形/長方形 39"/>
          <p:cNvSpPr/>
          <p:nvPr/>
        </p:nvSpPr>
        <p:spPr>
          <a:xfrm>
            <a:off x="193696" y="578956"/>
            <a:ext cx="118046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現在、自らの個人業務に追われてしまっているため、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部下に任せることで、個人業務の比率を下げたい。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1ABEBFF-3069-8757-A3C7-5E44F27A7732}"/>
              </a:ext>
            </a:extLst>
          </p:cNvPr>
          <p:cNvGrpSpPr/>
          <p:nvPr/>
        </p:nvGrpSpPr>
        <p:grpSpPr>
          <a:xfrm>
            <a:off x="193696" y="649316"/>
            <a:ext cx="11264619" cy="5948893"/>
            <a:chOff x="15957" y="827441"/>
            <a:chExt cx="11264619" cy="5948893"/>
          </a:xfrm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94867E82-6FCF-DF05-9644-0F824542788B}"/>
                </a:ext>
              </a:extLst>
            </p:cNvPr>
            <p:cNvSpPr/>
            <p:nvPr/>
          </p:nvSpPr>
          <p:spPr>
            <a:xfrm>
              <a:off x="623392" y="1387956"/>
              <a:ext cx="10657184" cy="5131907"/>
            </a:xfrm>
            <a:prstGeom prst="roundRect">
              <a:avLst>
                <a:gd name="adj" fmla="val 10409"/>
              </a:avLst>
            </a:prstGeom>
            <a:solidFill>
              <a:srgbClr val="F4F4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C140B50-98D5-B767-5FA8-B35059B52263}"/>
                </a:ext>
              </a:extLst>
            </p:cNvPr>
            <p:cNvSpPr txBox="1"/>
            <p:nvPr/>
          </p:nvSpPr>
          <p:spPr>
            <a:xfrm>
              <a:off x="15957" y="827441"/>
              <a:ext cx="5186008" cy="46166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メイリオ" panose="020B0604030504040204" pitchFamily="50" charset="-128"/>
                </a:rPr>
                <a:t> 〇　具体的なプロンプト</a:t>
              </a:r>
              <a:endParaRPr kumimoji="1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A87B8EE-494C-1B09-E86C-250637512C2E}"/>
                </a:ext>
              </a:extLst>
            </p:cNvPr>
            <p:cNvSpPr txBox="1"/>
            <p:nvPr/>
          </p:nvSpPr>
          <p:spPr>
            <a:xfrm>
              <a:off x="811861" y="1359466"/>
              <a:ext cx="10002944" cy="54168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＃命令文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・あなたはコンサルタント。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・以下の制約条件と入力文をもとに、</a:t>
              </a: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ビジョンを策定</a:t>
              </a: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してみて。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条件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・従業員のモチベーションを管理するアプリを開発している会社。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・部門は、システム開発のセクション。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</a:t>
              </a:r>
              <a:r>
                <a:rPr kumimoji="1" lang="ja-JP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2">
                      <a:lumMod val="75000"/>
                    </a:schemeClr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いつまでに、何を、誰のために、なぜ、どのように</a:t>
              </a: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しての要素で考えて。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入力文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・一般的なマネジメント課題を踏まえて。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ja-JP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#</a:t>
              </a: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出力文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・人を感動させるようなエモーショナルな表現で。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・短い言葉で。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ja-JP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メイリオ" panose="020B0604030504040204" pitchFamily="50" charset="-128"/>
                  <a:ea typeface="メイリオ" panose="020B0604030504040204" pitchFamily="50" charset="-128"/>
                  <a:cs typeface="+mn-cs"/>
                </a:rPr>
                <a:t>・日本語と英語の両方をお願い。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85111B-5E77-851E-5673-3A24E08FB51B}"/>
              </a:ext>
            </a:extLst>
          </p:cNvPr>
          <p:cNvSpPr txBox="1"/>
          <p:nvPr/>
        </p:nvSpPr>
        <p:spPr>
          <a:xfrm>
            <a:off x="5591944" y="750984"/>
            <a:ext cx="6984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※</a:t>
            </a:r>
            <a:r>
              <a:rPr kumimoji="1"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　このセクションから、このプロンプトをダウンロードできます</a:t>
            </a:r>
          </a:p>
        </p:txBody>
      </p:sp>
    </p:spTree>
    <p:extLst>
      <p:ext uri="{BB962C8B-B14F-4D97-AF65-F5344CB8AC3E}">
        <p14:creationId xmlns:p14="http://schemas.microsoft.com/office/powerpoint/2010/main" val="2349979487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0.xml><?xml version="1.0" encoding="utf-8"?>
<a:theme xmlns:a="http://schemas.openxmlformats.org/drawingml/2006/main" name="5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1.xml><?xml version="1.0" encoding="utf-8"?>
<a:theme xmlns:a="http://schemas.openxmlformats.org/drawingml/2006/main" name="6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2.xml><?xml version="1.0" encoding="utf-8"?>
<a:theme xmlns:a="http://schemas.openxmlformats.org/drawingml/2006/main" name="12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3.xml><?xml version="1.0" encoding="utf-8"?>
<a:theme xmlns:a="http://schemas.openxmlformats.org/drawingml/2006/main" name="9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4.xml><?xml version="1.0" encoding="utf-8"?>
<a:theme xmlns:a="http://schemas.openxmlformats.org/drawingml/2006/main" name="10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15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3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8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5.xml><?xml version="1.0" encoding="utf-8"?>
<a:theme xmlns:a="http://schemas.openxmlformats.org/drawingml/2006/main" name="1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6.xml><?xml version="1.0" encoding="utf-8"?>
<a:theme xmlns:a="http://schemas.openxmlformats.org/drawingml/2006/main" name="7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7.xml><?xml version="1.0" encoding="utf-8"?>
<a:theme xmlns:a="http://schemas.openxmlformats.org/drawingml/2006/main" name="1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8.xml><?xml version="1.0" encoding="utf-8"?>
<a:theme xmlns:a="http://schemas.openxmlformats.org/drawingml/2006/main" name="2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/>
          </a:solidFill>
        </a:ln>
      </a:spPr>
      <a:bodyPr rtlCol="0" anchor="ctr"/>
      <a:lstStyle>
        <a:defPPr>
          <a:defRPr kumimoji="1" sz="1050" dirty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200" dirty="0" smtClean="0">
            <a:latin typeface="メイリオ" panose="020B0604030504040204" pitchFamily="50" charset="-128"/>
            <a:ea typeface="メイリオ" panose="020B0604030504040204" pitchFamily="50" charset="-128"/>
            <a:cs typeface="メイリオ" panose="020B0604030504040204" pitchFamily="50" charset="-128"/>
          </a:defRPr>
        </a:defPPr>
      </a:lstStyle>
    </a:txDef>
  </a:objectDefaults>
  <a:extraClrSchemeLst/>
</a:theme>
</file>

<file path=ppt/theme/theme9.xml><?xml version="1.0" encoding="utf-8"?>
<a:theme xmlns:a="http://schemas.openxmlformats.org/drawingml/2006/main" name="4_デザインの設定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Calibri"/>
        <a:ea typeface="メイリオ"/>
        <a:cs typeface=""/>
      </a:majorFont>
      <a:minorFont>
        <a:latin typeface="Calibr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DFF98C5033DDA4D8E5BE4420EBA6A20" ma:contentTypeVersion="13" ma:contentTypeDescription="新しいドキュメントを作成します。" ma:contentTypeScope="" ma:versionID="45b8cc0fed4cf920f78174ab26cbde12">
  <xsd:schema xmlns:xsd="http://www.w3.org/2001/XMLSchema" xmlns:xs="http://www.w3.org/2001/XMLSchema" xmlns:p="http://schemas.microsoft.com/office/2006/metadata/properties" xmlns:ns3="c7251ccd-4a1c-4b40-b950-ad089a0c09a0" xmlns:ns4="c14a764f-194d-4aee-bc0b-411b7484540c" targetNamespace="http://schemas.microsoft.com/office/2006/metadata/properties" ma:root="true" ma:fieldsID="3ed76bd9a014773d1995a9670763fac2" ns3:_="" ns4:_="">
    <xsd:import namespace="c7251ccd-4a1c-4b40-b950-ad089a0c09a0"/>
    <xsd:import namespace="c14a764f-194d-4aee-bc0b-411b7484540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51ccd-4a1c-4b40-b950-ad089a0c09a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有相手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有相手の詳細情報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共有のヒントのハッシュ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a764f-194d-4aee-bc0b-411b748454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290453-B4AA-4182-B741-48A4BC8FBB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251ccd-4a1c-4b40-b950-ad089a0c09a0"/>
    <ds:schemaRef ds:uri="c14a764f-194d-4aee-bc0b-411b748454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C653A12-08EA-45E7-8C25-EDDDE2637CD0}">
  <ds:schemaRefs>
    <ds:schemaRef ds:uri="http://schemas.microsoft.com/office/2006/metadata/properties"/>
    <ds:schemaRef ds:uri="http://schemas.microsoft.com/office/2006/documentManagement/types"/>
    <ds:schemaRef ds:uri="c14a764f-194d-4aee-bc0b-411b7484540c"/>
    <ds:schemaRef ds:uri="http://purl.org/dc/terms/"/>
    <ds:schemaRef ds:uri="c7251ccd-4a1c-4b40-b950-ad089a0c09a0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2AA1DCB-E6DE-403E-9B9A-FBCB4D4599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16672</TotalTime>
  <Words>172</Words>
  <Application>Microsoft Office PowerPoint</Application>
  <PresentationFormat>ワイド画面</PresentationFormat>
  <Paragraphs>22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14</vt:i4>
      </vt:variant>
      <vt:variant>
        <vt:lpstr>スライド タイトル</vt:lpstr>
      </vt:variant>
      <vt:variant>
        <vt:i4>1</vt:i4>
      </vt:variant>
    </vt:vector>
  </HeadingPairs>
  <TitlesOfParts>
    <vt:vector size="18" baseType="lpstr">
      <vt:lpstr>メイリオ</vt:lpstr>
      <vt:lpstr>Arial</vt:lpstr>
      <vt:lpstr>Calibri</vt:lpstr>
      <vt:lpstr>デザインの設定</vt:lpstr>
      <vt:lpstr>4_Office ​​テーマ</vt:lpstr>
      <vt:lpstr>3_デザインの設定</vt:lpstr>
      <vt:lpstr>8_デザインの設定</vt:lpstr>
      <vt:lpstr>11_デザインの設定</vt:lpstr>
      <vt:lpstr>7_デザインの設定</vt:lpstr>
      <vt:lpstr>1_デザインの設定</vt:lpstr>
      <vt:lpstr>2_Office ​​テーマ</vt:lpstr>
      <vt:lpstr>4_デザインの設定</vt:lpstr>
      <vt:lpstr>5_デザインの設定</vt:lpstr>
      <vt:lpstr>6_デザインの設定</vt:lpstr>
      <vt:lpstr>12_デザインの設定</vt:lpstr>
      <vt:lpstr>9_デザインの設定</vt:lpstr>
      <vt:lpstr>10_デザインの設定</vt:lpstr>
      <vt:lpstr>（ケース2:チームワークを向上させたい　➡　①ビジョンの下書きを考える）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ibamasa11</dc:creator>
  <cp:lastModifiedBy>伊庭 正康</cp:lastModifiedBy>
  <cp:revision>1942</cp:revision>
  <cp:lastPrinted>2019-03-06T16:00:35Z</cp:lastPrinted>
  <dcterms:created xsi:type="dcterms:W3CDTF">2012-10-08T01:37:07Z</dcterms:created>
  <dcterms:modified xsi:type="dcterms:W3CDTF">2024-07-16T00:45:11Z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0x0101001DFF98C5033DDA4D8E5BE4420EBA6A20</vt:lpwstr>
  </property>
</Properties>
</file>