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6" r:id="rId11"/>
    <p:sldId id="263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ฟ้อนต์ Light" panose="020B0604020202020204" charset="-34"/>
      <p:regular r:id="rId18"/>
    </p:embeddedFont>
    <p:embeddedFont>
      <p:font typeface="Martel San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460" autoAdjust="0"/>
  </p:normalViewPr>
  <p:slideViewPr>
    <p:cSldViewPr>
      <p:cViewPr varScale="1">
        <p:scale>
          <a:sx n="33" d="100"/>
          <a:sy n="33" d="100"/>
        </p:scale>
        <p:origin x="83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809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unior-feranandes-35006228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victor-cleber/?locale=en_US" TargetMode="External"/><Relationship Id="rId4" Type="http://schemas.openxmlformats.org/officeDocument/2006/relationships/hyperlink" Target="https://www.linkedin.com/in/edilson-bezerra-a0933137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69621" y="496373"/>
            <a:ext cx="14548178" cy="8195479"/>
            <a:chOff x="0" y="0"/>
            <a:chExt cx="14255432" cy="8030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5370" cy="8030590"/>
            </a:xfrm>
            <a:custGeom>
              <a:avLst/>
              <a:gdLst/>
              <a:ahLst/>
              <a:cxnLst/>
              <a:rect l="l" t="t" r="r" b="b"/>
              <a:pathLst>
                <a:path w="14255370" h="8030590">
                  <a:moveTo>
                    <a:pt x="63881" y="0"/>
                  </a:moveTo>
                  <a:lnTo>
                    <a:pt x="46228" y="5334"/>
                  </a:lnTo>
                  <a:cubicBezTo>
                    <a:pt x="37084" y="9144"/>
                    <a:pt x="28956" y="14605"/>
                    <a:pt x="14986" y="28575"/>
                  </a:cubicBezTo>
                  <a:lnTo>
                    <a:pt x="5715" y="45847"/>
                  </a:lnTo>
                  <a:cubicBezTo>
                    <a:pt x="1905" y="54991"/>
                    <a:pt x="0" y="64643"/>
                    <a:pt x="0" y="74549"/>
                  </a:cubicBezTo>
                  <a:lnTo>
                    <a:pt x="0" y="7965694"/>
                  </a:lnTo>
                  <a:lnTo>
                    <a:pt x="5715" y="7984489"/>
                  </a:lnTo>
                  <a:cubicBezTo>
                    <a:pt x="9525" y="7993634"/>
                    <a:pt x="14986" y="8001762"/>
                    <a:pt x="28956" y="8015732"/>
                  </a:cubicBezTo>
                  <a:lnTo>
                    <a:pt x="46228" y="8025002"/>
                  </a:lnTo>
                  <a:lnTo>
                    <a:pt x="74422" y="8030590"/>
                  </a:lnTo>
                  <a:lnTo>
                    <a:pt x="14191362" y="8030590"/>
                  </a:lnTo>
                  <a:lnTo>
                    <a:pt x="14209776" y="8025002"/>
                  </a:lnTo>
                  <a:cubicBezTo>
                    <a:pt x="14218921" y="8021193"/>
                    <a:pt x="14227049" y="8015732"/>
                    <a:pt x="14241019" y="8001762"/>
                  </a:cubicBezTo>
                  <a:lnTo>
                    <a:pt x="14250163" y="7984489"/>
                  </a:lnTo>
                  <a:cubicBezTo>
                    <a:pt x="14252956" y="7977886"/>
                    <a:pt x="14254607" y="7971027"/>
                    <a:pt x="14255370" y="7964043"/>
                  </a:cubicBezTo>
                  <a:lnTo>
                    <a:pt x="14255370" y="63119"/>
                  </a:lnTo>
                  <a:lnTo>
                    <a:pt x="14250163" y="45847"/>
                  </a:lnTo>
                  <a:cubicBezTo>
                    <a:pt x="14246352" y="36703"/>
                    <a:pt x="14241019" y="28575"/>
                    <a:pt x="14226922" y="14605"/>
                  </a:cubicBezTo>
                  <a:lnTo>
                    <a:pt x="14209650" y="5334"/>
                  </a:lnTo>
                  <a:cubicBezTo>
                    <a:pt x="14202665" y="2540"/>
                    <a:pt x="14195425" y="762"/>
                    <a:pt x="14188060" y="0"/>
                  </a:cubicBezTo>
                  <a:close/>
                </a:path>
              </a:pathLst>
            </a:custGeom>
            <a:blipFill>
              <a:blip r:embed="rId3"/>
              <a:stretch>
                <a:fillRect t="-68" b="-78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869621" y="496373"/>
            <a:ext cx="14548178" cy="8195479"/>
            <a:chOff x="0" y="0"/>
            <a:chExt cx="10691571" cy="60229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691622" cy="6022975"/>
            </a:xfrm>
            <a:custGeom>
              <a:avLst/>
              <a:gdLst/>
              <a:ahLst/>
              <a:cxnLst/>
              <a:rect l="l" t="t" r="r" b="b"/>
              <a:pathLst>
                <a:path w="10691622" h="6022975">
                  <a:moveTo>
                    <a:pt x="0" y="0"/>
                  </a:moveTo>
                  <a:lnTo>
                    <a:pt x="10691622" y="0"/>
                  </a:lnTo>
                  <a:lnTo>
                    <a:pt x="10691622" y="6022975"/>
                  </a:lnTo>
                  <a:lnTo>
                    <a:pt x="0" y="602297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5537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>
          <a:xfrm>
            <a:off x="15849600" y="342900"/>
            <a:ext cx="2041786" cy="9387254"/>
          </a:xfrm>
          <a:custGeom>
            <a:avLst/>
            <a:gdLst/>
            <a:ahLst/>
            <a:cxnLst/>
            <a:rect l="l" t="t" r="r" b="b"/>
            <a:pathLst>
              <a:path w="3641986" h="9279935">
                <a:moveTo>
                  <a:pt x="0" y="0"/>
                </a:moveTo>
                <a:lnTo>
                  <a:pt x="3641986" y="0"/>
                </a:lnTo>
                <a:lnTo>
                  <a:pt x="3641986" y="9279935"/>
                </a:lnTo>
                <a:lnTo>
                  <a:pt x="0" y="927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" b="-132"/>
            </a:stretch>
          </a:blipFill>
        </p:spPr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76300"/>
            <a:ext cx="15240000" cy="693419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524000" y="8343900"/>
            <a:ext cx="12344400" cy="44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70">
                <a:latin typeface="ฟ้อนต์ Light" panose="020B0604020202020204" charset="-34"/>
                <a:cs typeface="ฟ้อนต์ Light" panose="020B0604020202020204" charset="-34"/>
              </a:rPr>
              <a:t>https://calculator.aws/#/estimate?id=0f68e1befa56779a7f52f008eb3190ff189f62d9</a:t>
            </a:r>
            <a:endParaRPr lang="pt-BR" sz="2270" dirty="0">
              <a:latin typeface="ฟ้อนต์ Light" panose="020B0604020202020204" charset="-34"/>
              <a:cs typeface="ฟ้อนต์ Light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274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>
          <a:xfrm>
            <a:off x="14097000" y="419100"/>
            <a:ext cx="3641986" cy="9279935"/>
          </a:xfrm>
          <a:custGeom>
            <a:avLst/>
            <a:gdLst/>
            <a:ahLst/>
            <a:cxnLst/>
            <a:rect l="l" t="t" r="r" b="b"/>
            <a:pathLst>
              <a:path w="3641986" h="9279935">
                <a:moveTo>
                  <a:pt x="0" y="0"/>
                </a:moveTo>
                <a:lnTo>
                  <a:pt x="3641986" y="0"/>
                </a:lnTo>
                <a:lnTo>
                  <a:pt x="3641986" y="9279935"/>
                </a:lnTo>
                <a:lnTo>
                  <a:pt x="0" y="927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" b="-132"/>
            </a:stretch>
          </a:blipFill>
        </p:spPr>
      </p:sp>
      <p:sp>
        <p:nvSpPr>
          <p:cNvPr id="5" name="CaixaDeTexto 4"/>
          <p:cNvSpPr txBox="1"/>
          <p:nvPr/>
        </p:nvSpPr>
        <p:spPr>
          <a:xfrm>
            <a:off x="1905000" y="1257300"/>
            <a:ext cx="9753600" cy="110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10" b="1" dirty="0" smtClean="0">
                <a:latin typeface="ฟ้อนต์ Light" panose="020B0604020202020204" charset="-34"/>
                <a:cs typeface="ฟ้อนต์ Light" panose="020B0604020202020204" charset="-34"/>
              </a:rPr>
              <a:t>Participantes do Grupo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922585" y="2857500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artel Sans" panose="020B0604020202020204" charset="0"/>
                <a:cs typeface="Martel Sans" panose="020B0604020202020204" charset="0"/>
              </a:rPr>
              <a:t>Carlos Junior </a:t>
            </a:r>
          </a:p>
          <a:p>
            <a:r>
              <a:rPr lang="pt-BR" sz="2400" dirty="0" smtClean="0">
                <a:latin typeface="Martel Sans" panose="020B0604020202020204" charset="0"/>
                <a:cs typeface="Martel Sans" panose="020B0604020202020204" charset="0"/>
                <a:hlinkClick r:id="rId3"/>
              </a:rPr>
              <a:t>https://www.linkedin.com/in/junior-feranandes-35006228/</a:t>
            </a:r>
            <a:endParaRPr lang="pt-BR" sz="2400" dirty="0" smtClean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400" dirty="0" smtClean="0">
                <a:latin typeface="Martel Sans" panose="020B0604020202020204" charset="0"/>
                <a:cs typeface="Martel Sans" panose="020B0604020202020204" charset="0"/>
              </a:rPr>
              <a:t>crfjunior65@gmail.com</a:t>
            </a:r>
          </a:p>
        </p:txBody>
      </p:sp>
      <p:sp>
        <p:nvSpPr>
          <p:cNvPr id="7" name="Retângulo 6"/>
          <p:cNvSpPr/>
          <p:nvPr/>
        </p:nvSpPr>
        <p:spPr>
          <a:xfrm>
            <a:off x="1940170" y="4516256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 smtClean="0">
                <a:latin typeface="Martel Sans" panose="020B0604020202020204" charset="0"/>
                <a:cs typeface="Martel Sans" panose="020B0604020202020204" charset="0"/>
              </a:rPr>
              <a:t>Edilson Bezerra</a:t>
            </a:r>
            <a:endParaRPr lang="pt-BR" sz="2400" dirty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400" dirty="0">
                <a:latin typeface="Martel Sans" panose="020B0604020202020204" charset="0"/>
                <a:cs typeface="Martel Sans" panose="020B0604020202020204" charset="0"/>
                <a:hlinkClick r:id="rId4"/>
              </a:rPr>
              <a:t>https://</a:t>
            </a:r>
            <a:r>
              <a:rPr lang="pt-BR" sz="2400" dirty="0" smtClean="0">
                <a:latin typeface="Martel Sans" panose="020B0604020202020204" charset="0"/>
                <a:cs typeface="Martel Sans" panose="020B0604020202020204" charset="0"/>
                <a:hlinkClick r:id="rId4"/>
              </a:rPr>
              <a:t>www.linkedin.com/in/edilson-bezerra-a0933137/</a:t>
            </a:r>
            <a:endParaRPr lang="pt-BR" sz="2400" dirty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400" dirty="0" smtClean="0">
                <a:latin typeface="Martel Sans" panose="020B0604020202020204" charset="0"/>
                <a:cs typeface="Martel Sans" panose="020B0604020202020204" charset="0"/>
              </a:rPr>
              <a:t>edijosbez@gmail.com</a:t>
            </a:r>
            <a:endParaRPr lang="pt-BR" sz="2400" dirty="0">
              <a:latin typeface="Martel Sans" panose="020B0604020202020204" charset="0"/>
              <a:cs typeface="Martel Sans" panose="020B060402020202020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40170" y="6057900"/>
            <a:ext cx="9144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 smtClean="0">
                <a:latin typeface="Martel Sans" panose="020B0604020202020204" charset="0"/>
                <a:cs typeface="Martel Sans" panose="020B0604020202020204" charset="0"/>
              </a:rPr>
              <a:t>Victor Cleber</a:t>
            </a:r>
            <a:endParaRPr lang="pt-BR" sz="2400" dirty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400" dirty="0">
                <a:latin typeface="Martel Sans" panose="020B0604020202020204" charset="0"/>
                <a:cs typeface="Martel Sans" panose="020B0604020202020204" charset="0"/>
                <a:hlinkClick r:id="rId5"/>
              </a:rPr>
              <a:t>https://</a:t>
            </a:r>
            <a:r>
              <a:rPr lang="pt-BR" sz="2400" dirty="0" smtClean="0">
                <a:latin typeface="Martel Sans" panose="020B0604020202020204" charset="0"/>
                <a:cs typeface="Martel Sans" panose="020B0604020202020204" charset="0"/>
                <a:hlinkClick r:id="rId5"/>
              </a:rPr>
              <a:t>www.linkedin.com/in/victor-cleber/?locale=en_US</a:t>
            </a:r>
            <a:endParaRPr lang="pt-BR" sz="2400" dirty="0" smtClean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400" dirty="0">
                <a:latin typeface="Martel Sans" panose="020B0604020202020204" charset="0"/>
                <a:cs typeface="Martel Sans" panose="020B0604020202020204" charset="0"/>
              </a:rPr>
              <a:t>coding.2.you@gmail.com</a:t>
            </a:r>
          </a:p>
          <a:p>
            <a:endParaRPr lang="pt-BR" sz="2400" dirty="0">
              <a:latin typeface="Martel Sans" panose="020B0604020202020204" charset="0"/>
              <a:cs typeface="Martel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4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3591637"/>
            <a:ext cx="17830800" cy="6352463"/>
            <a:chOff x="0" y="0"/>
            <a:chExt cx="14255432" cy="80305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5370" cy="8030590"/>
            </a:xfrm>
            <a:custGeom>
              <a:avLst/>
              <a:gdLst/>
              <a:ahLst/>
              <a:cxnLst/>
              <a:rect l="l" t="t" r="r" b="b"/>
              <a:pathLst>
                <a:path w="14255370" h="8030590">
                  <a:moveTo>
                    <a:pt x="63881" y="0"/>
                  </a:moveTo>
                  <a:lnTo>
                    <a:pt x="46228" y="5334"/>
                  </a:lnTo>
                  <a:cubicBezTo>
                    <a:pt x="37084" y="9144"/>
                    <a:pt x="28956" y="14605"/>
                    <a:pt x="14986" y="28575"/>
                  </a:cubicBezTo>
                  <a:lnTo>
                    <a:pt x="5715" y="45847"/>
                  </a:lnTo>
                  <a:cubicBezTo>
                    <a:pt x="1905" y="54991"/>
                    <a:pt x="0" y="64643"/>
                    <a:pt x="0" y="74549"/>
                  </a:cubicBezTo>
                  <a:lnTo>
                    <a:pt x="0" y="7965694"/>
                  </a:lnTo>
                  <a:lnTo>
                    <a:pt x="5715" y="7984489"/>
                  </a:lnTo>
                  <a:cubicBezTo>
                    <a:pt x="9525" y="7993634"/>
                    <a:pt x="14986" y="8001762"/>
                    <a:pt x="28956" y="8015732"/>
                  </a:cubicBezTo>
                  <a:lnTo>
                    <a:pt x="46228" y="8025002"/>
                  </a:lnTo>
                  <a:lnTo>
                    <a:pt x="74422" y="8030590"/>
                  </a:lnTo>
                  <a:lnTo>
                    <a:pt x="14191362" y="8030590"/>
                  </a:lnTo>
                  <a:lnTo>
                    <a:pt x="14209776" y="8025002"/>
                  </a:lnTo>
                  <a:cubicBezTo>
                    <a:pt x="14218921" y="8021193"/>
                    <a:pt x="14227049" y="8015732"/>
                    <a:pt x="14241019" y="8001762"/>
                  </a:cubicBezTo>
                  <a:lnTo>
                    <a:pt x="14250163" y="7984489"/>
                  </a:lnTo>
                  <a:cubicBezTo>
                    <a:pt x="14252956" y="7977886"/>
                    <a:pt x="14254607" y="7971027"/>
                    <a:pt x="14255370" y="7964043"/>
                  </a:cubicBezTo>
                  <a:lnTo>
                    <a:pt x="14255370" y="63119"/>
                  </a:lnTo>
                  <a:lnTo>
                    <a:pt x="14250163" y="45847"/>
                  </a:lnTo>
                  <a:cubicBezTo>
                    <a:pt x="14246352" y="36703"/>
                    <a:pt x="14241019" y="28575"/>
                    <a:pt x="14226922" y="14605"/>
                  </a:cubicBezTo>
                  <a:lnTo>
                    <a:pt x="14209650" y="5334"/>
                  </a:lnTo>
                  <a:cubicBezTo>
                    <a:pt x="14202665" y="2540"/>
                    <a:pt x="14195425" y="762"/>
                    <a:pt x="14188060" y="0"/>
                  </a:cubicBezTo>
                  <a:close/>
                </a:path>
              </a:pathLst>
            </a:custGeom>
            <a:blipFill>
              <a:blip r:embed="rId3"/>
              <a:stretch>
                <a:fillRect t="-68" b="-78"/>
              </a:stretch>
            </a:blipFill>
          </p:spPr>
        </p:sp>
      </p:grpSp>
      <p:sp>
        <p:nvSpPr>
          <p:cNvPr id="7" name="TextBox 6"/>
          <p:cNvSpPr txBox="1"/>
          <p:nvPr/>
        </p:nvSpPr>
        <p:spPr>
          <a:xfrm>
            <a:off x="495300" y="266700"/>
            <a:ext cx="17449722" cy="3103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571"/>
              </a:lnSpc>
            </a:pPr>
            <a:r>
              <a:rPr lang="en-US" sz="6974" dirty="0">
                <a:solidFill>
                  <a:srgbClr val="272D45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Migração do GLPI para Cloud: </a:t>
            </a:r>
            <a:r>
              <a:rPr lang="en-US" sz="6974" dirty="0" smtClean="0">
                <a:solidFill>
                  <a:srgbClr val="272D45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        Projeto </a:t>
            </a:r>
            <a:r>
              <a:rPr lang="en-US" sz="6974" dirty="0">
                <a:solidFill>
                  <a:srgbClr val="272D45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de Melhoria do Helpdesk</a:t>
            </a:r>
          </a:p>
          <a:p>
            <a:pPr algn="l">
              <a:lnSpc>
                <a:spcPts val="3469"/>
              </a:lnSpc>
            </a:pPr>
            <a:r>
              <a:rPr lang="en-US" sz="2157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 Upper Plan planeja migrar seu sistema GLPI para a nuvem. O objetivo é melhorar o desempenho, acessibilidade e eficiência do helpdesk de TI. Esta mudança atenderá às necessidades crescentes da empresa e seus colaboradores externos.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81192" y="496373"/>
            <a:ext cx="3637009" cy="8190904"/>
          </a:xfrm>
          <a:custGeom>
            <a:avLst/>
            <a:gdLst/>
            <a:ahLst/>
            <a:cxnLst/>
            <a:rect l="l" t="t" r="r" b="b"/>
            <a:pathLst>
              <a:path w="3637009" h="8190904">
                <a:moveTo>
                  <a:pt x="0" y="0"/>
                </a:moveTo>
                <a:lnTo>
                  <a:pt x="3637009" y="0"/>
                </a:lnTo>
                <a:lnTo>
                  <a:pt x="3637009" y="8190904"/>
                </a:lnTo>
                <a:lnTo>
                  <a:pt x="0" y="8190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6" t="-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51541" y="2923983"/>
            <a:ext cx="5021767" cy="2276682"/>
          </a:xfrm>
          <a:custGeom>
            <a:avLst/>
            <a:gdLst/>
            <a:ahLst/>
            <a:cxnLst/>
            <a:rect l="l" t="t" r="r" b="b"/>
            <a:pathLst>
              <a:path w="5021767" h="2276682">
                <a:moveTo>
                  <a:pt x="0" y="0"/>
                </a:moveTo>
                <a:lnTo>
                  <a:pt x="5021767" y="0"/>
                </a:lnTo>
                <a:lnTo>
                  <a:pt x="5021767" y="2276682"/>
                </a:lnTo>
                <a:lnTo>
                  <a:pt x="0" y="2276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51541" y="6131899"/>
            <a:ext cx="5021767" cy="2263514"/>
          </a:xfrm>
          <a:custGeom>
            <a:avLst/>
            <a:gdLst/>
            <a:ahLst/>
            <a:cxnLst/>
            <a:rect l="l" t="t" r="r" b="b"/>
            <a:pathLst>
              <a:path w="5021767" h="2263514">
                <a:moveTo>
                  <a:pt x="0" y="0"/>
                </a:moveTo>
                <a:lnTo>
                  <a:pt x="5021767" y="0"/>
                </a:lnTo>
                <a:lnTo>
                  <a:pt x="5021767" y="2263513"/>
                </a:lnTo>
                <a:lnTo>
                  <a:pt x="0" y="22635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2633428" y="2144598"/>
            <a:ext cx="9957345" cy="77765"/>
            <a:chOff x="0" y="0"/>
            <a:chExt cx="7317727" cy="57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317740" cy="57150"/>
            </a:xfrm>
            <a:custGeom>
              <a:avLst/>
              <a:gdLst/>
              <a:ahLst/>
              <a:cxnLst/>
              <a:rect l="l" t="t" r="r" b="b"/>
              <a:pathLst>
                <a:path w="7317740" h="57150">
                  <a:moveTo>
                    <a:pt x="0" y="0"/>
                  </a:moveTo>
                  <a:lnTo>
                    <a:pt x="0" y="57150"/>
                  </a:lnTo>
                  <a:lnTo>
                    <a:pt x="1510792" y="57150"/>
                  </a:lnTo>
                  <a:lnTo>
                    <a:pt x="1510792" y="0"/>
                  </a:lnTo>
                  <a:close/>
                  <a:moveTo>
                    <a:pt x="1746377" y="0"/>
                  </a:moveTo>
                  <a:lnTo>
                    <a:pt x="1746377" y="57150"/>
                  </a:lnTo>
                  <a:lnTo>
                    <a:pt x="7317740" y="57150"/>
                  </a:lnTo>
                  <a:lnTo>
                    <a:pt x="7317740" y="0"/>
                  </a:lnTo>
                  <a:close/>
                </a:path>
              </a:pathLst>
            </a:custGeom>
            <a:solidFill>
              <a:srgbClr val="272D45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7631230" y="2923983"/>
            <a:ext cx="5021936" cy="2276682"/>
          </a:xfrm>
          <a:custGeom>
            <a:avLst/>
            <a:gdLst/>
            <a:ahLst/>
            <a:cxnLst/>
            <a:rect l="l" t="t" r="r" b="b"/>
            <a:pathLst>
              <a:path w="5021936" h="2276682">
                <a:moveTo>
                  <a:pt x="0" y="0"/>
                </a:moveTo>
                <a:lnTo>
                  <a:pt x="5021936" y="0"/>
                </a:lnTo>
                <a:lnTo>
                  <a:pt x="5021936" y="2276682"/>
                </a:lnTo>
                <a:lnTo>
                  <a:pt x="0" y="22766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631398" y="6131899"/>
            <a:ext cx="5021767" cy="2263514"/>
          </a:xfrm>
          <a:custGeom>
            <a:avLst/>
            <a:gdLst/>
            <a:ahLst/>
            <a:cxnLst/>
            <a:rect l="l" t="t" r="r" b="b"/>
            <a:pathLst>
              <a:path w="5021767" h="2263514">
                <a:moveTo>
                  <a:pt x="0" y="0"/>
                </a:moveTo>
                <a:lnTo>
                  <a:pt x="5021768" y="0"/>
                </a:lnTo>
                <a:lnTo>
                  <a:pt x="5021768" y="2263513"/>
                </a:lnTo>
                <a:lnTo>
                  <a:pt x="0" y="2263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33428" y="1091367"/>
            <a:ext cx="10156319" cy="1193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54"/>
              </a:lnSpc>
            </a:pPr>
            <a:r>
              <a:rPr lang="en-US" sz="6610" dirty="0">
                <a:solidFill>
                  <a:srgbClr val="272D45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Situação Atual e Desafios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81847" y="6359069"/>
            <a:ext cx="4015231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81"/>
              </a:lnSpc>
            </a:pPr>
            <a:r>
              <a:rPr lang="en-US" sz="2272" b="1" dirty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Acesso </a:t>
            </a:r>
            <a:r>
              <a:rPr lang="en-US" sz="2272" b="1" dirty="0" smtClean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Restrito:</a:t>
            </a:r>
            <a:endParaRPr lang="en-US" sz="2272" b="1" dirty="0">
              <a:solidFill>
                <a:srgbClr val="2C3249"/>
              </a:solidFill>
              <a:latin typeface="Martel Sans" panose="020B0604020202020204" charset="0"/>
              <a:ea typeface="ฟ้อนต์ Light"/>
              <a:cs typeface="Martel Sans" panose="020B0604020202020204" charset="0"/>
              <a:sym typeface="ฟ้อนต์ Light"/>
            </a:endParaRPr>
          </a:p>
          <a:p>
            <a:pPr algn="just">
              <a:lnSpc>
                <a:spcPts val="2828"/>
              </a:lnSpc>
            </a:pP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Dificuldades para usuários externos como vendedores e representantes abrirem chamados eficientemente.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35973" y="3151153"/>
            <a:ext cx="4382631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272" b="1" dirty="0" smtClean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Infraestrutura Limitada:</a:t>
            </a:r>
          </a:p>
          <a:p>
            <a:pPr algn="l">
              <a:lnSpc>
                <a:spcPts val="2828"/>
              </a:lnSpc>
            </a:pPr>
            <a:r>
              <a:rPr lang="en-US" sz="2150" dirty="0" smtClean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Servidor atual com recursos de memória e CPU no limite. VM CentOS 7 com 10 GB RAM e 4 vCPUs.</a:t>
            </a:r>
            <a:endParaRPr lang="en-US" sz="2150" dirty="0">
              <a:solidFill>
                <a:srgbClr val="2C3249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7961536" y="3151153"/>
            <a:ext cx="4305151" cy="147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272" b="1" dirty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Banco de </a:t>
            </a:r>
            <a:r>
              <a:rPr lang="en-US" sz="2272" b="1" dirty="0" smtClean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Dados:</a:t>
            </a:r>
            <a:endParaRPr lang="en-US" sz="2272" b="1" dirty="0">
              <a:solidFill>
                <a:srgbClr val="2C3249"/>
              </a:solidFill>
              <a:latin typeface="Martel Sans" panose="020B0604020202020204" charset="0"/>
              <a:ea typeface="ฟ้อนต์ Light"/>
              <a:cs typeface="Martel Sans" panose="020B0604020202020204" charset="0"/>
              <a:sym typeface="ฟ้อนต์ Light"/>
            </a:endParaRPr>
          </a:p>
          <a:p>
            <a:pPr algn="l">
              <a:lnSpc>
                <a:spcPts val="2828"/>
              </a:lnSpc>
            </a:pP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MariaDB utilizando 30 GB de armazenamento. Possível gargalo para crescimento futuro.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961536" y="6359069"/>
            <a:ext cx="4044911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1"/>
              </a:lnSpc>
            </a:pPr>
            <a:r>
              <a:rPr lang="en-US" sz="2272" b="1" dirty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Demanda de </a:t>
            </a:r>
            <a:r>
              <a:rPr lang="en-US" sz="2272" b="1" dirty="0" smtClean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Suporte:</a:t>
            </a:r>
            <a:endParaRPr lang="en-US" sz="2272" b="1" dirty="0">
              <a:solidFill>
                <a:srgbClr val="2C3249"/>
              </a:solidFill>
              <a:latin typeface="Martel Sans" panose="020B0604020202020204" charset="0"/>
              <a:ea typeface="ฟ้อนต์ Light"/>
              <a:cs typeface="Martel Sans" panose="020B0604020202020204" charset="0"/>
              <a:sym typeface="ฟ้อนต์ Light"/>
            </a:endParaRPr>
          </a:p>
          <a:p>
            <a:pPr algn="l">
              <a:lnSpc>
                <a:spcPts val="2828"/>
              </a:lnSpc>
            </a:pP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Média de 25 chamados diários. Necessidade de disponibilidade 24/7 para atender demandas variadas.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12919033" y="7205559"/>
            <a:ext cx="5021767" cy="2276682"/>
          </a:xfrm>
          <a:custGeom>
            <a:avLst/>
            <a:gdLst/>
            <a:ahLst/>
            <a:cxnLst/>
            <a:rect l="l" t="t" r="r" b="b"/>
            <a:pathLst>
              <a:path w="5021767" h="2276682">
                <a:moveTo>
                  <a:pt x="0" y="0"/>
                </a:moveTo>
                <a:lnTo>
                  <a:pt x="5021767" y="0"/>
                </a:lnTo>
                <a:lnTo>
                  <a:pt x="5021767" y="2276682"/>
                </a:lnTo>
                <a:lnTo>
                  <a:pt x="0" y="2276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3"/>
          <p:cNvSpPr/>
          <p:nvPr/>
        </p:nvSpPr>
        <p:spPr>
          <a:xfrm>
            <a:off x="2797110" y="2467707"/>
            <a:ext cx="5021767" cy="2276682"/>
          </a:xfrm>
          <a:custGeom>
            <a:avLst/>
            <a:gdLst/>
            <a:ahLst/>
            <a:cxnLst/>
            <a:rect l="l" t="t" r="r" b="b"/>
            <a:pathLst>
              <a:path w="5021767" h="2276682">
                <a:moveTo>
                  <a:pt x="0" y="0"/>
                </a:moveTo>
                <a:lnTo>
                  <a:pt x="5021767" y="0"/>
                </a:lnTo>
                <a:lnTo>
                  <a:pt x="5021767" y="2276682"/>
                </a:lnTo>
                <a:lnTo>
                  <a:pt x="0" y="2276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3"/>
          <p:cNvSpPr/>
          <p:nvPr/>
        </p:nvSpPr>
        <p:spPr>
          <a:xfrm>
            <a:off x="7682792" y="4819324"/>
            <a:ext cx="5212795" cy="2276682"/>
          </a:xfrm>
          <a:custGeom>
            <a:avLst/>
            <a:gdLst/>
            <a:ahLst/>
            <a:cxnLst/>
            <a:rect l="l" t="t" r="r" b="b"/>
            <a:pathLst>
              <a:path w="5021767" h="2276682">
                <a:moveTo>
                  <a:pt x="0" y="0"/>
                </a:moveTo>
                <a:lnTo>
                  <a:pt x="5021767" y="0"/>
                </a:lnTo>
                <a:lnTo>
                  <a:pt x="5021767" y="2276682"/>
                </a:lnTo>
                <a:lnTo>
                  <a:pt x="0" y="2276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2978031" y="2448127"/>
            <a:ext cx="4577862" cy="218008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763"/>
              </a:lnSpc>
            </a:pPr>
            <a:r>
              <a:rPr lang="en-US" sz="2270" b="1" dirty="0" smtClean="0">
                <a:solidFill>
                  <a:srgbClr val="272D45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Desempenho Aprimorado:</a:t>
            </a:r>
            <a:endParaRPr lang="en-US" sz="2270" b="1" dirty="0">
              <a:solidFill>
                <a:srgbClr val="272D45"/>
              </a:solidFill>
              <a:latin typeface="Martel Sans" panose="020B0604020202020204" charset="0"/>
              <a:ea typeface="ฟ้อนต์ Light"/>
              <a:cs typeface="Martel Sans" panose="020B0604020202020204" charset="0"/>
              <a:sym typeface="ฟ้อนต์ Light"/>
            </a:endParaRPr>
          </a:p>
          <a:p>
            <a:pPr algn="l">
              <a:lnSpc>
                <a:spcPts val="3346"/>
              </a:lnSpc>
            </a:pP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Recursos escaláveis </a:t>
            </a:r>
            <a:r>
              <a:rPr lang="en-US" sz="2150" dirty="0" smtClean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eliminam </a:t>
            </a: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problemas de </a:t>
            </a:r>
            <a:r>
              <a:rPr lang="en-US" sz="2150" dirty="0" smtClean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lentidão e </a:t>
            </a: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</a:t>
            </a:r>
            <a:r>
              <a:rPr lang="en-US" sz="2150" dirty="0" smtClean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cesso </a:t>
            </a: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rápido independente da localização do usuário.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056040" y="7231936"/>
            <a:ext cx="4747751" cy="1756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63"/>
              </a:lnSpc>
            </a:pPr>
            <a:r>
              <a:rPr lang="en-US" sz="2270" b="1" dirty="0">
                <a:solidFill>
                  <a:srgbClr val="272D45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Preparação para o </a:t>
            </a:r>
            <a:r>
              <a:rPr lang="en-US" sz="2270" b="1" dirty="0" smtClean="0">
                <a:solidFill>
                  <a:srgbClr val="272D45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Futuro:</a:t>
            </a:r>
            <a:endParaRPr lang="en-US" sz="2270" b="1" dirty="0">
              <a:solidFill>
                <a:srgbClr val="272D45"/>
              </a:solidFill>
              <a:latin typeface="Martel Sans" panose="020B0604020202020204" charset="0"/>
              <a:ea typeface="ฟ้อนต์ Light"/>
              <a:cs typeface="Martel Sans" panose="020B0604020202020204" charset="0"/>
              <a:sym typeface="ฟ้อนต์ Light"/>
            </a:endParaRPr>
          </a:p>
          <a:p>
            <a:pPr algn="l">
              <a:lnSpc>
                <a:spcPts val="3346"/>
              </a:lnSpc>
            </a:pP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Alinhamento com plano estratégico de TI 2025. Base para migração futura de outros sistemas.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88686" y="4819324"/>
            <a:ext cx="4801005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48"/>
              </a:lnSpc>
            </a:pPr>
            <a:r>
              <a:rPr lang="en-US" sz="2270" b="1" dirty="0">
                <a:solidFill>
                  <a:srgbClr val="272D45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Acessibilidade </a:t>
            </a:r>
            <a:r>
              <a:rPr lang="en-US" sz="2270" b="1" dirty="0" smtClean="0">
                <a:solidFill>
                  <a:srgbClr val="272D45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Ampliada:</a:t>
            </a:r>
            <a:endParaRPr lang="en-US" sz="2270" b="1" dirty="0">
              <a:solidFill>
                <a:srgbClr val="272D45"/>
              </a:solidFill>
              <a:latin typeface="Martel Sans" panose="020B0604020202020204" charset="0"/>
              <a:ea typeface="ฟ้อนต์ Light"/>
              <a:cs typeface="Martel Sans" panose="020B0604020202020204" charset="0"/>
              <a:sym typeface="ฟ้อนต์ Light"/>
            </a:endParaRPr>
          </a:p>
          <a:p>
            <a:pPr algn="l">
              <a:lnSpc>
                <a:spcPts val="3421"/>
              </a:lnSpc>
            </a:pP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Disponibilidade 24/7 para todos os usuários. Facilita abertura de chamados por equipes externas.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889738" y="1181100"/>
            <a:ext cx="14439900" cy="1195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646"/>
              </a:lnSpc>
            </a:pPr>
            <a:r>
              <a:rPr lang="en-US" sz="6610" u="sng" dirty="0">
                <a:solidFill>
                  <a:srgbClr val="272D45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Benefícios da Migração para Cloud</a:t>
            </a:r>
            <a:endParaRPr lang="en-US" sz="6610" u="sng" dirty="0">
              <a:solidFill>
                <a:srgbClr val="272D45"/>
              </a:solidFill>
              <a:latin typeface="ฟ้อนต์ Light"/>
              <a:ea typeface="ฟ้อนต์ Light"/>
              <a:cs typeface="ฟ้อนต์ Light"/>
              <a:sym typeface="ฟ้อนต์ Light"/>
            </a:endParaRPr>
          </a:p>
        </p:txBody>
      </p:sp>
      <p:sp>
        <p:nvSpPr>
          <p:cNvPr id="7" name="Freeform 2"/>
          <p:cNvSpPr/>
          <p:nvPr/>
        </p:nvSpPr>
        <p:spPr>
          <a:xfrm>
            <a:off x="381000" y="800100"/>
            <a:ext cx="2311131" cy="7543800"/>
          </a:xfrm>
          <a:custGeom>
            <a:avLst/>
            <a:gdLst/>
            <a:ahLst/>
            <a:cxnLst/>
            <a:rect l="l" t="t" r="r" b="b"/>
            <a:pathLst>
              <a:path w="3637009" h="8190904">
                <a:moveTo>
                  <a:pt x="0" y="0"/>
                </a:moveTo>
                <a:lnTo>
                  <a:pt x="3637009" y="0"/>
                </a:lnTo>
                <a:lnTo>
                  <a:pt x="3637009" y="8190904"/>
                </a:lnTo>
                <a:lnTo>
                  <a:pt x="0" y="81909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6" t="-3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46390c51-b1ec-4b52-a8bf-d6b55e0e83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8" y="160338"/>
            <a:ext cx="18077967" cy="1012666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048000" y="-2723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latin typeface="ฟ้อนต์ Light" panose="020B0604020202020204" charset="-34"/>
              </a:rPr>
              <a:t>DIAGRAMA</a:t>
            </a:r>
            <a:endParaRPr lang="pt-BR" sz="3600" b="1" dirty="0">
              <a:latin typeface="ฟ้อนต์ Light" panose="020B0604020202020204" charset="-34"/>
            </a:endParaRPr>
          </a:p>
        </p:txBody>
      </p:sp>
      <p:sp>
        <p:nvSpPr>
          <p:cNvPr id="5" name="Freeform 2"/>
          <p:cNvSpPr/>
          <p:nvPr/>
        </p:nvSpPr>
        <p:spPr>
          <a:xfrm>
            <a:off x="155575" y="1714500"/>
            <a:ext cx="1978025" cy="7772400"/>
          </a:xfrm>
          <a:custGeom>
            <a:avLst/>
            <a:gdLst/>
            <a:ahLst/>
            <a:cxnLst/>
            <a:rect l="l" t="t" r="r" b="b"/>
            <a:pathLst>
              <a:path w="3637009" h="8190904">
                <a:moveTo>
                  <a:pt x="0" y="0"/>
                </a:moveTo>
                <a:lnTo>
                  <a:pt x="3637009" y="0"/>
                </a:lnTo>
                <a:lnTo>
                  <a:pt x="3637009" y="8190904"/>
                </a:lnTo>
                <a:lnTo>
                  <a:pt x="0" y="8190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6" t="-3"/>
            </a:stretch>
          </a:blipFill>
        </p:spPr>
      </p:sp>
    </p:spTree>
    <p:extLst>
      <p:ext uri="{BB962C8B-B14F-4D97-AF65-F5344CB8AC3E}">
        <p14:creationId xmlns:p14="http://schemas.microsoft.com/office/powerpoint/2010/main" val="9629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16535400" y="876300"/>
            <a:ext cx="1524000" cy="8686800"/>
          </a:xfrm>
          <a:custGeom>
            <a:avLst/>
            <a:gdLst/>
            <a:ahLst/>
            <a:cxnLst/>
            <a:rect l="l" t="t" r="r" b="b"/>
            <a:pathLst>
              <a:path w="3637009" h="8190904">
                <a:moveTo>
                  <a:pt x="0" y="0"/>
                </a:moveTo>
                <a:lnTo>
                  <a:pt x="3637009" y="0"/>
                </a:lnTo>
                <a:lnTo>
                  <a:pt x="3637009" y="8190904"/>
                </a:lnTo>
                <a:lnTo>
                  <a:pt x="0" y="8190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6" t="-3"/>
            </a:stretch>
          </a:blipFill>
        </p:spPr>
      </p:sp>
      <p:sp>
        <p:nvSpPr>
          <p:cNvPr id="6" name="Retângulo 5"/>
          <p:cNvSpPr/>
          <p:nvPr/>
        </p:nvSpPr>
        <p:spPr>
          <a:xfrm>
            <a:off x="23446" y="1083158"/>
            <a:ext cx="16511954" cy="882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Esse diagrama representa uma arquitetura de infraestrutura em nuvem na AWS, </a:t>
            </a:r>
            <a:r>
              <a:rPr lang="pt-BR" sz="2150" dirty="0" smtClean="0">
                <a:latin typeface="Martel Sans" panose="020B0604020202020204" charset="0"/>
                <a:cs typeface="Martel Sans" panose="020B0604020202020204" charset="0"/>
              </a:rPr>
              <a:t>projetada </a:t>
            </a:r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para hospedar e gerenciar uma aplicação de maneira escalável, segura e resiliente. Ele </a:t>
            </a:r>
            <a:r>
              <a:rPr lang="pt-BR" sz="2150" dirty="0" smtClean="0">
                <a:latin typeface="Martel Sans" panose="020B0604020202020204" charset="0"/>
                <a:cs typeface="Martel Sans" panose="020B0604020202020204" charset="0"/>
              </a:rPr>
              <a:t>possui diversos </a:t>
            </a:r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serviços da AWS, organizados para atender requisitos de alta disponibilidade, segurança, e automação de </a:t>
            </a:r>
            <a:r>
              <a:rPr lang="pt-BR" sz="2150" dirty="0" smtClean="0">
                <a:latin typeface="Martel Sans" panose="020B0604020202020204" charset="0"/>
                <a:cs typeface="Martel Sans" panose="020B0604020202020204" charset="0"/>
              </a:rPr>
              <a:t>deploys</a:t>
            </a:r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:</a:t>
            </a:r>
          </a:p>
          <a:p>
            <a:endParaRPr lang="pt-BR" sz="2150" dirty="0" smtClean="0">
              <a:latin typeface="Martel Sans" panose="020B0604020202020204" charset="0"/>
              <a:cs typeface="Martel Sans" panose="020B0604020202020204" charset="0"/>
            </a:endParaRPr>
          </a:p>
          <a:p>
            <a:pPr>
              <a:buFont typeface="+mj-lt"/>
              <a:buAutoNum type="arabicPeriod"/>
            </a:pPr>
            <a:r>
              <a:rPr lang="pt-BR" sz="2270" b="1" dirty="0" smtClean="0">
                <a:latin typeface="Martel Sans" panose="020B0604020202020204" charset="0"/>
                <a:cs typeface="Martel Sans" panose="020B0604020202020204" charset="0"/>
              </a:rPr>
              <a:t> Alta </a:t>
            </a:r>
            <a:r>
              <a:rPr lang="pt-BR" sz="2270" b="1" dirty="0">
                <a:latin typeface="Martel Sans" panose="020B0604020202020204" charset="0"/>
                <a:cs typeface="Martel Sans" panose="020B0604020202020204" charset="0"/>
              </a:rPr>
              <a:t>Disponibilidade e Resiliência</a:t>
            </a:r>
            <a:r>
              <a:rPr lang="pt-BR" sz="2270" dirty="0">
                <a:latin typeface="Martel Sans" panose="020B0604020202020204" charset="0"/>
                <a:cs typeface="Martel Sans" panose="020B0604020202020204" charset="0"/>
              </a:rPr>
              <a:t>: </a:t>
            </a:r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A infraestrutura está distribuída em múltiplas zonas de disponibilidade (Availability Zones), utilizando balanceamento de carga (ALB) e bancos de dados multi-AZ, garantindo continuidade em caso de falhas em uma zona</a:t>
            </a:r>
            <a:r>
              <a:rPr lang="pt-BR" sz="2150" dirty="0" smtClean="0">
                <a:latin typeface="Martel Sans" panose="020B0604020202020204" charset="0"/>
                <a:cs typeface="Martel Sans" panose="020B0604020202020204" charset="0"/>
              </a:rPr>
              <a:t>.</a:t>
            </a:r>
          </a:p>
          <a:p>
            <a:endParaRPr lang="pt-BR" sz="2150" dirty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150" b="1" dirty="0" smtClean="0">
                <a:latin typeface="Martel Sans" panose="020B0604020202020204" charset="0"/>
                <a:cs typeface="Martel Sans" panose="020B0604020202020204" charset="0"/>
              </a:rPr>
              <a:t>2. </a:t>
            </a:r>
            <a:r>
              <a:rPr lang="pt-BR" sz="2270" b="1" dirty="0" smtClean="0">
                <a:latin typeface="Martel Sans" panose="020B0604020202020204" charset="0"/>
                <a:cs typeface="Martel Sans" panose="020B0604020202020204" charset="0"/>
              </a:rPr>
              <a:t>Escalabilidade </a:t>
            </a:r>
            <a:r>
              <a:rPr lang="pt-BR" sz="2270" b="1" dirty="0">
                <a:latin typeface="Martel Sans" panose="020B0604020202020204" charset="0"/>
                <a:cs typeface="Martel Sans" panose="020B0604020202020204" charset="0"/>
              </a:rPr>
              <a:t>e Gerenciamento de Contêineres</a:t>
            </a:r>
            <a:r>
              <a:rPr lang="pt-BR" sz="2270" dirty="0">
                <a:latin typeface="Martel Sans" panose="020B0604020202020204" charset="0"/>
                <a:cs typeface="Martel Sans" panose="020B0604020202020204" charset="0"/>
              </a:rPr>
              <a:t>: </a:t>
            </a:r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Com o uso do AWS ECS (Elastic Container Service) e AWS Fargate, é possível escalar automaticamente os contêineres, ajustando-se à demanda de forma eficiente</a:t>
            </a:r>
            <a:r>
              <a:rPr lang="pt-BR" sz="2150" dirty="0" smtClean="0">
                <a:latin typeface="Martel Sans" panose="020B0604020202020204" charset="0"/>
                <a:cs typeface="Martel Sans" panose="020B0604020202020204" charset="0"/>
              </a:rPr>
              <a:t>.</a:t>
            </a:r>
          </a:p>
          <a:p>
            <a:endParaRPr lang="pt-BR" sz="2150" dirty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270" b="1" dirty="0" smtClean="0">
                <a:latin typeface="Martel Sans" panose="020B0604020202020204" charset="0"/>
                <a:cs typeface="Martel Sans" panose="020B0604020202020204" charset="0"/>
              </a:rPr>
              <a:t>3. Segurança</a:t>
            </a:r>
            <a:r>
              <a:rPr lang="pt-BR" sz="2270" dirty="0" smtClean="0">
                <a:latin typeface="Martel Sans" panose="020B0604020202020204" charset="0"/>
                <a:cs typeface="Martel Sans" panose="020B0604020202020204" charset="0"/>
              </a:rPr>
              <a:t>: </a:t>
            </a:r>
            <a:r>
              <a:rPr lang="pt-BR" sz="2150" dirty="0" smtClean="0">
                <a:latin typeface="Martel Sans" panose="020B0604020202020204" charset="0"/>
                <a:cs typeface="Martel Sans" panose="020B0604020202020204" charset="0"/>
              </a:rPr>
              <a:t>A arquitetura conta com o AWS WAF (Web Application Firewall) para proteger contra ataques na camada de aplicação, além de um Cert Manager para gerenciar certificados SSL, assegurando a criptografia das comunicações.</a:t>
            </a:r>
          </a:p>
          <a:p>
            <a:endParaRPr lang="pt-BR" sz="2150" dirty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270" b="1" dirty="0" smtClean="0">
                <a:latin typeface="Martel Sans" panose="020B0604020202020204" charset="0"/>
                <a:cs typeface="Martel Sans" panose="020B0604020202020204" charset="0"/>
              </a:rPr>
              <a:t>4. Automação </a:t>
            </a:r>
            <a:r>
              <a:rPr lang="pt-BR" sz="2270" b="1" dirty="0">
                <a:latin typeface="Martel Sans" panose="020B0604020202020204" charset="0"/>
                <a:cs typeface="Martel Sans" panose="020B0604020202020204" charset="0"/>
              </a:rPr>
              <a:t>de Deploys</a:t>
            </a:r>
            <a:r>
              <a:rPr lang="pt-BR" sz="2270" dirty="0">
                <a:latin typeface="Martel Sans" panose="020B0604020202020204" charset="0"/>
                <a:cs typeface="Martel Sans" panose="020B0604020202020204" charset="0"/>
              </a:rPr>
              <a:t>: </a:t>
            </a:r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A integração com o AWS CodePipeline, CodeBuild e CodeDeploy permite que novas versões da aplicação sejam implantadas de forma automatizada, reduzindo erros humanos e acelerando o processo de deploy</a:t>
            </a:r>
            <a:r>
              <a:rPr lang="pt-BR" sz="2150" dirty="0" smtClean="0">
                <a:latin typeface="Martel Sans" panose="020B0604020202020204" charset="0"/>
                <a:cs typeface="Martel Sans" panose="020B0604020202020204" charset="0"/>
              </a:rPr>
              <a:t>.</a:t>
            </a:r>
          </a:p>
          <a:p>
            <a:endParaRPr lang="pt-BR" sz="2150" dirty="0" smtClean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150" b="1" dirty="0" smtClean="0">
                <a:latin typeface="Martel Sans" panose="020B0604020202020204" charset="0"/>
                <a:cs typeface="Martel Sans" panose="020B0604020202020204" charset="0"/>
              </a:rPr>
              <a:t>5. </a:t>
            </a:r>
            <a:r>
              <a:rPr lang="pt-BR" sz="2270" b="1" dirty="0" smtClean="0">
                <a:latin typeface="Martel Sans" panose="020B0604020202020204" charset="0"/>
                <a:cs typeface="Martel Sans" panose="020B0604020202020204" charset="0"/>
              </a:rPr>
              <a:t>Armazenamento </a:t>
            </a:r>
            <a:r>
              <a:rPr lang="pt-BR" sz="2270" b="1" dirty="0">
                <a:latin typeface="Martel Sans" panose="020B0604020202020204" charset="0"/>
                <a:cs typeface="Martel Sans" panose="020B0604020202020204" charset="0"/>
              </a:rPr>
              <a:t>e Persistência de Dados</a:t>
            </a:r>
            <a:r>
              <a:rPr lang="pt-BR" sz="2270" dirty="0">
                <a:latin typeface="Martel Sans" panose="020B0604020202020204" charset="0"/>
                <a:cs typeface="Martel Sans" panose="020B0604020202020204" charset="0"/>
              </a:rPr>
              <a:t>: </a:t>
            </a:r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Serviços como RDS (para banco de dados relacional) e ElastiCache (para cache de dados) são usados para otimizar o desempenho. Além disso, o EFS e o S3 fornecem armazenamento persistente para arquivos</a:t>
            </a:r>
            <a:r>
              <a:rPr lang="pt-BR" sz="2150" dirty="0" smtClean="0">
                <a:latin typeface="Martel Sans" panose="020B0604020202020204" charset="0"/>
                <a:cs typeface="Martel Sans" panose="020B060402020202020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pt-BR" sz="2150" dirty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270" b="1" dirty="0" smtClean="0">
                <a:latin typeface="Martel Sans" panose="020B0604020202020204" charset="0"/>
                <a:cs typeface="Martel Sans" panose="020B0604020202020204" charset="0"/>
              </a:rPr>
              <a:t>6. Monitoramento </a:t>
            </a:r>
            <a:r>
              <a:rPr lang="pt-BR" sz="2270" b="1" dirty="0">
                <a:latin typeface="Martel Sans" panose="020B0604020202020204" charset="0"/>
                <a:cs typeface="Martel Sans" panose="020B0604020202020204" charset="0"/>
              </a:rPr>
              <a:t>e Backup</a:t>
            </a:r>
            <a:r>
              <a:rPr lang="pt-BR" sz="2270" dirty="0">
                <a:latin typeface="Martel Sans" panose="020B0604020202020204" charset="0"/>
                <a:cs typeface="Martel Sans" panose="020B0604020202020204" charset="0"/>
              </a:rPr>
              <a:t>: </a:t>
            </a:r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Serviços como CloudWatch e AWS Backup ajudam a monitorar e realizar backups, garantindo a observabilidade e recuperação de dados em caso de falhas</a:t>
            </a:r>
            <a:r>
              <a:rPr lang="pt-BR" sz="2150" dirty="0" smtClean="0">
                <a:latin typeface="Martel Sans" panose="020B0604020202020204" charset="0"/>
                <a:cs typeface="Martel Sans" panose="020B0604020202020204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pt-BR" sz="2150" dirty="0">
              <a:latin typeface="Martel Sans" panose="020B0604020202020204" charset="0"/>
              <a:cs typeface="Martel Sans" panose="020B0604020202020204" charset="0"/>
            </a:endParaRPr>
          </a:p>
          <a:p>
            <a:r>
              <a:rPr lang="pt-BR" sz="2150" b="1" dirty="0" smtClean="0">
                <a:latin typeface="Martel Sans" panose="020B0604020202020204" charset="0"/>
                <a:cs typeface="Martel Sans" panose="020B0604020202020204" charset="0"/>
              </a:rPr>
              <a:t>7. Mig</a:t>
            </a:r>
            <a:r>
              <a:rPr lang="pt-BR" sz="2270" b="1" dirty="0" smtClean="0">
                <a:latin typeface="Martel Sans" panose="020B0604020202020204" charset="0"/>
                <a:cs typeface="Martel Sans" panose="020B0604020202020204" charset="0"/>
              </a:rPr>
              <a:t>ração </a:t>
            </a:r>
            <a:r>
              <a:rPr lang="pt-BR" sz="2270" b="1" dirty="0">
                <a:latin typeface="Martel Sans" panose="020B0604020202020204" charset="0"/>
                <a:cs typeface="Martel Sans" panose="020B0604020202020204" charset="0"/>
              </a:rPr>
              <a:t>de Dados</a:t>
            </a:r>
            <a:r>
              <a:rPr lang="pt-BR" sz="2270" dirty="0">
                <a:latin typeface="Martel Sans" panose="020B0604020202020204" charset="0"/>
                <a:cs typeface="Martel Sans" panose="020B0604020202020204" charset="0"/>
              </a:rPr>
              <a:t>: </a:t>
            </a:r>
            <a:r>
              <a:rPr lang="pt-BR" sz="2150" dirty="0">
                <a:latin typeface="Martel Sans" panose="020B0604020202020204" charset="0"/>
                <a:cs typeface="Martel Sans" panose="020B0604020202020204" charset="0"/>
              </a:rPr>
              <a:t>O uso do Database Migration Service (DMS) indica que há um processo de migração contínua de dados, possivelmente para transferir uma base de dados existente para o novo ambiente.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228600" y="0"/>
            <a:ext cx="8305800" cy="110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10" u="sng" dirty="0" smtClean="0">
                <a:latin typeface="ฟ้อนต์ Light" panose="020B0604020202020204" charset="-34"/>
                <a:cs typeface="ฟ้อนต์ Light" panose="020B0604020202020204" charset="-34"/>
              </a:rPr>
              <a:t>Etapas do Diagrama </a:t>
            </a:r>
          </a:p>
        </p:txBody>
      </p:sp>
    </p:spTree>
    <p:extLst>
      <p:ext uri="{BB962C8B-B14F-4D97-AF65-F5344CB8AC3E}">
        <p14:creationId xmlns:p14="http://schemas.microsoft.com/office/powerpoint/2010/main" val="22225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688614" y="668436"/>
            <a:ext cx="3641986" cy="9279935"/>
          </a:xfrm>
          <a:custGeom>
            <a:avLst/>
            <a:gdLst/>
            <a:ahLst/>
            <a:cxnLst/>
            <a:rect l="l" t="t" r="r" b="b"/>
            <a:pathLst>
              <a:path w="3641986" h="9279935">
                <a:moveTo>
                  <a:pt x="0" y="0"/>
                </a:moveTo>
                <a:lnTo>
                  <a:pt x="3641986" y="0"/>
                </a:lnTo>
                <a:lnTo>
                  <a:pt x="3641986" y="9279935"/>
                </a:lnTo>
                <a:lnTo>
                  <a:pt x="0" y="927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" b="-13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273271" y="2103318"/>
            <a:ext cx="1410667" cy="7255613"/>
          </a:xfrm>
          <a:custGeom>
            <a:avLst/>
            <a:gdLst/>
            <a:ahLst/>
            <a:cxnLst/>
            <a:rect l="l" t="t" r="r" b="b"/>
            <a:pathLst>
              <a:path w="1410667" h="7255613">
                <a:moveTo>
                  <a:pt x="0" y="0"/>
                </a:moveTo>
                <a:lnTo>
                  <a:pt x="1410667" y="0"/>
                </a:lnTo>
                <a:lnTo>
                  <a:pt x="1410667" y="7255613"/>
                </a:lnTo>
                <a:lnTo>
                  <a:pt x="0" y="725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876800" y="668436"/>
            <a:ext cx="134112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14"/>
              </a:lnSpc>
            </a:pPr>
            <a:r>
              <a:rPr lang="en-US" sz="6610" b="1" dirty="0">
                <a:solidFill>
                  <a:srgbClr val="272D45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Próximos Passos e Considerações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13064" y="7976731"/>
            <a:ext cx="180635" cy="46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8"/>
              </a:lnSpc>
            </a:pPr>
            <a:r>
              <a:rPr lang="en-US" sz="2577" dirty="0">
                <a:solidFill>
                  <a:srgbClr val="2C3249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02095" y="6084253"/>
            <a:ext cx="171627" cy="46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8"/>
              </a:lnSpc>
            </a:pPr>
            <a:r>
              <a:rPr lang="en-US" sz="2577" dirty="0">
                <a:solidFill>
                  <a:srgbClr val="2C3249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37154" y="4278954"/>
            <a:ext cx="168944" cy="46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8"/>
              </a:lnSpc>
            </a:pPr>
            <a:r>
              <a:rPr lang="en-US" sz="2577" dirty="0">
                <a:solidFill>
                  <a:srgbClr val="2C3249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552628" y="2473655"/>
            <a:ext cx="101509" cy="464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8"/>
              </a:lnSpc>
            </a:pPr>
            <a:r>
              <a:rPr lang="en-US" sz="2577" dirty="0">
                <a:solidFill>
                  <a:srgbClr val="2C3249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17844" y="3906672"/>
            <a:ext cx="830315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2270" b="1" dirty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Preparação de Dados</a:t>
            </a:r>
          </a:p>
          <a:p>
            <a:pPr algn="l">
              <a:lnSpc>
                <a:spcPts val="2673"/>
              </a:lnSpc>
            </a:pP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Realizar backup completo do GLPI e banco de dados. Planejar estratégia de migração de dados.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317844" y="5877685"/>
            <a:ext cx="8303156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2270" b="1" dirty="0" smtClean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Implementação e Testes</a:t>
            </a:r>
          </a:p>
          <a:p>
            <a:pPr algn="l">
              <a:lnSpc>
                <a:spcPts val="2673"/>
              </a:lnSpc>
            </a:pPr>
            <a:r>
              <a:rPr lang="en-US" sz="2150" dirty="0" smtClean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Configurar </a:t>
            </a: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ambiente na nuvem. Realizar testes de performance e segurança antes da migração final.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359908" y="7670416"/>
            <a:ext cx="9023092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2270" b="1" dirty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Treinamento e Adaptação</a:t>
            </a:r>
          </a:p>
          <a:p>
            <a:pPr algn="l">
              <a:lnSpc>
                <a:spcPts val="2673"/>
              </a:lnSpc>
            </a:pPr>
            <a:r>
              <a:rPr lang="en-US" sz="215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Capacitar equipe de TI e usuários para o novo ambiente. Estabelecer novos procedimentos de suporte.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323054" y="2289694"/>
            <a:ext cx="7709566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2270" b="1" dirty="0">
                <a:solidFill>
                  <a:srgbClr val="2C3249"/>
                </a:solidFill>
                <a:latin typeface="Martel Sans" panose="020B0604020202020204" charset="0"/>
                <a:ea typeface="ฟ้อนต์ Light"/>
                <a:cs typeface="Martel Sans" panose="020B0604020202020204" charset="0"/>
                <a:sym typeface="ฟ้อนต์ Light"/>
              </a:rPr>
              <a:t>Planejamento da Migração</a:t>
            </a:r>
          </a:p>
          <a:p>
            <a:pPr algn="l">
              <a:lnSpc>
                <a:spcPts val="2673"/>
              </a:lnSpc>
            </a:pPr>
            <a:r>
              <a:rPr lang="en-US" sz="2170" dirty="0">
                <a:solidFill>
                  <a:srgbClr val="2C3249"/>
                </a:solidFill>
                <a:latin typeface="Martel Sans"/>
                <a:ea typeface="Martel Sans"/>
                <a:cs typeface="Martel Sans"/>
                <a:sym typeface="Martel Sans"/>
              </a:rPr>
              <a:t>Definir cronograma e recursos necessários. Avaliar opções de provedores de nuvem compatíveis com GLPI.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1701"/>
            <a:ext cx="14020800" cy="530575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1600200" y="876300"/>
            <a:ext cx="11582400" cy="107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10" dirty="0" smtClean="0">
                <a:latin typeface="ฟ้อนต์ Light" panose="020B0604020202020204" charset="-34"/>
                <a:cs typeface="ฟ้อนต์ Light" panose="020B0604020202020204" charset="-34"/>
              </a:rPr>
              <a:t>Calculadora:</a:t>
            </a:r>
            <a:endParaRPr lang="pt-BR" dirty="0"/>
          </a:p>
        </p:txBody>
      </p:sp>
      <p:sp>
        <p:nvSpPr>
          <p:cNvPr id="4" name="Freeform 7"/>
          <p:cNvSpPr/>
          <p:nvPr/>
        </p:nvSpPr>
        <p:spPr>
          <a:xfrm>
            <a:off x="16002000" y="419100"/>
            <a:ext cx="2041786" cy="9279935"/>
          </a:xfrm>
          <a:custGeom>
            <a:avLst/>
            <a:gdLst/>
            <a:ahLst/>
            <a:cxnLst/>
            <a:rect l="l" t="t" r="r" b="b"/>
            <a:pathLst>
              <a:path w="3641986" h="9279935">
                <a:moveTo>
                  <a:pt x="0" y="0"/>
                </a:moveTo>
                <a:lnTo>
                  <a:pt x="3641986" y="0"/>
                </a:lnTo>
                <a:lnTo>
                  <a:pt x="3641986" y="9279935"/>
                </a:lnTo>
                <a:lnTo>
                  <a:pt x="0" y="9279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" b="-132"/>
            </a:stretch>
          </a:blipFill>
        </p:spPr>
      </p:sp>
    </p:spTree>
    <p:extLst>
      <p:ext uri="{BB962C8B-B14F-4D97-AF65-F5344CB8AC3E}">
        <p14:creationId xmlns:p14="http://schemas.microsoft.com/office/powerpoint/2010/main" val="324902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667000" y="656492"/>
            <a:ext cx="11582400" cy="1078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10" dirty="0" smtClean="0">
                <a:latin typeface="ฟ้อนต์ Light" panose="020B0604020202020204" charset="-34"/>
                <a:cs typeface="ฟ้อนต์ Light" panose="020B0604020202020204" charset="-34"/>
              </a:rPr>
              <a:t>Calculadora / Serviços:</a:t>
            </a:r>
            <a:endParaRPr lang="pt-BR" dirty="0"/>
          </a:p>
        </p:txBody>
      </p:sp>
      <p:sp>
        <p:nvSpPr>
          <p:cNvPr id="3" name="Freeform 7"/>
          <p:cNvSpPr/>
          <p:nvPr/>
        </p:nvSpPr>
        <p:spPr>
          <a:xfrm>
            <a:off x="228600" y="647700"/>
            <a:ext cx="2041786" cy="9279935"/>
          </a:xfrm>
          <a:custGeom>
            <a:avLst/>
            <a:gdLst/>
            <a:ahLst/>
            <a:cxnLst/>
            <a:rect l="l" t="t" r="r" b="b"/>
            <a:pathLst>
              <a:path w="3641986" h="9279935">
                <a:moveTo>
                  <a:pt x="0" y="0"/>
                </a:moveTo>
                <a:lnTo>
                  <a:pt x="3641986" y="0"/>
                </a:lnTo>
                <a:lnTo>
                  <a:pt x="3641986" y="9279935"/>
                </a:lnTo>
                <a:lnTo>
                  <a:pt x="0" y="927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" b="-132"/>
            </a:stretch>
          </a:blipFill>
        </p:spPr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70" y="2004574"/>
            <a:ext cx="14278830" cy="74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653</Words>
  <Application>Microsoft Office PowerPoint</Application>
  <PresentationFormat>Personalizar</PresentationFormat>
  <Paragraphs>71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Calibri</vt:lpstr>
      <vt:lpstr>ฟ้อนต์ Light</vt:lpstr>
      <vt:lpstr>Arial</vt:lpstr>
      <vt:lpstr>Martel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Projeto-de-Migracao-da-MediaWiki-para-AWS-na-MedicalPro.pptx</dc:title>
  <dc:creator>Edilson Bezerra</dc:creator>
  <cp:lastModifiedBy>Edilson Bezerra</cp:lastModifiedBy>
  <cp:revision>24</cp:revision>
  <dcterms:created xsi:type="dcterms:W3CDTF">2006-08-16T00:00:00Z</dcterms:created>
  <dcterms:modified xsi:type="dcterms:W3CDTF">2024-11-10T14:41:26Z</dcterms:modified>
  <dc:identifier>DAGVuydHZ_I</dc:identifier>
</cp:coreProperties>
</file>