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+cWMkAxT6G3yUi/R/GeGh/S7u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0BEBF0-A319-44EB-8E1D-E264B1EEE2C6}">
  <a:tblStyle styleId="{D00BEBF0-A319-44EB-8E1D-E264B1EEE2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40000">
              <a:srgbClr val="FFFFFF"/>
            </a:gs>
            <a:gs pos="77008">
              <a:srgbClr val="DDEAF6"/>
            </a:gs>
            <a:gs pos="100000">
              <a:srgbClr val="DDEAF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6337064"/>
            <a:ext cx="12192000" cy="52093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rot="10800000">
            <a:off x="11066584" y="6337064"/>
            <a:ext cx="445477" cy="151809"/>
          </a:xfrm>
          <a:prstGeom prst="triangle">
            <a:avLst>
              <a:gd fmla="val 4771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863533" y="6477000"/>
            <a:ext cx="6201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DIAMOND SWOT ANALYSIS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91830" y="254798"/>
            <a:ext cx="17898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 (+)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291830" y="5152417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(+)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9795754" y="282102"/>
            <a:ext cx="2058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WEAKNESSES (–)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568025" y="4957864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(–)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 rot="10800000">
            <a:off x="93785" y="3100376"/>
            <a:ext cx="5985628" cy="2922902"/>
          </a:xfrm>
          <a:custGeom>
            <a:rect b="b" l="l" r="r" t="t"/>
            <a:pathLst>
              <a:path extrusionOk="0" h="466927" w="3267247">
                <a:moveTo>
                  <a:pt x="0" y="0"/>
                </a:moveTo>
                <a:lnTo>
                  <a:pt x="3267247" y="466927"/>
                </a:lnTo>
                <a:lnTo>
                  <a:pt x="0" y="4669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5623"/>
              </a:gs>
              <a:gs pos="50000">
                <a:schemeClr val="accent6"/>
              </a:gs>
              <a:gs pos="100000">
                <a:srgbClr val="2F549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52400" rotWithShape="0" algn="tl" dir="2700000" dist="2413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 flipH="1">
            <a:off x="93784" y="180746"/>
            <a:ext cx="5985628" cy="2922902"/>
          </a:xfrm>
          <a:custGeom>
            <a:rect b="b" l="l" r="r" t="t"/>
            <a:pathLst>
              <a:path extrusionOk="0" h="466927" w="3267247">
                <a:moveTo>
                  <a:pt x="0" y="0"/>
                </a:moveTo>
                <a:lnTo>
                  <a:pt x="3267247" y="466927"/>
                </a:lnTo>
                <a:lnTo>
                  <a:pt x="0" y="4669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EA5DA"/>
              </a:gs>
              <a:gs pos="55000">
                <a:srgbClr val="00B0F0"/>
              </a:gs>
              <a:gs pos="100000">
                <a:srgbClr val="2F549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flipH="1" rot="10800000">
            <a:off x="6079412" y="3105055"/>
            <a:ext cx="5985628" cy="2922902"/>
          </a:xfrm>
          <a:custGeom>
            <a:rect b="b" l="l" r="r" t="t"/>
            <a:pathLst>
              <a:path extrusionOk="0" h="466927" w="3267247">
                <a:moveTo>
                  <a:pt x="0" y="0"/>
                </a:moveTo>
                <a:lnTo>
                  <a:pt x="3267247" y="466927"/>
                </a:lnTo>
                <a:lnTo>
                  <a:pt x="0" y="4669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5623"/>
              </a:gs>
              <a:gs pos="50000">
                <a:srgbClr val="FF0000"/>
              </a:gs>
              <a:gs pos="100000">
                <a:srgbClr val="C55A1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52400" rotWithShape="0" algn="tl" dir="2700000" dist="2413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079412" y="179843"/>
            <a:ext cx="5985628" cy="2928736"/>
          </a:xfrm>
          <a:custGeom>
            <a:rect b="b" l="l" r="r" t="t"/>
            <a:pathLst>
              <a:path extrusionOk="0" h="466927" w="3267247">
                <a:moveTo>
                  <a:pt x="0" y="0"/>
                </a:moveTo>
                <a:lnTo>
                  <a:pt x="3267247" y="466927"/>
                </a:lnTo>
                <a:lnTo>
                  <a:pt x="0" y="4669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rgbClr val="B2AF64"/>
              </a:gs>
              <a:gs pos="34000">
                <a:srgbClr val="FFC000"/>
              </a:gs>
              <a:gs pos="100000">
                <a:srgbClr val="C55A1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flipH="1">
            <a:off x="1764467" y="1102705"/>
            <a:ext cx="4306107" cy="1721037"/>
          </a:xfrm>
          <a:custGeom>
            <a:rect b="b" l="l" r="r" t="t"/>
            <a:pathLst>
              <a:path extrusionOk="0" h="2253346" w="4491933">
                <a:moveTo>
                  <a:pt x="0" y="0"/>
                </a:moveTo>
                <a:lnTo>
                  <a:pt x="715845" y="0"/>
                </a:lnTo>
                <a:lnTo>
                  <a:pt x="4491933" y="1888673"/>
                </a:lnTo>
                <a:lnTo>
                  <a:pt x="4491933" y="2253346"/>
                </a:lnTo>
                <a:lnTo>
                  <a:pt x="0" y="225334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Equipo capacitado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Solución  centralizada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Uso de metodologiá ágil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Integración con otros sistemas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764467" y="3242682"/>
            <a:ext cx="4162296" cy="2031325"/>
          </a:xfrm>
          <a:custGeom>
            <a:rect b="b" l="l" r="r" t="t"/>
            <a:pathLst>
              <a:path extrusionOk="0" h="2233866" w="4162296">
                <a:moveTo>
                  <a:pt x="22055" y="0"/>
                </a:moveTo>
                <a:lnTo>
                  <a:pt x="4162296" y="0"/>
                </a:lnTo>
                <a:lnTo>
                  <a:pt x="4162296" y="2233285"/>
                </a:lnTo>
                <a:cubicBezTo>
                  <a:pt x="4149908" y="2241100"/>
                  <a:pt x="3609982" y="2166854"/>
                  <a:pt x="3632763" y="2209838"/>
                </a:cubicBezTo>
                <a:lnTo>
                  <a:pt x="10332" y="332857"/>
                </a:lnTo>
                <a:cubicBezTo>
                  <a:pt x="-17022" y="312889"/>
                  <a:pt x="18147" y="110952"/>
                  <a:pt x="22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Demanda en el mercado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Crecimiento tecnológico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247038" y="3242682"/>
            <a:ext cx="4162296" cy="2031325"/>
          </a:xfrm>
          <a:custGeom>
            <a:rect b="b" l="l" r="r" t="t"/>
            <a:pathLst>
              <a:path extrusionOk="0" h="2233866" w="4162296">
                <a:moveTo>
                  <a:pt x="22055" y="0"/>
                </a:moveTo>
                <a:lnTo>
                  <a:pt x="4162296" y="0"/>
                </a:lnTo>
                <a:lnTo>
                  <a:pt x="4162296" y="2233285"/>
                </a:lnTo>
                <a:cubicBezTo>
                  <a:pt x="4149908" y="2241100"/>
                  <a:pt x="3609982" y="2166854"/>
                  <a:pt x="3632763" y="2209838"/>
                </a:cubicBezTo>
                <a:lnTo>
                  <a:pt x="10332" y="332857"/>
                </a:lnTo>
                <a:cubicBezTo>
                  <a:pt x="-17022" y="312889"/>
                  <a:pt x="18147" y="110952"/>
                  <a:pt x="22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Restricciones de tiempo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Cambios en los requisitos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Dependencia de herramientas externas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• Deserción de un desarrollador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112589" y="1103954"/>
            <a:ext cx="4162296" cy="2031325"/>
          </a:xfrm>
          <a:custGeom>
            <a:rect b="b" l="l" r="r" t="t"/>
            <a:pathLst>
              <a:path extrusionOk="0" h="2233866" w="4162296">
                <a:moveTo>
                  <a:pt x="22055" y="0"/>
                </a:moveTo>
                <a:lnTo>
                  <a:pt x="4162296" y="0"/>
                </a:lnTo>
                <a:lnTo>
                  <a:pt x="4162296" y="2233285"/>
                </a:lnTo>
                <a:cubicBezTo>
                  <a:pt x="4149908" y="2241100"/>
                  <a:pt x="3609982" y="2166854"/>
                  <a:pt x="3632763" y="2209838"/>
                </a:cubicBezTo>
                <a:lnTo>
                  <a:pt x="10332" y="332857"/>
                </a:lnTo>
                <a:cubicBezTo>
                  <a:pt x="-17022" y="312889"/>
                  <a:pt x="18147" y="110952"/>
                  <a:pt x="22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Restricción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tiempo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Complejidad en el modelo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datos</a:t>
            </a:r>
            <a:endParaRPr b="1"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"/>
          <p:cNvGraphicFramePr/>
          <p:nvPr/>
        </p:nvGraphicFramePr>
        <p:xfrm>
          <a:off x="377505" y="12192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{D00BEBF0-A319-44EB-8E1D-E264B1EEE2C6}</a:tableStyleId>
              </a:tblPr>
              <a:tblGrid>
                <a:gridCol w="9966375"/>
              </a:tblGrid>
              <a:tr h="228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Fortalezas (F)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Equipo capacitado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Los desarrolladores poseen competencias clave en el desarrollo de software, gestión de proyectos informáticos y construcción de modelos de datos​.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Solución centralizada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El proyecto ofrece una gestión centralizada del inventario, lo que facilita el control de stock en varias sucursales​.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Uso de metodologías ágiles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La metodología Kanban permite una entrega continua y mejora iterativa, lo cual es una ventaja para adaptarse rápidamente a los cambios y optimizar el flujo de trabajo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Integración con otros sistemas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El sistema incluirá APIs para facilitar la integración con otras plataformas empresariales, lo que lo hace escalable y flexible.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Oportunidades (O)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Demanda en el mercado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La gestión eficiente de inventarios es crucial en industrias como retail y manufactura, lo que ofrece una oportunidad para expandir el uso del software​.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Crecimiento tecnológico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Las empresas con múltiples sucursales, especialmente en sectores de distribución y retail, necesitan soluciones de gestión avanzadas. InventaPro podría posicionarse como una herramienta clave​.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Debilidades (D)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Restricción de tiempo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La duración del semestre y el tiempo asignado al proyecto puede ser insuficiente si no se gestiona bien el cronograma, lo que podría retrasar el desarrollo​.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Complejidad del modelamiento de datos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Un modelado incorrecto de los datos puede afectar la eficacia del sistema y retrasar el proyecto​.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Amenazas (A)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Restricciones de tiempo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El proyecto puede verse afectado por la falta de tiempo, lo que podría llevar a que algunas funcionalidades no se implementen o se presenten problemas de calidad​.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Dependencia de herramientas externas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La falta de recursos o la dependencia de herramientas externas para el desarrollo y pruebas puede retrasar el avance del proyecto​.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Cambios en los requisitos del cliente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: Si los requisitos del cliente cambian durante el desarrollo, podría ser necesario realizar modificaciones importantes que afecten el cronograma​.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73025" marL="228600" anchor="ctr">
                    <a:lnL cap="flat" cmpd="sng" w="762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2020-06-15T16:34:08Z</dcterms:created>
  <dc:creator>Alexandra Ragazhinskaya</dc:creator>
</cp:coreProperties>
</file>