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87" r:id="rId7"/>
    <p:sldId id="261" r:id="rId8"/>
    <p:sldId id="271" r:id="rId9"/>
    <p:sldId id="272" r:id="rId10"/>
    <p:sldId id="28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BF6F31-475A-47FD-B91E-840411531E3C}">
  <a:tblStyle styleId="{46BF6F31-475A-47FD-B91E-840411531E3C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8E7"/>
          </a:solidFill>
        </a:fill>
      </a:tcStyle>
    </a:wholeTbl>
    <a:band1H>
      <a:tcTxStyle/>
      <a:tcStyle>
        <a:tcBdr/>
        <a:fill>
          <a:solidFill>
            <a:srgbClr val="EFC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FC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14DA3BA-3F0E-4FFC-9EC9-041C923663D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7D2B6F5-EC9C-468C-AE22-BF1A53FB0C0D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3D55786-8C4C-4967-AC5B-6F2B69EEABC3}" styleName="Table_3">
    <a:wholeTbl>
      <a:tcTxStyle b="off" i="off">
        <a:font>
          <a:latin typeface="微軟正黑體"/>
          <a:ea typeface="微軟正黑體"/>
          <a:cs typeface="微軟正黑體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3F6"/>
          </a:solidFill>
        </a:fill>
      </a:tcStyle>
    </a:wholeTbl>
    <a:band1H>
      <a:tcTxStyle/>
      <a:tcStyle>
        <a:tcBdr/>
        <a:fill>
          <a:solidFill>
            <a:srgbClr val="DFE6E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FE6E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微軟正黑體"/>
          <a:ea typeface="微軟正黑體"/>
          <a:cs typeface="微軟正黑體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微軟正黑體"/>
          <a:ea typeface="微軟正黑體"/>
          <a:cs typeface="微軟正黑體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微軟正黑體"/>
          <a:ea typeface="微軟正黑體"/>
          <a:cs typeface="微軟正黑體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微軟正黑體"/>
          <a:ea typeface="微軟正黑體"/>
          <a:cs typeface="微軟正黑體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674"/>
  </p:normalViewPr>
  <p:slideViewPr>
    <p:cSldViewPr snapToGrid="0">
      <p:cViewPr varScale="1">
        <p:scale>
          <a:sx n="162" d="100"/>
          <a:sy n="162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61569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a45f37c58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4a45f37c58_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4a45f37c58_2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88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a45f37c58_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4a45f37c58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0144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a45f37c58_2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4a45f37c58_2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4a45f37c58_2_1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7506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a45f37c58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4a45f37c58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4a45f37c58_2_1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662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a45f37c58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4a45f37c58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4a45f37c58_2_1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0861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a45f37c58_2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4a45f37c58_2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4a45f37c58_2_1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1974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a45f37c58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4a45f37c58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4a45f37c58_2_1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628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a45f37c58_2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4a45f37c58_2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4a45f37c58_2_2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1690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4a45f37c58_2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g4a45f37c58_2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888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marL="914400" lvl="1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marL="1371600" lvl="2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marL="182880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marL="228600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/>
            </a:lvl1pPr>
            <a:lvl2pPr marL="0" lvl="1" indent="0" algn="r">
              <a:spcBef>
                <a:spcPts val="0"/>
              </a:spcBef>
              <a:buNone/>
              <a:defRPr sz="1100"/>
            </a:lvl2pPr>
            <a:lvl3pPr marL="0" lvl="2" indent="0" algn="r">
              <a:spcBef>
                <a:spcPts val="0"/>
              </a:spcBef>
              <a:buNone/>
              <a:defRPr sz="1100"/>
            </a:lvl3pPr>
            <a:lvl4pPr marL="0" lvl="3" indent="0" algn="r">
              <a:spcBef>
                <a:spcPts val="0"/>
              </a:spcBef>
              <a:buNone/>
              <a:defRPr sz="1100"/>
            </a:lvl4pPr>
            <a:lvl5pPr marL="0" lvl="4" indent="0" algn="r">
              <a:spcBef>
                <a:spcPts val="0"/>
              </a:spcBef>
              <a:buNone/>
              <a:defRPr sz="1100"/>
            </a:lvl5pPr>
            <a:lvl6pPr marL="0" lvl="5" indent="0" algn="r">
              <a:spcBef>
                <a:spcPts val="0"/>
              </a:spcBef>
              <a:buNone/>
              <a:defRPr sz="1100"/>
            </a:lvl6pPr>
            <a:lvl7pPr marL="0" lvl="6" indent="0" algn="r">
              <a:spcBef>
                <a:spcPts val="0"/>
              </a:spcBef>
              <a:buNone/>
              <a:defRPr sz="1100"/>
            </a:lvl7pPr>
            <a:lvl8pPr marL="0" lvl="7" indent="0" algn="r">
              <a:spcBef>
                <a:spcPts val="0"/>
              </a:spcBef>
              <a:buNone/>
              <a:defRPr sz="1100"/>
            </a:lvl8pPr>
            <a:lvl9pPr marL="0" lvl="8" indent="0" algn="r">
              <a:spcBef>
                <a:spcPts val="0"/>
              </a:spcBef>
              <a:buNone/>
              <a:defRPr sz="1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904875" y="2736056"/>
            <a:ext cx="7315200" cy="959644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904875" y="2736056"/>
            <a:ext cx="228600" cy="9596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dt" idx="10"/>
          </p:nvPr>
        </p:nvSpPr>
        <p:spPr>
          <a:xfrm>
            <a:off x="6400800" y="4766072"/>
            <a:ext cx="22860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ftr" idx="11"/>
          </p:nvPr>
        </p:nvSpPr>
        <p:spPr>
          <a:xfrm>
            <a:off x="2898775" y="4766072"/>
            <a:ext cx="3475038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8105328" y="4766072"/>
            <a:ext cx="12192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554141"/>
            <a:ext cx="2730104" cy="589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及物件" type="obj">
  <p:cSld name="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▶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8259489" y="4767263"/>
            <a:ext cx="22891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2898775" y="4767263"/>
            <a:ext cx="3505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914400" y="2114550"/>
            <a:ext cx="7315200" cy="959644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914400" y="2114550"/>
            <a:ext cx="228600" cy="9596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imes New Roman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dt" idx="10"/>
          </p:nvPr>
        </p:nvSpPr>
        <p:spPr>
          <a:xfrm>
            <a:off x="6400800" y="4766072"/>
            <a:ext cx="22860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ftr" idx="11"/>
          </p:nvPr>
        </p:nvSpPr>
        <p:spPr>
          <a:xfrm>
            <a:off x="2898775" y="4766072"/>
            <a:ext cx="3475038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1069975" y="4766072"/>
            <a:ext cx="1520825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兩項物件" type="twoObj">
  <p:cSld name="TWO_OBJEC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▶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2"/>
          </p:nvPr>
        </p:nvSpPr>
        <p:spPr>
          <a:xfrm>
            <a:off x="4632198" y="912114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▶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dt" idx="10"/>
          </p:nvPr>
        </p:nvSpPr>
        <p:spPr>
          <a:xfrm>
            <a:off x="8259489" y="4767263"/>
            <a:ext cx="22891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ftr" idx="11"/>
          </p:nvPr>
        </p:nvSpPr>
        <p:spPr>
          <a:xfrm>
            <a:off x="2898775" y="4767263"/>
            <a:ext cx="3505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比對" type="twoTxTwoObj">
  <p:cSld name="TWO_OBJECTS_WITH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41775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3"/>
          </p:nvPr>
        </p:nvSpPr>
        <p:spPr>
          <a:xfrm>
            <a:off x="457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▶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4"/>
          </p:nvPr>
        </p:nvSpPr>
        <p:spPr>
          <a:xfrm>
            <a:off x="4648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▶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dt" idx="10"/>
          </p:nvPr>
        </p:nvSpPr>
        <p:spPr>
          <a:xfrm>
            <a:off x="8259489" y="4767263"/>
            <a:ext cx="22891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ftr" idx="11"/>
          </p:nvPr>
        </p:nvSpPr>
        <p:spPr>
          <a:xfrm>
            <a:off x="2898775" y="4767263"/>
            <a:ext cx="3505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只有標題" type="titleOnly">
  <p:cSld name="TITLE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/>
          <p:nvPr/>
        </p:nvSpPr>
        <p:spPr>
          <a:xfrm rot="5400000">
            <a:off x="442912" y="4835525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dt" idx="10"/>
          </p:nvPr>
        </p:nvSpPr>
        <p:spPr>
          <a:xfrm>
            <a:off x="8259489" y="4767263"/>
            <a:ext cx="22891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ftr" idx="11"/>
          </p:nvPr>
        </p:nvSpPr>
        <p:spPr>
          <a:xfrm>
            <a:off x="2898775" y="4767263"/>
            <a:ext cx="3505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21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5" name="Google Shape;115;p21"/>
          <p:cNvSpPr/>
          <p:nvPr/>
        </p:nvSpPr>
        <p:spPr>
          <a:xfrm rot="5400000">
            <a:off x="442912" y="4835525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1"/>
          <p:cNvSpPr txBox="1">
            <a:spLocks noGrp="1"/>
          </p:cNvSpPr>
          <p:nvPr>
            <p:ph type="dt" idx="10"/>
          </p:nvPr>
        </p:nvSpPr>
        <p:spPr>
          <a:xfrm>
            <a:off x="8259489" y="4767263"/>
            <a:ext cx="22891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ftr" idx="11"/>
          </p:nvPr>
        </p:nvSpPr>
        <p:spPr>
          <a:xfrm>
            <a:off x="2898775" y="4767263"/>
            <a:ext cx="3505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22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22"/>
          <p:cNvCxnSpPr/>
          <p:nvPr/>
        </p:nvCxnSpPr>
        <p:spPr>
          <a:xfrm rot="5400000">
            <a:off x="3915172" y="2493169"/>
            <a:ext cx="4526756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2" name="Google Shape;122;p22"/>
          <p:cNvSpPr/>
          <p:nvPr/>
        </p:nvSpPr>
        <p:spPr>
          <a:xfrm rot="5400000">
            <a:off x="442912" y="4835525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6324600" y="914400"/>
            <a:ext cx="2514600" cy="3632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2"/>
          </p:nvPr>
        </p:nvSpPr>
        <p:spPr>
          <a:xfrm>
            <a:off x="304800" y="228600"/>
            <a:ext cx="5715000" cy="428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▶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dt" idx="10"/>
          </p:nvPr>
        </p:nvSpPr>
        <p:spPr>
          <a:xfrm>
            <a:off x="8259489" y="4767263"/>
            <a:ext cx="22891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ftr" idx="11"/>
          </p:nvPr>
        </p:nvSpPr>
        <p:spPr>
          <a:xfrm>
            <a:off x="2898775" y="4767263"/>
            <a:ext cx="3505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23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31" name="Google Shape;131;p23"/>
          <p:cNvSpPr/>
          <p:nvPr/>
        </p:nvSpPr>
        <p:spPr>
          <a:xfrm rot="5400000">
            <a:off x="442912" y="4835525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3"/>
          <p:cNvSpPr/>
          <p:nvPr/>
        </p:nvSpPr>
        <p:spPr>
          <a:xfrm>
            <a:off x="457200" y="375047"/>
            <a:ext cx="182563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sz="2000" b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>
            <a:spLocks noGrp="1"/>
          </p:cNvSpPr>
          <p:nvPr>
            <p:ph type="pic" idx="2"/>
          </p:nvPr>
        </p:nvSpPr>
        <p:spPr>
          <a:xfrm>
            <a:off x="457200" y="1428750"/>
            <a:ext cx="8229600" cy="3202686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064"/>
              <a:buFont typeface="Times New Roman"/>
              <a:buNone/>
              <a:defRPr sz="1400"/>
            </a:lvl1pPr>
            <a:lvl2pPr marL="914400" lvl="1" indent="-286512" algn="l">
              <a:spcBef>
                <a:spcPts val="500"/>
              </a:spcBef>
              <a:spcAft>
                <a:spcPts val="0"/>
              </a:spcAft>
              <a:buSzPts val="912"/>
              <a:buChar char="▶"/>
              <a:defRPr sz="1200"/>
            </a:lvl2pPr>
            <a:lvl3pPr marL="1371600" lvl="2" indent="-276860" algn="l">
              <a:spcBef>
                <a:spcPts val="500"/>
              </a:spcBef>
              <a:spcAft>
                <a:spcPts val="0"/>
              </a:spcAft>
              <a:buSzPts val="760"/>
              <a:buChar char="▶"/>
              <a:defRPr sz="1000"/>
            </a:lvl3pPr>
            <a:lvl4pPr marL="1828800" lvl="3" indent="-268605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marL="2286000" lvl="4" indent="-268604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dt" idx="10"/>
          </p:nvPr>
        </p:nvSpPr>
        <p:spPr>
          <a:xfrm>
            <a:off x="8259489" y="4767263"/>
            <a:ext cx="22891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ftr" idx="11"/>
          </p:nvPr>
        </p:nvSpPr>
        <p:spPr>
          <a:xfrm>
            <a:off x="2898775" y="4767263"/>
            <a:ext cx="3505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及直排文字" type="vertTx">
  <p:cSld name="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 rot="5400000">
            <a:off x="2730698" y="-1359098"/>
            <a:ext cx="3682604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▶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dt" idx="10"/>
          </p:nvPr>
        </p:nvSpPr>
        <p:spPr>
          <a:xfrm>
            <a:off x="8259489" y="4767263"/>
            <a:ext cx="22891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ftr" idx="11"/>
          </p:nvPr>
        </p:nvSpPr>
        <p:spPr>
          <a:xfrm>
            <a:off x="2898775" y="4767263"/>
            <a:ext cx="3505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直排標題及文字" type="vertTitleAndTx">
  <p:cSld name="VERTICAL_TITLE_AND_VERTICAL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Google Shape;146;p25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47" name="Google Shape;147;p25"/>
          <p:cNvSpPr/>
          <p:nvPr/>
        </p:nvSpPr>
        <p:spPr>
          <a:xfrm rot="5400000">
            <a:off x="442912" y="4835525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25"/>
          <p:cNvCxnSpPr/>
          <p:nvPr/>
        </p:nvCxnSpPr>
        <p:spPr>
          <a:xfrm rot="5400000">
            <a:off x="4362052" y="2401491"/>
            <a:ext cx="4388644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▶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dt" idx="10"/>
          </p:nvPr>
        </p:nvSpPr>
        <p:spPr>
          <a:xfrm>
            <a:off x="8259489" y="4767263"/>
            <a:ext cx="22891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ftr" idx="11"/>
          </p:nvPr>
        </p:nvSpPr>
        <p:spPr>
          <a:xfrm>
            <a:off x="2898775" y="4767263"/>
            <a:ext cx="3505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2">
            <a:alpha val="61960"/>
          </a:srgb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682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8259489" y="4767263"/>
            <a:ext cx="22891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2898775" y="4767263"/>
            <a:ext cx="3505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3" name="Google Shape;63;p14"/>
          <p:cNvCxnSpPr/>
          <p:nvPr/>
        </p:nvCxnSpPr>
        <p:spPr>
          <a:xfrm>
            <a:off x="457200" y="85725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4" name="Google Shape;64;p14"/>
          <p:cNvSpPr/>
          <p:nvPr/>
        </p:nvSpPr>
        <p:spPr>
          <a:xfrm rot="5400000">
            <a:off x="442912" y="4835525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4554141"/>
            <a:ext cx="2730104" cy="58935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/>
          <p:nvPr/>
        </p:nvSpPr>
        <p:spPr>
          <a:xfrm>
            <a:off x="991762" y="1482038"/>
            <a:ext cx="7200900" cy="21063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6"/>
          <p:cNvSpPr txBox="1">
            <a:spLocks noGrp="1"/>
          </p:cNvSpPr>
          <p:nvPr>
            <p:ph type="ctrTitle"/>
          </p:nvPr>
        </p:nvSpPr>
        <p:spPr>
          <a:xfrm>
            <a:off x="1155816" y="2104366"/>
            <a:ext cx="6984900" cy="974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基於區塊鏈技術的學術作品共享平台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1"/>
          </p:nvPr>
        </p:nvSpPr>
        <p:spPr>
          <a:xfrm>
            <a:off x="1274885" y="3921900"/>
            <a:ext cx="6953200" cy="510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n" sz="1400" dirty="0" smtClean="0">
                <a:solidFill>
                  <a:schemeClr val="dk1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  </a:t>
            </a: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2019/0</a:t>
            </a:r>
            <a:r>
              <a:rPr lang="en-US" altLang="zh-TW" dirty="0" smtClean="0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dirty="0" smtClean="0"/>
              <a:t>2</a:t>
            </a:r>
            <a:r>
              <a:rPr lang="en-US" altLang="zh-TW" dirty="0" smtClean="0"/>
              <a:t>4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SzPts val="152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6"/>
          <p:cNvSpPr txBox="1">
            <a:spLocks noGrp="1"/>
          </p:cNvSpPr>
          <p:nvPr>
            <p:ph type="sldNum" idx="12"/>
          </p:nvPr>
        </p:nvSpPr>
        <p:spPr>
          <a:xfrm>
            <a:off x="8105328" y="4766072"/>
            <a:ext cx="12192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464653"/>
                </a:solidFill>
              </a:rPr>
              <a:t>1</a:t>
            </a:fld>
            <a:endParaRPr>
              <a:solidFill>
                <a:srgbClr val="464653"/>
              </a:solidFill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1900762" y="343200"/>
            <a:ext cx="53829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</a:pPr>
            <a:r>
              <a:rPr lang="en" sz="28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107-2 </a:t>
            </a:r>
            <a:r>
              <a:rPr lang="zh-CN" altLang="en-US" sz="28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進階軟體開發專題</a:t>
            </a:r>
            <a:r>
              <a:rPr lang="en" sz="28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</a:pPr>
            <a:endParaRPr sz="36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endParaRPr sz="2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sldNum" idx="12"/>
          </p:nvPr>
        </p:nvSpPr>
        <p:spPr>
          <a:xfrm>
            <a:off x="8175673" y="4791222"/>
            <a:ext cx="95284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464653"/>
                </a:solidFill>
              </a:rPr>
              <a:t>2</a:t>
            </a:fld>
            <a:endParaRPr>
              <a:solidFill>
                <a:srgbClr val="464653"/>
              </a:solidFill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395518" y="411495"/>
            <a:ext cx="2841300" cy="8115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Outline</a:t>
            </a:r>
            <a:endParaRPr sz="4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1248950" y="1223000"/>
            <a:ext cx="6030300" cy="3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en" sz="2400" dirty="0">
                <a:solidFill>
                  <a:schemeClr val="dk1"/>
                </a:solidFill>
              </a:rPr>
              <a:t>(一) </a:t>
            </a:r>
            <a:r>
              <a:rPr lang="zh-CN" altLang="en-US" sz="2400" dirty="0">
                <a:solidFill>
                  <a:schemeClr val="dk1"/>
                </a:solidFill>
              </a:rPr>
              <a:t>專案</a:t>
            </a:r>
            <a:r>
              <a:rPr lang="en" sz="2400" dirty="0" smtClean="0">
                <a:solidFill>
                  <a:schemeClr val="dk1"/>
                </a:solidFill>
              </a:rPr>
              <a:t>定義和構想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en" sz="2400" dirty="0"/>
              <a:t>(二</a:t>
            </a:r>
            <a:r>
              <a:rPr lang="en" sz="2400" dirty="0" smtClean="0"/>
              <a:t>) </a:t>
            </a:r>
            <a:r>
              <a:rPr lang="zh-CN" altLang="en-US" sz="2400" dirty="0" smtClean="0"/>
              <a:t>傳統平台簡介和痛點分析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 dirty="0">
                <a:solidFill>
                  <a:schemeClr val="dk1"/>
                </a:solidFill>
              </a:rPr>
              <a:t>(三) </a:t>
            </a:r>
            <a:r>
              <a:rPr lang="zh-CN" altLang="en-US" sz="2400" dirty="0" smtClean="0">
                <a:solidFill>
                  <a:schemeClr val="dk1"/>
                </a:solidFill>
              </a:rPr>
              <a:t>為何區塊鏈技術可以解決</a:t>
            </a:r>
            <a:endParaRPr lang="en" sz="2400" dirty="0" smtClean="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 dirty="0" smtClean="0">
                <a:solidFill>
                  <a:schemeClr val="dk1"/>
                </a:solidFill>
              </a:rPr>
              <a:t>(</a:t>
            </a:r>
            <a:r>
              <a:rPr lang="en" sz="2400" dirty="0">
                <a:solidFill>
                  <a:schemeClr val="dk1"/>
                </a:solidFill>
              </a:rPr>
              <a:t>四) </a:t>
            </a:r>
            <a:r>
              <a:rPr lang="zh-CN" altLang="en-US" sz="2400" dirty="0">
                <a:solidFill>
                  <a:schemeClr val="dk1"/>
                </a:solidFill>
              </a:rPr>
              <a:t>專案</a:t>
            </a:r>
            <a:r>
              <a:rPr lang="en" sz="2400" dirty="0" smtClean="0">
                <a:solidFill>
                  <a:schemeClr val="dk1"/>
                </a:solidFill>
              </a:rPr>
              <a:t>產品設計和分析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en" sz="2400" dirty="0" smtClean="0">
                <a:solidFill>
                  <a:schemeClr val="dk1"/>
                </a:solidFill>
              </a:rPr>
              <a:t>(</a:t>
            </a:r>
            <a:r>
              <a:rPr lang="zh-CN" altLang="en-US" sz="2400" dirty="0">
                <a:solidFill>
                  <a:schemeClr val="dk1"/>
                </a:solidFill>
              </a:rPr>
              <a:t>五</a:t>
            </a:r>
            <a:r>
              <a:rPr lang="en" sz="2400" dirty="0" smtClean="0">
                <a:solidFill>
                  <a:schemeClr val="dk1"/>
                </a:solidFill>
              </a:rPr>
              <a:t>) Q</a:t>
            </a:r>
            <a:r>
              <a:rPr lang="en-US" altLang="zh-CN" sz="2400" dirty="0" smtClean="0">
                <a:solidFill>
                  <a:schemeClr val="dk1"/>
                </a:solidFill>
              </a:rPr>
              <a:t>&amp;A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(一) </a:t>
            </a:r>
            <a:r>
              <a:rPr lang="zh-CN" altLang="en-US" dirty="0">
                <a:latin typeface="Arial"/>
                <a:ea typeface="Arial"/>
                <a:cs typeface="Arial"/>
                <a:sym typeface="Arial"/>
              </a:rPr>
              <a:t>專案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定義和構想 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– 產品定義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8"/>
          <p:cNvSpPr txBox="1">
            <a:spLocks noGrp="1"/>
          </p:cNvSpPr>
          <p:nvPr>
            <p:ph type="body" idx="1"/>
          </p:nvPr>
        </p:nvSpPr>
        <p:spPr>
          <a:xfrm>
            <a:off x="846575" y="914400"/>
            <a:ext cx="7840226" cy="3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61873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利用區塊鏈技術，通過加密數位通證(token)</a:t>
            </a:r>
            <a:r>
              <a:rPr lang="en" sz="1800" dirty="0" smtClean="0">
                <a:latin typeface="Arial"/>
                <a:ea typeface="Arial"/>
                <a:cs typeface="Arial"/>
                <a:sym typeface="Arial"/>
              </a:rPr>
              <a:t>系統來</a:t>
            </a:r>
            <a:r>
              <a:rPr lang="zh-CN" altLang="en-US" sz="1800" dirty="0" smtClean="0">
                <a:latin typeface="Arial"/>
                <a:ea typeface="Arial"/>
                <a:cs typeface="Arial"/>
                <a:sym typeface="Arial"/>
              </a:rPr>
              <a:t>促進學術作品</a:t>
            </a:r>
            <a:r>
              <a:rPr lang="en" sz="1800" dirty="0" smtClean="0">
                <a:latin typeface="Arial"/>
                <a:ea typeface="Arial"/>
                <a:cs typeface="Arial"/>
                <a:sym typeface="Arial"/>
              </a:rPr>
              <a:t>創作者、</a:t>
            </a:r>
            <a:r>
              <a:rPr lang="zh-CN" altLang="en-US" sz="1800" dirty="0" smtClean="0">
                <a:latin typeface="Arial"/>
                <a:ea typeface="Arial"/>
                <a:cs typeface="Arial"/>
                <a:sym typeface="Arial"/>
              </a:rPr>
              <a:t>區塊鏈共享</a:t>
            </a:r>
            <a:r>
              <a:rPr lang="en" sz="1800" dirty="0" err="1" smtClean="0">
                <a:latin typeface="Arial"/>
                <a:ea typeface="Arial"/>
                <a:cs typeface="Arial"/>
                <a:sym typeface="Arial"/>
              </a:rPr>
              <a:t>平台</a:t>
            </a:r>
            <a:r>
              <a:rPr lang="en" altLang="zh-TW" sz="1800" dirty="0">
                <a:latin typeface="Arial"/>
                <a:ea typeface="Arial"/>
                <a:cs typeface="Arial"/>
                <a:sym typeface="Arial"/>
              </a:rPr>
              <a:t> 、 </a:t>
            </a:r>
            <a:r>
              <a:rPr lang="en" sz="1800" dirty="0" err="1" smtClean="0">
                <a:latin typeface="Arial"/>
                <a:ea typeface="Arial"/>
                <a:cs typeface="Arial"/>
                <a:sym typeface="Arial"/>
              </a:rPr>
              <a:t>使用者</a:t>
            </a:r>
            <a:r>
              <a:rPr lang="zh-TW" altLang="en-US" sz="1800" dirty="0" smtClean="0">
                <a:latin typeface="Arial"/>
                <a:ea typeface="Arial"/>
                <a:cs typeface="Arial"/>
                <a:sym typeface="Arial"/>
              </a:rPr>
              <a:t>和學術機構多</a:t>
            </a:r>
            <a:r>
              <a:rPr lang="en" sz="1800" dirty="0" err="1" smtClean="0">
                <a:latin typeface="Arial"/>
                <a:ea typeface="Arial"/>
                <a:cs typeface="Arial"/>
                <a:sym typeface="Arial"/>
              </a:rPr>
              <a:t>方共同參與</a:t>
            </a:r>
            <a:r>
              <a:rPr lang="zh-CN" altLang="en-US" sz="1800" dirty="0" smtClean="0">
                <a:latin typeface="Arial"/>
                <a:ea typeface="Arial"/>
                <a:cs typeface="Arial"/>
                <a:sym typeface="Arial"/>
              </a:rPr>
              <a:t>學術</a:t>
            </a:r>
            <a:r>
              <a:rPr lang="en" sz="1800" dirty="0" smtClean="0">
                <a:latin typeface="Arial"/>
                <a:ea typeface="Arial"/>
                <a:cs typeface="Arial"/>
                <a:sym typeface="Arial"/>
              </a:rPr>
              <a:t>作品生態系統，</a:t>
            </a:r>
            <a:r>
              <a:rPr lang="zh-CN" altLang="en-US" sz="1800" dirty="0" smtClean="0">
                <a:latin typeface="Arial"/>
                <a:ea typeface="Arial"/>
                <a:cs typeface="Arial"/>
                <a:sym typeface="Arial"/>
              </a:rPr>
              <a:t>打破壟斷，促進學術共享，</a:t>
            </a:r>
            <a:r>
              <a:rPr lang="en" sz="1800" dirty="0" err="1" smtClean="0">
                <a:latin typeface="Arial"/>
                <a:ea typeface="Arial"/>
                <a:cs typeface="Arial"/>
                <a:sym typeface="Arial"/>
              </a:rPr>
              <a:t>真正實現</a:t>
            </a:r>
            <a:r>
              <a:rPr lang="zh-TW" altLang="en-US" sz="1800" dirty="0" smtClean="0">
                <a:latin typeface="Arial"/>
                <a:ea typeface="Arial"/>
                <a:cs typeface="Arial"/>
                <a:sym typeface="Arial"/>
              </a:rPr>
              <a:t>多</a:t>
            </a:r>
            <a:r>
              <a:rPr lang="en" sz="1800" dirty="0" err="1" smtClean="0">
                <a:latin typeface="Arial"/>
                <a:ea typeface="Arial"/>
                <a:cs typeface="Arial"/>
                <a:sym typeface="Arial"/>
              </a:rPr>
              <a:t>方共贏的共享經濟</a:t>
            </a:r>
            <a:r>
              <a:rPr lang="zh-CN" altLang="en-US" sz="1800" dirty="0">
                <a:latin typeface="Arial"/>
                <a:ea typeface="Arial"/>
                <a:cs typeface="Arial"/>
                <a:sym typeface="Arial"/>
              </a:rPr>
              <a:t>。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2730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273050" lvl="0" indent="-26187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運用區塊鏈技術，</a:t>
            </a:r>
            <a:r>
              <a:rPr lang="en" sz="1800" dirty="0" smtClean="0">
                <a:latin typeface="Arial"/>
                <a:ea typeface="Arial"/>
                <a:cs typeface="Arial"/>
                <a:sym typeface="Arial"/>
              </a:rPr>
              <a:t>重新定義</a:t>
            </a:r>
            <a:r>
              <a:rPr lang="zh-CN" altLang="en-US" sz="1800" dirty="0" smtClean="0">
                <a:latin typeface="Arial"/>
                <a:ea typeface="Arial"/>
                <a:cs typeface="Arial"/>
                <a:sym typeface="Arial"/>
              </a:rPr>
              <a:t>學術</a:t>
            </a:r>
            <a:r>
              <a:rPr lang="en" sz="1800" dirty="0" smtClean="0">
                <a:latin typeface="Arial"/>
                <a:ea typeface="Arial"/>
                <a:cs typeface="Arial"/>
                <a:sym typeface="Arial"/>
              </a:rPr>
              <a:t>作品</a:t>
            </a:r>
            <a:r>
              <a:rPr lang="zh-CN" altLang="en-US" sz="1800" dirty="0" smtClean="0">
                <a:latin typeface="Arial"/>
                <a:ea typeface="Arial"/>
                <a:cs typeface="Arial"/>
                <a:sym typeface="Arial"/>
              </a:rPr>
              <a:t>共享</a:t>
            </a:r>
            <a:r>
              <a:rPr lang="en" sz="1800" dirty="0" smtClean="0">
                <a:latin typeface="Arial"/>
                <a:ea typeface="Arial"/>
                <a:cs typeface="Arial"/>
                <a:sym typeface="Arial"/>
              </a:rPr>
              <a:t>生態</a:t>
            </a: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， </a:t>
            </a:r>
            <a:r>
              <a:rPr lang="en" sz="1800" dirty="0" smtClean="0">
                <a:latin typeface="Arial"/>
                <a:ea typeface="Arial"/>
                <a:cs typeface="Arial"/>
                <a:sym typeface="Arial"/>
              </a:rPr>
              <a:t>通過設計加密數位通證并構建區塊鏈</a:t>
            </a:r>
            <a:r>
              <a:rPr lang="zh-CN" altLang="en-US" sz="1800" dirty="0" smtClean="0">
                <a:latin typeface="Arial"/>
                <a:ea typeface="Arial"/>
                <a:cs typeface="Arial"/>
                <a:sym typeface="Arial"/>
              </a:rPr>
              <a:t>學術作品</a:t>
            </a:r>
            <a:r>
              <a:rPr lang="en" sz="1800" dirty="0" smtClean="0">
                <a:latin typeface="Arial"/>
                <a:ea typeface="Arial"/>
                <a:cs typeface="Arial"/>
                <a:sym typeface="Arial"/>
              </a:rPr>
              <a:t>共享平台</a:t>
            </a: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en" sz="1800" dirty="0" smtClean="0">
                <a:latin typeface="Arial"/>
                <a:ea typeface="Arial"/>
                <a:cs typeface="Arial"/>
                <a:sym typeface="Arial"/>
              </a:rPr>
              <a:t>促進</a:t>
            </a:r>
            <a:r>
              <a:rPr lang="zh-CN" altLang="en-US" sz="1800" dirty="0" smtClean="0">
                <a:latin typeface="Arial"/>
                <a:ea typeface="Arial"/>
                <a:cs typeface="Arial"/>
                <a:sym typeface="Arial"/>
              </a:rPr>
              <a:t>學術作品</a:t>
            </a:r>
            <a:r>
              <a:rPr lang="en" sz="1800" dirty="0" smtClean="0">
                <a:latin typeface="Arial"/>
                <a:ea typeface="Arial"/>
                <a:cs typeface="Arial"/>
                <a:sym typeface="Arial"/>
              </a:rPr>
              <a:t>創作</a:t>
            </a:r>
            <a:r>
              <a:rPr lang="zh-CN" altLang="en-US" sz="1800" dirty="0" smtClean="0">
                <a:latin typeface="Arial"/>
                <a:ea typeface="Arial"/>
                <a:cs typeface="Arial"/>
                <a:sym typeface="Arial"/>
              </a:rPr>
              <a:t>、傳播、評價和版權保護，真正實現公平的學術共享機制</a:t>
            </a:r>
            <a:r>
              <a:rPr lang="en" sz="1800" dirty="0" smtClean="0">
                <a:latin typeface="Arial"/>
                <a:ea typeface="Arial"/>
                <a:cs typeface="Arial"/>
                <a:sym typeface="Arial"/>
              </a:rPr>
              <a:t>。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8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464653"/>
                </a:solidFill>
              </a:rPr>
              <a:t>3</a:t>
            </a:fld>
            <a:endParaRPr>
              <a:solidFill>
                <a:srgbClr val="464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CN" altLang="en-US" dirty="0" smtClean="0">
                <a:latin typeface="Arial"/>
                <a:ea typeface="Arial"/>
                <a:cs typeface="Arial"/>
                <a:sym typeface="Arial"/>
              </a:rPr>
              <a:t>二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zh-CN" altLang="en-US" dirty="0" smtClean="0">
                <a:latin typeface="Arial"/>
                <a:ea typeface="Arial"/>
                <a:cs typeface="Arial"/>
                <a:sym typeface="Arial"/>
              </a:rPr>
              <a:t>傳統平台簡介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和</a:t>
            </a:r>
            <a:r>
              <a:rPr lang="zh-CN" altLang="en-US" dirty="0" smtClean="0">
                <a:latin typeface="Arial"/>
                <a:ea typeface="Arial"/>
                <a:cs typeface="Arial"/>
                <a:sym typeface="Arial"/>
              </a:rPr>
              <a:t>痛點分析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507288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61873" algn="l" rtl="0"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" sz="2000" dirty="0" smtClean="0">
                <a:latin typeface="Arial"/>
                <a:ea typeface="Arial"/>
                <a:cs typeface="Arial"/>
                <a:sym typeface="Arial"/>
              </a:rPr>
              <a:t>目前</a:t>
            </a:r>
            <a:r>
              <a:rPr lang="zh-CN" altLang="en-US" sz="2000" dirty="0" smtClean="0">
                <a:latin typeface="Arial"/>
                <a:ea typeface="Arial"/>
                <a:cs typeface="Arial"/>
                <a:sym typeface="Arial"/>
              </a:rPr>
              <a:t>傳統學術作品平台簡介和存在問題</a:t>
            </a:r>
            <a:endParaRPr sz="2000" dirty="0"/>
          </a:p>
          <a:p>
            <a:pPr marL="547687" lvl="1" indent="-276352">
              <a:buSzPts val="1800"/>
            </a:pPr>
            <a:r>
              <a:rPr lang="zh-CN" altLang="en-US" sz="1600" dirty="0">
                <a:latin typeface="Arial"/>
                <a:ea typeface="Arial"/>
                <a:cs typeface="Arial"/>
                <a:sym typeface="Arial"/>
              </a:rPr>
              <a:t>以</a:t>
            </a:r>
            <a:r>
              <a:rPr lang="en-US" altLang="zh-CN" sz="1600" dirty="0">
                <a:latin typeface="Arial"/>
                <a:ea typeface="Arial"/>
                <a:cs typeface="Arial"/>
              </a:rPr>
              <a:t>IEEE, ACM, </a:t>
            </a:r>
            <a:r>
              <a:rPr lang="en-US" altLang="zh-CN" sz="1600" dirty="0" err="1">
                <a:latin typeface="Arial"/>
                <a:ea typeface="Arial"/>
                <a:cs typeface="Arial"/>
              </a:rPr>
              <a:t>Spinger</a:t>
            </a:r>
            <a:r>
              <a:rPr lang="en-US" altLang="zh-CN" sz="1600" dirty="0">
                <a:latin typeface="Arial"/>
                <a:ea typeface="Arial"/>
                <a:cs typeface="Arial"/>
              </a:rPr>
              <a:t>, Elsevier</a:t>
            </a:r>
            <a:r>
              <a:rPr lang="zh-CN" altLang="en-US" sz="1600" dirty="0">
                <a:latin typeface="Arial"/>
                <a:ea typeface="Arial"/>
                <a:cs typeface="Arial"/>
              </a:rPr>
              <a:t>為代表</a:t>
            </a:r>
            <a:r>
              <a:rPr lang="zh-CN" altLang="en-US" sz="1600" dirty="0" smtClean="0">
                <a:latin typeface="Arial"/>
                <a:ea typeface="Arial"/>
                <a:cs typeface="Arial"/>
              </a:rPr>
              <a:t>傳統平台幾乎壟斷了巨大的學術作品共享市場，收取高額的手續費，嚴重阻礙了學術共享的核心價值</a:t>
            </a:r>
            <a:endParaRPr lang="en-US" altLang="zh-CN" sz="1600" dirty="0" smtClean="0">
              <a:latin typeface="Arial"/>
              <a:ea typeface="Arial"/>
              <a:cs typeface="Arial"/>
            </a:endParaRPr>
          </a:p>
          <a:p>
            <a:pPr marL="822325" lvl="2" indent="-246380">
              <a:buSzPts val="1800"/>
            </a:pPr>
            <a:r>
              <a:rPr lang="zh-CN" altLang="en-US" sz="1400" dirty="0" smtClean="0">
                <a:latin typeface="Arial"/>
                <a:ea typeface="Arial"/>
                <a:cs typeface="Arial"/>
                <a:sym typeface="Arial"/>
              </a:rPr>
              <a:t>已有多所知名大學不堪重負，退訂相關學術作品平台</a:t>
            </a:r>
            <a:r>
              <a:rPr lang="en-US" altLang="zh-CN" sz="1400" dirty="0" smtClean="0">
                <a:latin typeface="Arial"/>
                <a:ea typeface="Arial"/>
                <a:cs typeface="Arial"/>
                <a:sym typeface="Arial"/>
              </a:rPr>
              <a:t>(Elsevier, </a:t>
            </a:r>
            <a:r>
              <a:rPr lang="zh-CN" altLang="en-US" sz="1400" dirty="0" smtClean="0">
                <a:latin typeface="Arial"/>
                <a:ea typeface="Arial"/>
                <a:cs typeface="Arial"/>
                <a:sym typeface="Arial"/>
              </a:rPr>
              <a:t>加州大學和</a:t>
            </a:r>
            <a:r>
              <a:rPr lang="en-US" altLang="zh-CN" sz="1400" dirty="0" smtClean="0">
                <a:latin typeface="Arial"/>
                <a:ea typeface="Arial"/>
                <a:cs typeface="Arial"/>
                <a:sym typeface="Arial"/>
              </a:rPr>
              <a:t>NTU</a:t>
            </a:r>
            <a:r>
              <a:rPr lang="zh-CN" altLang="en-US" sz="1400" dirty="0" smtClean="0">
                <a:latin typeface="Arial"/>
                <a:ea typeface="Arial"/>
                <a:cs typeface="Arial"/>
                <a:sym typeface="Arial"/>
              </a:rPr>
              <a:t>等</a:t>
            </a:r>
            <a:r>
              <a:rPr lang="en-US" altLang="zh-CN" sz="1400" dirty="0" smtClean="0">
                <a:latin typeface="Arial"/>
                <a:ea typeface="Arial"/>
                <a:cs typeface="Arial"/>
                <a:sym typeface="Arial"/>
              </a:rPr>
              <a:t>)</a:t>
            </a:r>
            <a:endParaRPr lang="zh-TW" alt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822325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7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9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464653"/>
                </a:solidFill>
              </a:rPr>
              <a:t>4</a:t>
            </a:fld>
            <a:endParaRPr>
              <a:solidFill>
                <a:srgbClr val="464653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85" y="2340374"/>
            <a:ext cx="2373588" cy="193849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246" y="2340374"/>
            <a:ext cx="2512906" cy="195174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772" y="2716018"/>
            <a:ext cx="2688144" cy="1173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CN" altLang="en-US" dirty="0" smtClean="0">
                <a:latin typeface="Arial"/>
                <a:ea typeface="Arial"/>
                <a:cs typeface="Arial"/>
                <a:sym typeface="Arial"/>
              </a:rPr>
              <a:t>二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zh-CN" altLang="en-US" dirty="0" smtClean="0">
                <a:latin typeface="Arial"/>
                <a:ea typeface="Arial"/>
                <a:cs typeface="Arial"/>
                <a:sym typeface="Arial"/>
              </a:rPr>
              <a:t>傳統平台簡介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和</a:t>
            </a:r>
            <a:r>
              <a:rPr lang="zh-CN" altLang="en-US" dirty="0" smtClean="0">
                <a:latin typeface="Arial"/>
                <a:ea typeface="Arial"/>
                <a:cs typeface="Arial"/>
                <a:sym typeface="Arial"/>
              </a:rPr>
              <a:t>行業痛點分析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507288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indent="-261873">
              <a:spcBef>
                <a:spcPts val="0"/>
              </a:spcBef>
              <a:buSzPts val="1800"/>
            </a:pPr>
            <a:r>
              <a:rPr lang="zh-CN" altLang="en-US" sz="2000" dirty="0">
                <a:latin typeface="Arial"/>
                <a:ea typeface="Arial"/>
                <a:cs typeface="Arial"/>
                <a:sym typeface="Arial"/>
              </a:rPr>
              <a:t>行業痛點分析</a:t>
            </a:r>
            <a:endParaRPr sz="2000" dirty="0">
              <a:latin typeface="Arial"/>
              <a:ea typeface="Arial"/>
              <a:cs typeface="Arial"/>
            </a:endParaRPr>
          </a:p>
          <a:p>
            <a:pPr marL="547688" lvl="1" indent="-276351" algn="l" rtl="0">
              <a:spcBef>
                <a:spcPts val="500"/>
              </a:spcBef>
              <a:spcAft>
                <a:spcPts val="0"/>
              </a:spcAft>
              <a:buSzPts val="1800"/>
              <a:buChar char="▶"/>
            </a:pPr>
            <a:r>
              <a:rPr lang="zh-CN" altLang="en-US" sz="1800" dirty="0" smtClean="0">
                <a:latin typeface="Arial"/>
                <a:ea typeface="Arial"/>
                <a:cs typeface="Arial"/>
                <a:sym typeface="Arial"/>
              </a:rPr>
              <a:t>傳統中心化的學術共享平台壟斷地位無法撼動</a:t>
            </a:r>
            <a:r>
              <a:rPr lang="en-US" altLang="zh-CN" sz="1800" dirty="0" smtClean="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zh-CN" altLang="en-US" sz="1800" dirty="0" smtClean="0">
                <a:latin typeface="Arial"/>
                <a:ea typeface="Arial"/>
                <a:cs typeface="Arial"/>
                <a:sym typeface="Arial"/>
              </a:rPr>
              <a:t>高額手續費阻礙學術共享</a:t>
            </a:r>
            <a:endParaRPr lang="en-US" altLang="zh-CN" sz="1800" dirty="0" smtClean="0">
              <a:latin typeface="Arial"/>
              <a:ea typeface="Arial"/>
              <a:cs typeface="Arial"/>
              <a:sym typeface="Arial"/>
            </a:endParaRPr>
          </a:p>
          <a:p>
            <a:pPr marL="547688" lvl="1" indent="-276351">
              <a:buSzPts val="1800"/>
            </a:pPr>
            <a:r>
              <a:rPr lang="zh-TW" altLang="en-US" sz="1800" dirty="0" smtClean="0">
                <a:latin typeface="Arial"/>
                <a:ea typeface="Arial"/>
                <a:cs typeface="Arial"/>
                <a:sym typeface="Arial"/>
              </a:rPr>
              <a:t>傳統</a:t>
            </a:r>
            <a:r>
              <a:rPr lang="zh-CN" altLang="en-US" sz="1800" dirty="0" smtClean="0">
                <a:latin typeface="Arial"/>
                <a:ea typeface="Arial"/>
                <a:cs typeface="Arial"/>
                <a:sym typeface="Arial"/>
              </a:rPr>
              <a:t>中心化</a:t>
            </a:r>
            <a:r>
              <a:rPr lang="zh-TW" altLang="en-US" sz="1800" dirty="0" smtClean="0">
                <a:latin typeface="Arial"/>
                <a:ea typeface="Arial"/>
                <a:cs typeface="Arial"/>
                <a:sym typeface="Arial"/>
              </a:rPr>
              <a:t>學術</a:t>
            </a:r>
            <a:r>
              <a:rPr lang="zh-TW" altLang="en-US" sz="1800" dirty="0">
                <a:latin typeface="Arial"/>
                <a:ea typeface="Arial"/>
                <a:cs typeface="Arial"/>
                <a:sym typeface="Arial"/>
              </a:rPr>
              <a:t>作品共享平台存在網絡攻擊、版權</a:t>
            </a:r>
            <a:r>
              <a:rPr lang="zh-TW" altLang="en-US" sz="1800" dirty="0" smtClean="0">
                <a:latin typeface="Arial"/>
                <a:ea typeface="Arial"/>
                <a:cs typeface="Arial"/>
                <a:sym typeface="Arial"/>
              </a:rPr>
              <a:t>保護等</a:t>
            </a:r>
            <a:r>
              <a:rPr lang="zh-TW" altLang="en-US" sz="1800" dirty="0">
                <a:latin typeface="Arial"/>
                <a:ea typeface="Arial"/>
                <a:cs typeface="Arial"/>
                <a:sym typeface="Arial"/>
              </a:rPr>
              <a:t>諸多</a:t>
            </a:r>
            <a:r>
              <a:rPr lang="zh-TW" altLang="en-US" sz="1800" dirty="0" smtClean="0">
                <a:latin typeface="Arial"/>
                <a:ea typeface="Arial"/>
                <a:cs typeface="Arial"/>
                <a:sym typeface="Arial"/>
              </a:rPr>
              <a:t>問題</a:t>
            </a:r>
            <a:endParaRPr lang="en-US" altLang="zh-TW" sz="1800" dirty="0" smtClean="0">
              <a:latin typeface="Arial"/>
              <a:ea typeface="Arial"/>
              <a:cs typeface="Arial"/>
              <a:sym typeface="Arial"/>
            </a:endParaRPr>
          </a:p>
          <a:p>
            <a:pPr marL="547688" lvl="1" indent="-276351">
              <a:buSzPts val="1800"/>
            </a:pPr>
            <a:r>
              <a:rPr lang="zh-TW" altLang="en-US" sz="1800" dirty="0">
                <a:latin typeface="Arial"/>
                <a:ea typeface="Arial"/>
                <a:cs typeface="Arial"/>
                <a:sym typeface="Arial"/>
              </a:rPr>
              <a:t>傳統</a:t>
            </a:r>
            <a:r>
              <a:rPr lang="zh-CN" altLang="en-US" sz="1800" dirty="0">
                <a:latin typeface="Arial"/>
                <a:ea typeface="Arial"/>
                <a:cs typeface="Arial"/>
                <a:sym typeface="Arial"/>
              </a:rPr>
              <a:t>中心化</a:t>
            </a:r>
            <a:r>
              <a:rPr lang="zh-TW" altLang="en-US" sz="1800" dirty="0">
                <a:latin typeface="Arial"/>
                <a:ea typeface="Arial"/>
                <a:cs typeface="Arial"/>
                <a:sym typeface="Arial"/>
              </a:rPr>
              <a:t>學術作品共享</a:t>
            </a:r>
            <a:r>
              <a:rPr lang="zh-TW" altLang="en-US" sz="1800" dirty="0" smtClean="0">
                <a:latin typeface="Arial"/>
                <a:ea typeface="Arial"/>
                <a:cs typeface="Arial"/>
                <a:sym typeface="Arial"/>
              </a:rPr>
              <a:t>平台</a:t>
            </a:r>
            <a:r>
              <a:rPr lang="zh-CN" altLang="en-US" sz="1800" dirty="0" smtClean="0">
                <a:latin typeface="Arial"/>
                <a:ea typeface="Arial"/>
                <a:cs typeface="Arial"/>
                <a:sym typeface="Arial"/>
              </a:rPr>
              <a:t>無法實現知識產權衍生交易</a:t>
            </a:r>
            <a:endParaRPr lang="en-US" altLang="zh-CN" sz="1800" dirty="0" smtClean="0">
              <a:latin typeface="Arial"/>
              <a:ea typeface="Arial"/>
              <a:cs typeface="Arial"/>
              <a:sym typeface="Arial"/>
            </a:endParaRPr>
          </a:p>
          <a:p>
            <a:pPr marL="547688" lvl="1" indent="-276351">
              <a:buSzPts val="1800"/>
            </a:pPr>
            <a:r>
              <a:rPr lang="zh-CN" altLang="en-US" sz="1800" dirty="0">
                <a:latin typeface="Arial"/>
                <a:ea typeface="Arial"/>
                <a:cs typeface="Arial"/>
                <a:sym typeface="Arial"/>
              </a:rPr>
              <a:t>創作者共享作品和創意卻無法獲得收益</a:t>
            </a:r>
            <a:r>
              <a:rPr lang="en-US" altLang="zh-CN" sz="1800" dirty="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zh-CN" altLang="en-US" sz="1800" dirty="0">
                <a:latin typeface="Arial"/>
                <a:ea typeface="Arial"/>
                <a:cs typeface="Arial"/>
                <a:sym typeface="Arial"/>
              </a:rPr>
              <a:t>影響創作者的積極性</a:t>
            </a:r>
            <a:endParaRPr lang="en-US" altLang="zh-CN" sz="1800" dirty="0">
              <a:latin typeface="Arial"/>
              <a:ea typeface="Arial"/>
              <a:cs typeface="Arial"/>
              <a:sym typeface="Arial"/>
            </a:endParaRPr>
          </a:p>
          <a:p>
            <a:pPr marL="547688" lvl="1" indent="-276351">
              <a:buSzPts val="1800"/>
            </a:pPr>
            <a:r>
              <a:rPr lang="zh-CN" altLang="en-US" sz="1800" dirty="0">
                <a:latin typeface="Arial"/>
                <a:ea typeface="Arial"/>
                <a:cs typeface="Arial"/>
                <a:sym typeface="Arial"/>
              </a:rPr>
              <a:t>使用者需要支付高昂的費用才能獲得學術作品，大大限制了使用者的</a:t>
            </a:r>
            <a:r>
              <a:rPr lang="zh-CN" altLang="en-US" sz="1800" dirty="0" smtClean="0">
                <a:latin typeface="Arial"/>
                <a:ea typeface="Arial"/>
                <a:cs typeface="Arial"/>
                <a:sym typeface="Arial"/>
              </a:rPr>
              <a:t>範圍</a:t>
            </a:r>
            <a:endParaRPr lang="en-US" altLang="zh-CN" sz="1800" dirty="0" smtClean="0">
              <a:latin typeface="Arial"/>
              <a:ea typeface="Arial"/>
              <a:cs typeface="Arial"/>
              <a:sym typeface="Arial"/>
            </a:endParaRPr>
          </a:p>
          <a:p>
            <a:pPr marL="547688" lvl="1" indent="-276351">
              <a:buSzPts val="1800"/>
            </a:pPr>
            <a:r>
              <a:rPr lang="zh-TW" altLang="en-US" sz="1800" dirty="0" smtClean="0">
                <a:latin typeface="Arial"/>
                <a:ea typeface="Arial"/>
                <a:cs typeface="Arial"/>
                <a:sym typeface="Arial"/>
              </a:rPr>
              <a:t>大部分學術機構依附於中心化的學術平台</a:t>
            </a:r>
            <a:endParaRPr lang="en-US" altLang="zh-CN" sz="1800" dirty="0">
              <a:latin typeface="Arial"/>
              <a:ea typeface="Arial"/>
              <a:cs typeface="Arial"/>
              <a:sym typeface="Arial"/>
            </a:endParaRPr>
          </a:p>
          <a:p>
            <a:pPr marL="271337" lvl="1" indent="0">
              <a:buSzPts val="1800"/>
              <a:buNone/>
            </a:pPr>
            <a:endParaRPr lang="zh-TW" altLang="en-US" sz="1800" dirty="0">
              <a:latin typeface="Arial"/>
              <a:ea typeface="Arial"/>
              <a:cs typeface="Arial"/>
              <a:sym typeface="Arial"/>
            </a:endParaRPr>
          </a:p>
          <a:p>
            <a:pPr marL="547688" lvl="1" indent="-276351" algn="l" rtl="0">
              <a:spcBef>
                <a:spcPts val="500"/>
              </a:spcBef>
              <a:spcAft>
                <a:spcPts val="0"/>
              </a:spcAft>
              <a:buSzPts val="1800"/>
              <a:buChar char="▶"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9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464653"/>
                </a:solidFill>
              </a:rPr>
              <a:t>5</a:t>
            </a:fld>
            <a:endParaRPr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25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CN" altLang="en-US" dirty="0" smtClean="0">
                <a:latin typeface="Arial"/>
                <a:ea typeface="Arial"/>
                <a:cs typeface="Arial"/>
                <a:sym typeface="Arial"/>
              </a:rPr>
              <a:t>三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zh-CN" altLang="en-US" dirty="0">
                <a:latin typeface="Arial"/>
                <a:ea typeface="Arial"/>
                <a:cs typeface="Arial"/>
                <a:sym typeface="Arial"/>
              </a:rPr>
              <a:t>為何</a:t>
            </a:r>
            <a:r>
              <a:rPr lang="zh-CN" altLang="en-US" dirty="0" smtClean="0">
                <a:latin typeface="Arial"/>
                <a:ea typeface="Arial"/>
                <a:cs typeface="Arial"/>
                <a:sym typeface="Arial"/>
              </a:rPr>
              <a:t>區塊鏈技術可以解決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1"/>
          <p:cNvSpPr txBox="1">
            <a:spLocks noGrp="1"/>
          </p:cNvSpPr>
          <p:nvPr>
            <p:ph type="body" idx="1"/>
          </p:nvPr>
        </p:nvSpPr>
        <p:spPr>
          <a:xfrm>
            <a:off x="545975" y="914400"/>
            <a:ext cx="8024700" cy="3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152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區塊鏈技術起源于中本聰的比特幣技術，是下世代價值互聯網的基石，其本質是信任機器和分佈式共享賬本。 </a:t>
            </a:r>
            <a:r>
              <a:rPr lang="en" sz="1800" dirty="0" smtClean="0">
                <a:latin typeface="Arial"/>
                <a:ea typeface="Arial"/>
                <a:cs typeface="Arial"/>
                <a:sym typeface="Arial"/>
              </a:rPr>
              <a:t>區塊鏈技術因具有</a:t>
            </a:r>
            <a:r>
              <a:rPr lang="zh-CN" altLang="en-US" sz="1800" dirty="0" smtClean="0">
                <a:latin typeface="Arial"/>
                <a:ea typeface="Arial"/>
                <a:cs typeface="Arial"/>
                <a:sym typeface="Arial"/>
              </a:rPr>
              <a:t>去中心化、</a:t>
            </a:r>
            <a:r>
              <a:rPr lang="en" sz="1800" dirty="0" smtClean="0">
                <a:latin typeface="Arial"/>
                <a:ea typeface="Arial"/>
                <a:cs typeface="Arial"/>
                <a:sym typeface="Arial"/>
              </a:rPr>
              <a:t>防篡改</a:t>
            </a: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en" sz="1800" dirty="0" smtClean="0">
                <a:latin typeface="Arial"/>
                <a:ea typeface="Arial"/>
                <a:cs typeface="Arial"/>
                <a:sym typeface="Arial"/>
              </a:rPr>
              <a:t>可追溯等特性。</a:t>
            </a:r>
          </a:p>
          <a:p>
            <a:pPr marL="273050" lvl="0" indent="-27152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273050" lvl="0" indent="-271526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</a:pPr>
            <a:r>
              <a:rPr lang="en" sz="1800" dirty="0" smtClean="0">
                <a:latin typeface="Arial"/>
                <a:ea typeface="Arial"/>
                <a:cs typeface="Arial"/>
                <a:sym typeface="Arial"/>
              </a:rPr>
              <a:t>區塊鏈技術</a:t>
            </a:r>
            <a:r>
              <a:rPr lang="zh-CN" altLang="en-US" sz="1800" dirty="0" smtClean="0">
                <a:latin typeface="Arial"/>
                <a:ea typeface="Arial"/>
                <a:cs typeface="Arial"/>
                <a:sym typeface="Arial"/>
              </a:rPr>
              <a:t>可以顛覆傳統平台壟斷地位，利用其通證技術</a:t>
            </a:r>
            <a:r>
              <a:rPr lang="en" sz="1800" dirty="0" smtClean="0">
                <a:latin typeface="Arial"/>
                <a:ea typeface="Arial"/>
                <a:cs typeface="Arial"/>
                <a:sym typeface="Arial"/>
              </a:rPr>
              <a:t>僅可以激勵</a:t>
            </a:r>
            <a:r>
              <a:rPr lang="zh-CN" altLang="en-US" sz="1800" dirty="0" smtClean="0">
                <a:latin typeface="Arial"/>
                <a:ea typeface="Arial"/>
                <a:cs typeface="Arial"/>
                <a:sym typeface="Arial"/>
              </a:rPr>
              <a:t>學術作品創作并獲得公平的收益</a:t>
            </a:r>
            <a:r>
              <a:rPr lang="en" sz="1800" dirty="0" smtClean="0">
                <a:latin typeface="Arial"/>
                <a:ea typeface="Arial"/>
                <a:cs typeface="Arial"/>
                <a:sym typeface="Arial"/>
              </a:rPr>
              <a:t>，也為</a:t>
            </a:r>
            <a:r>
              <a:rPr lang="zh-CN" altLang="en-US" sz="1800" dirty="0" smtClean="0">
                <a:latin typeface="Arial"/>
                <a:ea typeface="Arial"/>
                <a:cs typeface="Arial"/>
                <a:sym typeface="Arial"/>
              </a:rPr>
              <a:t>平台安全和</a:t>
            </a:r>
            <a:r>
              <a:rPr lang="en" sz="1800" dirty="0" smtClean="0">
                <a:latin typeface="Arial"/>
                <a:ea typeface="Arial"/>
                <a:cs typeface="Arial"/>
                <a:sym typeface="Arial"/>
              </a:rPr>
              <a:t>作品的版權保護、</a:t>
            </a:r>
            <a:r>
              <a:rPr lang="zh-CN" altLang="en-US" sz="1800" dirty="0">
                <a:latin typeface="Arial"/>
                <a:ea typeface="Arial"/>
                <a:cs typeface="Arial"/>
                <a:sym typeface="Arial"/>
              </a:rPr>
              <a:t>知識產權</a:t>
            </a:r>
            <a:r>
              <a:rPr lang="en" sz="1800" dirty="0" smtClean="0">
                <a:latin typeface="Arial"/>
                <a:ea typeface="Arial"/>
                <a:cs typeface="Arial"/>
                <a:sym typeface="Arial"/>
              </a:rPr>
              <a:t>投資和交易提供強大的技術支持</a:t>
            </a:r>
          </a:p>
          <a:p>
            <a:pPr marL="273050" lvl="0" indent="-271526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</a:pPr>
            <a:endParaRPr lang="en" sz="1800" dirty="0" smtClean="0">
              <a:latin typeface="Arial"/>
              <a:ea typeface="Arial"/>
              <a:cs typeface="Arial"/>
              <a:sym typeface="Arial"/>
            </a:endParaRPr>
          </a:p>
          <a:p>
            <a:pPr marL="273050" lvl="0" indent="-271526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</a:pPr>
            <a:r>
              <a:rPr lang="zh-CN" altLang="en-US" sz="1800" dirty="0">
                <a:latin typeface="Arial"/>
                <a:ea typeface="Arial"/>
                <a:cs typeface="Arial"/>
                <a:sym typeface="Arial"/>
              </a:rPr>
              <a:t>區塊</a:t>
            </a:r>
            <a:r>
              <a:rPr lang="zh-CN" altLang="en-US" sz="1800" dirty="0" smtClean="0">
                <a:latin typeface="Arial"/>
                <a:ea typeface="Arial"/>
                <a:cs typeface="Arial"/>
                <a:sym typeface="Arial"/>
              </a:rPr>
              <a:t>鏈的智能合約技術可以提高平台安全執行的效率，其</a:t>
            </a:r>
            <a:r>
              <a:rPr lang="en" altLang="zh-CN" sz="1800" dirty="0" smtClean="0">
                <a:latin typeface="Arial"/>
                <a:ea typeface="Arial"/>
                <a:cs typeface="Arial"/>
                <a:sym typeface="Arial"/>
              </a:rPr>
              <a:t>分散式帳本技術可以的降低交易和運行成本</a:t>
            </a:r>
            <a:r>
              <a:rPr lang="en-US" altLang="zh-CN" sz="1800" dirty="0" smtClean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zh-CN" altLang="en-US" sz="1800" dirty="0" smtClean="0">
                <a:latin typeface="Arial"/>
                <a:ea typeface="Arial"/>
                <a:cs typeface="Arial"/>
                <a:sym typeface="Arial"/>
              </a:rPr>
              <a:t>促進使學術作品的共享範圍</a:t>
            </a:r>
            <a:endParaRPr lang="en" altLang="zh-CN" sz="1800" dirty="0" smtClean="0">
              <a:latin typeface="Arial"/>
              <a:ea typeface="Arial"/>
              <a:cs typeface="Arial"/>
              <a:sym typeface="Arial"/>
            </a:endParaRPr>
          </a:p>
          <a:p>
            <a:pPr marL="1524" lvl="0" indent="0">
              <a:lnSpc>
                <a:spcPct val="115000"/>
              </a:lnSpc>
              <a:buSzPts val="1800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273050" lvl="0" indent="-157226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1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464653"/>
                </a:solidFill>
              </a:rPr>
              <a:t>6</a:t>
            </a:fld>
            <a:endParaRPr>
              <a:solidFill>
                <a:srgbClr val="464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(四) 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產品設計和分析 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- 區塊鏈平台(1) 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1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507288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1824"/>
              <a:buChar char="▶"/>
            </a:pPr>
            <a:r>
              <a:rPr lang="en" sz="2400" dirty="0" smtClean="0">
                <a:latin typeface="Arial"/>
                <a:ea typeface="Arial"/>
                <a:cs typeface="Arial"/>
                <a:sym typeface="Arial"/>
              </a:rPr>
              <a:t>運用區塊鏈技術重構平台</a:t>
            </a: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en" sz="2400" dirty="0" smtClean="0">
                <a:latin typeface="Arial"/>
                <a:ea typeface="Arial"/>
                <a:cs typeface="Arial"/>
                <a:sym typeface="Arial"/>
              </a:rPr>
              <a:t>創作者和使用者</a:t>
            </a:r>
            <a:r>
              <a:rPr lang="zh-CN" altLang="en-US" sz="2400" dirty="0" smtClean="0">
                <a:latin typeface="Arial"/>
                <a:ea typeface="Arial"/>
                <a:cs typeface="Arial"/>
                <a:sym typeface="Arial"/>
              </a:rPr>
              <a:t>和學術機構四</a:t>
            </a:r>
            <a:r>
              <a:rPr lang="en" sz="2400" dirty="0" smtClean="0">
                <a:latin typeface="Arial"/>
                <a:ea typeface="Arial"/>
                <a:cs typeface="Arial"/>
                <a:sym typeface="Arial"/>
              </a:rPr>
              <a:t>者</a:t>
            </a:r>
            <a:r>
              <a:rPr lang="zh-CN" altLang="en-US" sz="2400" dirty="0" smtClean="0">
                <a:latin typeface="Arial"/>
                <a:ea typeface="Arial"/>
                <a:cs typeface="Arial"/>
                <a:sym typeface="Arial"/>
              </a:rPr>
              <a:t>之間的</a:t>
            </a:r>
            <a:r>
              <a:rPr lang="en" sz="2400" dirty="0" smtClean="0">
                <a:latin typeface="Arial"/>
                <a:ea typeface="Arial"/>
                <a:cs typeface="Arial"/>
                <a:sym typeface="Arial"/>
              </a:rPr>
              <a:t>關係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273050" lvl="0" indent="-157226" algn="l" rtl="0">
              <a:spcBef>
                <a:spcPts val="600"/>
              </a:spcBef>
              <a:spcAft>
                <a:spcPts val="0"/>
              </a:spcAft>
              <a:buSzPts val="1824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273050" lvl="0" indent="-157226" algn="l" rtl="0">
              <a:spcBef>
                <a:spcPts val="600"/>
              </a:spcBef>
              <a:spcAft>
                <a:spcPts val="0"/>
              </a:spcAft>
              <a:buSzPts val="1824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273050" lvl="0" indent="-157226" algn="l" rtl="0">
              <a:spcBef>
                <a:spcPts val="600"/>
              </a:spcBef>
              <a:spcAft>
                <a:spcPts val="0"/>
              </a:spcAft>
              <a:buSzPts val="1824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1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464653"/>
                </a:solidFill>
              </a:rPr>
              <a:t>7</a:t>
            </a:fld>
            <a:endParaRPr>
              <a:solidFill>
                <a:srgbClr val="464653"/>
              </a:solidFill>
            </a:endParaRPr>
          </a:p>
        </p:txBody>
      </p:sp>
      <p:sp>
        <p:nvSpPr>
          <p:cNvPr id="301" name="Google Shape;301;p41"/>
          <p:cNvSpPr/>
          <p:nvPr/>
        </p:nvSpPr>
        <p:spPr>
          <a:xfrm>
            <a:off x="5378401" y="3221511"/>
            <a:ext cx="1065374" cy="460724"/>
          </a:xfrm>
          <a:prstGeom prst="ellipse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</a:t>
            </a:r>
            <a:endParaRPr/>
          </a:p>
        </p:txBody>
      </p:sp>
      <p:sp>
        <p:nvSpPr>
          <p:cNvPr id="302" name="Google Shape;302;p41"/>
          <p:cNvSpPr/>
          <p:nvPr/>
        </p:nvSpPr>
        <p:spPr>
          <a:xfrm>
            <a:off x="5449177" y="3261877"/>
            <a:ext cx="918519" cy="37565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D0036"/>
              </a:buClr>
              <a:buSzPts val="1200"/>
              <a:buFont typeface="Arial"/>
              <a:buNone/>
            </a:pPr>
            <a:r>
              <a:rPr lang="en" sz="1200" b="1">
                <a:solidFill>
                  <a:srgbClr val="ED0036"/>
                </a:solidFill>
                <a:latin typeface="Arial"/>
                <a:ea typeface="Arial"/>
                <a:cs typeface="Arial"/>
                <a:sym typeface="Arial"/>
              </a:rPr>
              <a:t>使用者</a:t>
            </a:r>
            <a:endParaRPr sz="1200" b="1">
              <a:solidFill>
                <a:srgbClr val="ED00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1"/>
          <p:cNvSpPr/>
          <p:nvPr/>
        </p:nvSpPr>
        <p:spPr>
          <a:xfrm>
            <a:off x="6646998" y="1657387"/>
            <a:ext cx="1105908" cy="430456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dirty="0"/>
          </a:p>
        </p:txBody>
      </p:sp>
      <p:sp>
        <p:nvSpPr>
          <p:cNvPr id="304" name="Google Shape;304;p41"/>
          <p:cNvSpPr/>
          <p:nvPr/>
        </p:nvSpPr>
        <p:spPr>
          <a:xfrm>
            <a:off x="6746338" y="1696965"/>
            <a:ext cx="907227" cy="34691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200"/>
              <a:buFont typeface="Arial"/>
              <a:buNone/>
            </a:pPr>
            <a:r>
              <a:rPr lang="en" sz="1200" b="1" dirty="0" smtClean="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CN" altLang="en-US" sz="1100" b="1" dirty="0" smtClean="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區塊鏈</a:t>
            </a:r>
            <a:r>
              <a:rPr lang="en" sz="1100" b="1" dirty="0" smtClean="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平台</a:t>
            </a:r>
            <a:endParaRPr sz="1100" b="1" dirty="0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1"/>
          <p:cNvSpPr/>
          <p:nvPr/>
        </p:nvSpPr>
        <p:spPr>
          <a:xfrm>
            <a:off x="7982288" y="3198110"/>
            <a:ext cx="1109446" cy="460731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</a:t>
            </a:r>
            <a:endParaRPr/>
          </a:p>
        </p:txBody>
      </p:sp>
      <p:sp>
        <p:nvSpPr>
          <p:cNvPr id="306" name="Google Shape;306;p41"/>
          <p:cNvSpPr/>
          <p:nvPr/>
        </p:nvSpPr>
        <p:spPr>
          <a:xfrm>
            <a:off x="8080460" y="3247958"/>
            <a:ext cx="935704" cy="3610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Arial"/>
              <a:buNone/>
            </a:pPr>
            <a:r>
              <a:rPr lang="en" sz="1200" b="1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創作者</a:t>
            </a:r>
            <a:endParaRPr sz="1200" b="1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7" name="Google Shape;307;p41"/>
          <p:cNvCxnSpPr>
            <a:endCxn id="301" idx="0"/>
          </p:cNvCxnSpPr>
          <p:nvPr/>
        </p:nvCxnSpPr>
        <p:spPr>
          <a:xfrm flipH="1">
            <a:off x="5911088" y="2061623"/>
            <a:ext cx="962482" cy="1159888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8" name="Google Shape;308;p41"/>
          <p:cNvCxnSpPr>
            <a:endCxn id="305" idx="0"/>
          </p:cNvCxnSpPr>
          <p:nvPr/>
        </p:nvCxnSpPr>
        <p:spPr>
          <a:xfrm>
            <a:off x="7570503" y="2039751"/>
            <a:ext cx="966508" cy="1158359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9" name="Google Shape;309;p41"/>
          <p:cNvCxnSpPr>
            <a:stCxn id="305" idx="2"/>
            <a:endCxn id="301" idx="6"/>
          </p:cNvCxnSpPr>
          <p:nvPr/>
        </p:nvCxnSpPr>
        <p:spPr>
          <a:xfrm flipH="1">
            <a:off x="6443775" y="3428476"/>
            <a:ext cx="1538513" cy="23397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10" name="Google Shape;310;p41"/>
          <p:cNvSpPr/>
          <p:nvPr/>
        </p:nvSpPr>
        <p:spPr>
          <a:xfrm>
            <a:off x="499335" y="2687986"/>
            <a:ext cx="918931" cy="452499"/>
          </a:xfrm>
          <a:prstGeom prst="ellipse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</a:t>
            </a:r>
            <a:endParaRPr dirty="0"/>
          </a:p>
        </p:txBody>
      </p:sp>
      <p:sp>
        <p:nvSpPr>
          <p:cNvPr id="311" name="Google Shape;311;p41"/>
          <p:cNvSpPr/>
          <p:nvPr/>
        </p:nvSpPr>
        <p:spPr>
          <a:xfrm>
            <a:off x="535823" y="2746854"/>
            <a:ext cx="838863" cy="33821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D0036"/>
              </a:buClr>
              <a:buSzPts val="1200"/>
              <a:buFont typeface="Arial"/>
              <a:buNone/>
            </a:pPr>
            <a:r>
              <a:rPr lang="en" sz="1050" b="1" dirty="0">
                <a:solidFill>
                  <a:srgbClr val="ED0036"/>
                </a:solidFill>
                <a:latin typeface="Arial"/>
                <a:ea typeface="Arial"/>
                <a:cs typeface="Arial"/>
                <a:sym typeface="Arial"/>
              </a:rPr>
              <a:t>使用者</a:t>
            </a:r>
            <a:endParaRPr sz="1050" b="1" dirty="0">
              <a:solidFill>
                <a:srgbClr val="ED00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1"/>
          <p:cNvSpPr/>
          <p:nvPr/>
        </p:nvSpPr>
        <p:spPr>
          <a:xfrm>
            <a:off x="1907915" y="2429633"/>
            <a:ext cx="1638175" cy="917169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</a:t>
            </a:r>
            <a:endParaRPr/>
          </a:p>
        </p:txBody>
      </p:sp>
      <p:sp>
        <p:nvSpPr>
          <p:cNvPr id="313" name="Google Shape;313;p41"/>
          <p:cNvSpPr/>
          <p:nvPr/>
        </p:nvSpPr>
        <p:spPr>
          <a:xfrm>
            <a:off x="2001834" y="2510196"/>
            <a:ext cx="1473193" cy="75604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200"/>
              <a:buFont typeface="Arial"/>
              <a:buNone/>
            </a:pPr>
            <a:r>
              <a:rPr lang="en" sz="1800" b="1" dirty="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zh-CN" altLang="en-US" sz="1800" b="1" dirty="0" smtClean="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傳統</a:t>
            </a:r>
            <a:r>
              <a:rPr lang="en" sz="1800" b="1" dirty="0" smtClean="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200"/>
              <a:buFont typeface="Arial"/>
              <a:buNone/>
            </a:pPr>
            <a:r>
              <a:rPr lang="en" sz="1800" b="1" dirty="0">
                <a:solidFill>
                  <a:srgbClr val="93C47D"/>
                </a:solidFill>
              </a:rPr>
              <a:t> </a:t>
            </a:r>
            <a:r>
              <a:rPr lang="en" sz="1800" b="1" dirty="0" smtClean="0">
                <a:solidFill>
                  <a:srgbClr val="93C47D"/>
                </a:solidFill>
              </a:rPr>
              <a:t> </a:t>
            </a:r>
            <a:r>
              <a:rPr lang="en" sz="1800" b="1" dirty="0" err="1" smtClean="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平台</a:t>
            </a:r>
            <a:endParaRPr sz="1800" b="1" dirty="0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1"/>
          <p:cNvSpPr/>
          <p:nvPr/>
        </p:nvSpPr>
        <p:spPr>
          <a:xfrm>
            <a:off x="4070650" y="2700390"/>
            <a:ext cx="926155" cy="457175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" sz="12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</a:t>
            </a:r>
            <a:endParaRPr dirty="0"/>
          </a:p>
        </p:txBody>
      </p:sp>
      <p:sp>
        <p:nvSpPr>
          <p:cNvPr id="315" name="Google Shape;315;p41"/>
          <p:cNvSpPr/>
          <p:nvPr/>
        </p:nvSpPr>
        <p:spPr>
          <a:xfrm>
            <a:off x="4130502" y="2746854"/>
            <a:ext cx="827983" cy="3610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Arial"/>
              <a:buNone/>
            </a:pPr>
            <a:r>
              <a:rPr lang="en" sz="1050" b="1" dirty="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創作者</a:t>
            </a:r>
            <a:endParaRPr sz="1050" b="1" dirty="0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" name="Google Shape;316;p41"/>
          <p:cNvCxnSpPr/>
          <p:nvPr/>
        </p:nvCxnSpPr>
        <p:spPr>
          <a:xfrm flipH="1" flipV="1">
            <a:off x="3541733" y="2918352"/>
            <a:ext cx="511436" cy="10062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7" name="Google Shape;317;p41"/>
          <p:cNvCxnSpPr/>
          <p:nvPr/>
        </p:nvCxnSpPr>
        <p:spPr>
          <a:xfrm>
            <a:off x="1424173" y="2918185"/>
            <a:ext cx="483742" cy="10396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8" name="Google Shape;318;p41"/>
          <p:cNvSpPr/>
          <p:nvPr/>
        </p:nvSpPr>
        <p:spPr>
          <a:xfrm>
            <a:off x="5671033" y="4228026"/>
            <a:ext cx="3239992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638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區塊鏈重構生態后的三者關係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1"/>
          <p:cNvSpPr/>
          <p:nvPr/>
        </p:nvSpPr>
        <p:spPr>
          <a:xfrm>
            <a:off x="1666044" y="4427169"/>
            <a:ext cx="2024913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現有生態中的三者關係 </a:t>
            </a:r>
            <a:endParaRPr dirty="0"/>
          </a:p>
        </p:txBody>
      </p:sp>
      <p:sp>
        <p:nvSpPr>
          <p:cNvPr id="4" name="手繪多邊形 3"/>
          <p:cNvSpPr/>
          <p:nvPr/>
        </p:nvSpPr>
        <p:spPr>
          <a:xfrm>
            <a:off x="947292" y="2103024"/>
            <a:ext cx="3625832" cy="574391"/>
          </a:xfrm>
          <a:custGeom>
            <a:avLst/>
            <a:gdLst>
              <a:gd name="connsiteX0" fmla="*/ 0 w 3591816"/>
              <a:gd name="connsiteY0" fmla="*/ 713928 h 713928"/>
              <a:gd name="connsiteX1" fmla="*/ 914400 w 3591816"/>
              <a:gd name="connsiteY1" fmla="*/ 95557 h 713928"/>
              <a:gd name="connsiteX2" fmla="*/ 2736622 w 3591816"/>
              <a:gd name="connsiteY2" fmla="*/ 62665 h 713928"/>
              <a:gd name="connsiteX3" fmla="*/ 3565502 w 3591816"/>
              <a:gd name="connsiteY3" fmla="*/ 687614 h 713928"/>
              <a:gd name="connsiteX4" fmla="*/ 3565502 w 3591816"/>
              <a:gd name="connsiteY4" fmla="*/ 687614 h 713928"/>
              <a:gd name="connsiteX5" fmla="*/ 3591816 w 3591816"/>
              <a:gd name="connsiteY5" fmla="*/ 713928 h 71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1816" h="713928">
                <a:moveTo>
                  <a:pt x="0" y="713928"/>
                </a:moveTo>
                <a:cubicBezTo>
                  <a:pt x="229148" y="459014"/>
                  <a:pt x="458296" y="204101"/>
                  <a:pt x="914400" y="95557"/>
                </a:cubicBezTo>
                <a:cubicBezTo>
                  <a:pt x="1370504" y="-12987"/>
                  <a:pt x="2294772" y="-36011"/>
                  <a:pt x="2736622" y="62665"/>
                </a:cubicBezTo>
                <a:cubicBezTo>
                  <a:pt x="3178472" y="161341"/>
                  <a:pt x="3565502" y="687614"/>
                  <a:pt x="3565502" y="687614"/>
                </a:cubicBezTo>
                <a:lnTo>
                  <a:pt x="3565502" y="687614"/>
                </a:lnTo>
                <a:lnTo>
                  <a:pt x="3591816" y="713928"/>
                </a:lnTo>
              </a:path>
            </a:pathLst>
          </a:custGeom>
          <a:noFill/>
          <a:ln>
            <a:solidFill>
              <a:srgbClr val="00B0F0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Google Shape;305;p41"/>
          <p:cNvSpPr/>
          <p:nvPr/>
        </p:nvSpPr>
        <p:spPr>
          <a:xfrm>
            <a:off x="6690354" y="2569479"/>
            <a:ext cx="1098462" cy="42905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</a:t>
            </a:r>
            <a:endParaRPr/>
          </a:p>
        </p:txBody>
      </p:sp>
      <p:sp>
        <p:nvSpPr>
          <p:cNvPr id="32" name="Google Shape;306;p41"/>
          <p:cNvSpPr/>
          <p:nvPr/>
        </p:nvSpPr>
        <p:spPr>
          <a:xfrm>
            <a:off x="6780991" y="2597732"/>
            <a:ext cx="926440" cy="33621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Arial"/>
              <a:buNone/>
            </a:pPr>
            <a:r>
              <a:rPr lang="zh-CN" alt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學術</a:t>
            </a:r>
            <a:endParaRPr lang="en-US" altLang="zh-CN" sz="12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Arial"/>
              <a:buNone/>
            </a:pPr>
            <a:r>
              <a:rPr lang="zh-CN" alt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機構</a:t>
            </a:r>
            <a:endParaRPr sz="1200" b="1" dirty="0">
              <a:solidFill>
                <a:schemeClr val="accent1">
                  <a:lumMod val="60000"/>
                  <a:lumOff val="40000"/>
                </a:schemeClr>
              </a:solidFill>
              <a:sym typeface="Arial"/>
            </a:endParaRPr>
          </a:p>
        </p:txBody>
      </p:sp>
      <p:sp>
        <p:nvSpPr>
          <p:cNvPr id="27" name="Google Shape;305;p41"/>
          <p:cNvSpPr/>
          <p:nvPr/>
        </p:nvSpPr>
        <p:spPr>
          <a:xfrm>
            <a:off x="2217063" y="3866039"/>
            <a:ext cx="1019878" cy="382879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</a:t>
            </a:r>
            <a:endParaRPr/>
          </a:p>
        </p:txBody>
      </p:sp>
      <p:sp>
        <p:nvSpPr>
          <p:cNvPr id="28" name="Google Shape;306;p41"/>
          <p:cNvSpPr/>
          <p:nvPr/>
        </p:nvSpPr>
        <p:spPr>
          <a:xfrm>
            <a:off x="2295392" y="3884300"/>
            <a:ext cx="860163" cy="30002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Arial"/>
              <a:buNone/>
            </a:pPr>
            <a:r>
              <a:rPr lang="zh-CN" alt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學術</a:t>
            </a:r>
            <a:endParaRPr lang="en-US" altLang="zh-CN" sz="12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Arial"/>
              <a:buNone/>
            </a:pPr>
            <a:r>
              <a:rPr lang="zh-CN" alt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機構</a:t>
            </a:r>
            <a:endParaRPr sz="1200" b="1" dirty="0">
              <a:solidFill>
                <a:schemeClr val="accent1">
                  <a:lumMod val="60000"/>
                  <a:lumOff val="40000"/>
                </a:schemeClr>
              </a:solidFill>
              <a:sym typeface="Arial"/>
            </a:endParaRPr>
          </a:p>
        </p:txBody>
      </p:sp>
      <p:cxnSp>
        <p:nvCxnSpPr>
          <p:cNvPr id="29" name="Google Shape;316;p41"/>
          <p:cNvCxnSpPr>
            <a:stCxn id="27" idx="0"/>
            <a:endCxn id="312" idx="4"/>
          </p:cNvCxnSpPr>
          <p:nvPr/>
        </p:nvCxnSpPr>
        <p:spPr>
          <a:xfrm flipV="1">
            <a:off x="2727002" y="3346802"/>
            <a:ext cx="1" cy="519237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" name="向下箭號 15"/>
          <p:cNvSpPr/>
          <p:nvPr/>
        </p:nvSpPr>
        <p:spPr>
          <a:xfrm flipV="1">
            <a:off x="7143026" y="2095905"/>
            <a:ext cx="205065" cy="42961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5" name="向下箭號 44"/>
          <p:cNvSpPr/>
          <p:nvPr/>
        </p:nvSpPr>
        <p:spPr>
          <a:xfrm rot="3206908" flipH="1" flipV="1">
            <a:off x="6389584" y="2815725"/>
            <a:ext cx="237962" cy="536909"/>
          </a:xfrm>
          <a:prstGeom prst="downArrow">
            <a:avLst>
              <a:gd name="adj1" fmla="val 33412"/>
              <a:gd name="adj2" fmla="val 361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7" name="向下箭號 46"/>
          <p:cNvSpPr/>
          <p:nvPr/>
        </p:nvSpPr>
        <p:spPr>
          <a:xfrm rot="18246918" flipH="1" flipV="1">
            <a:off x="7824561" y="2801885"/>
            <a:ext cx="237962" cy="536909"/>
          </a:xfrm>
          <a:prstGeom prst="downArrow">
            <a:avLst>
              <a:gd name="adj1" fmla="val 33412"/>
              <a:gd name="adj2" fmla="val 361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(四) 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產品設計和分析 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- 區塊鏈平台(2) 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2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464653"/>
                </a:solidFill>
              </a:rPr>
              <a:t>8</a:t>
            </a:fld>
            <a:endParaRPr>
              <a:solidFill>
                <a:srgbClr val="464653"/>
              </a:solidFill>
            </a:endParaRPr>
          </a:p>
        </p:txBody>
      </p:sp>
      <p:sp>
        <p:nvSpPr>
          <p:cNvPr id="327" name="Google Shape;327;p42"/>
          <p:cNvSpPr txBox="1">
            <a:spLocks noGrp="1"/>
          </p:cNvSpPr>
          <p:nvPr>
            <p:ph type="body" idx="1"/>
          </p:nvPr>
        </p:nvSpPr>
        <p:spPr>
          <a:xfrm>
            <a:off x="457200" y="828475"/>
            <a:ext cx="8291400" cy="3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1976"/>
              <a:buChar char="▶"/>
            </a:pPr>
            <a:r>
              <a:rPr lang="en" sz="2000" dirty="0" smtClean="0">
                <a:latin typeface="Arial"/>
                <a:ea typeface="Arial"/>
                <a:cs typeface="Arial"/>
                <a:sym typeface="Arial"/>
              </a:rPr>
              <a:t>基於區塊鏈技術的</a:t>
            </a:r>
            <a:r>
              <a:rPr lang="zh-CN" altLang="en-US" sz="2000" dirty="0" smtClean="0">
                <a:latin typeface="Arial"/>
                <a:ea typeface="Arial"/>
                <a:cs typeface="Arial"/>
                <a:sym typeface="Arial"/>
              </a:rPr>
              <a:t>學術</a:t>
            </a:r>
            <a:r>
              <a:rPr lang="en" sz="2000" dirty="0" smtClean="0">
                <a:latin typeface="Arial"/>
                <a:ea typeface="Arial"/>
                <a:cs typeface="Arial"/>
                <a:sym typeface="Arial"/>
              </a:rPr>
              <a:t>作品</a:t>
            </a:r>
            <a:r>
              <a:rPr lang="zh-CN" altLang="en-US" sz="2000" dirty="0" smtClean="0">
                <a:latin typeface="Arial"/>
                <a:ea typeface="Arial"/>
                <a:cs typeface="Arial"/>
                <a:sym typeface="Arial"/>
              </a:rPr>
              <a:t>共享</a:t>
            </a:r>
            <a:r>
              <a:rPr lang="en" sz="2000" dirty="0" smtClean="0">
                <a:latin typeface="Arial"/>
                <a:ea typeface="Arial"/>
                <a:cs typeface="Arial"/>
                <a:sym typeface="Arial"/>
              </a:rPr>
              <a:t>平台</a:t>
            </a:r>
            <a:r>
              <a:rPr lang="zh-CN" altLang="en-US" sz="2000" dirty="0" smtClean="0">
                <a:latin typeface="Arial"/>
                <a:ea typeface="Arial"/>
                <a:cs typeface="Arial"/>
                <a:sym typeface="Arial"/>
              </a:rPr>
              <a:t>架構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2"/>
          <p:cNvSpPr/>
          <p:nvPr/>
        </p:nvSpPr>
        <p:spPr>
          <a:xfrm>
            <a:off x="1303379" y="1936832"/>
            <a:ext cx="5904656" cy="263332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2"/>
          <p:cNvSpPr/>
          <p:nvPr/>
        </p:nvSpPr>
        <p:spPr>
          <a:xfrm>
            <a:off x="827584" y="1341588"/>
            <a:ext cx="432048" cy="32761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數位</a:t>
            </a:r>
            <a:r>
              <a:rPr lang="zh-CN" alt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通證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2"/>
          <p:cNvSpPr/>
          <p:nvPr/>
        </p:nvSpPr>
        <p:spPr>
          <a:xfrm>
            <a:off x="7327311" y="1341589"/>
            <a:ext cx="1152128" cy="32761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2"/>
          <p:cNvSpPr/>
          <p:nvPr/>
        </p:nvSpPr>
        <p:spPr>
          <a:xfrm>
            <a:off x="7367253" y="2085696"/>
            <a:ext cx="1072243" cy="3780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創投公司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2"/>
          <p:cNvSpPr/>
          <p:nvPr/>
        </p:nvSpPr>
        <p:spPr>
          <a:xfrm>
            <a:off x="7367253" y="2561183"/>
            <a:ext cx="1072243" cy="3780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chemeClr val="dk1"/>
                </a:solidFill>
              </a:rPr>
              <a:t>工業界</a:t>
            </a:r>
            <a:endParaRPr dirty="0"/>
          </a:p>
        </p:txBody>
      </p:sp>
      <p:sp>
        <p:nvSpPr>
          <p:cNvPr id="333" name="Google Shape;333;p42"/>
          <p:cNvSpPr/>
          <p:nvPr/>
        </p:nvSpPr>
        <p:spPr>
          <a:xfrm>
            <a:off x="7367253" y="3036669"/>
            <a:ext cx="1072243" cy="3780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政府部門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2"/>
          <p:cNvSpPr/>
          <p:nvPr/>
        </p:nvSpPr>
        <p:spPr>
          <a:xfrm>
            <a:off x="1331640" y="1264403"/>
            <a:ext cx="5895900" cy="566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accent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生     態     參     與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2"/>
          <p:cNvSpPr/>
          <p:nvPr/>
        </p:nvSpPr>
        <p:spPr>
          <a:xfrm>
            <a:off x="1345538" y="1625793"/>
            <a:ext cx="1410821" cy="28299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創  作  者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2"/>
          <p:cNvSpPr/>
          <p:nvPr/>
        </p:nvSpPr>
        <p:spPr>
          <a:xfrm>
            <a:off x="2777152" y="1625076"/>
            <a:ext cx="1497441" cy="28299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平</a:t>
            </a: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台</a:t>
            </a: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方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2"/>
          <p:cNvSpPr/>
          <p:nvPr/>
        </p:nvSpPr>
        <p:spPr>
          <a:xfrm>
            <a:off x="4283968" y="1634154"/>
            <a:ext cx="1510623" cy="28299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使</a:t>
            </a: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用</a:t>
            </a: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者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2"/>
          <p:cNvSpPr/>
          <p:nvPr/>
        </p:nvSpPr>
        <p:spPr>
          <a:xfrm>
            <a:off x="1844316" y="2916435"/>
            <a:ext cx="1336542" cy="42148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學術作品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2"/>
          <p:cNvSpPr/>
          <p:nvPr/>
        </p:nvSpPr>
        <p:spPr>
          <a:xfrm>
            <a:off x="1351203" y="4261634"/>
            <a:ext cx="5856742" cy="27002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zh-TW" alt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去中心化數據存儲和</a:t>
            </a:r>
            <a:r>
              <a:rPr lang="en" sz="18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區塊鏈底層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2"/>
          <p:cNvSpPr/>
          <p:nvPr/>
        </p:nvSpPr>
        <p:spPr>
          <a:xfrm>
            <a:off x="1370695" y="3702798"/>
            <a:ext cx="1152128" cy="42148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區塊鏈版權登記與保護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2"/>
          <p:cNvSpPr/>
          <p:nvPr/>
        </p:nvSpPr>
        <p:spPr>
          <a:xfrm>
            <a:off x="4140870" y="3425242"/>
            <a:ext cx="1102059" cy="47828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1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產學合作</a:t>
            </a:r>
            <a:r>
              <a:rPr lang="en" sz="11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投融資中心</a:t>
            </a:r>
            <a:endParaRPr lang="en-US" sz="11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智能合約)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2" name="Google Shape;342;p42"/>
          <p:cNvCxnSpPr>
            <a:endCxn id="350" idx="1"/>
          </p:cNvCxnSpPr>
          <p:nvPr/>
        </p:nvCxnSpPr>
        <p:spPr>
          <a:xfrm flipV="1">
            <a:off x="3190782" y="3039393"/>
            <a:ext cx="950088" cy="9615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3" name="Google Shape;343;p42"/>
          <p:cNvCxnSpPr>
            <a:endCxn id="340" idx="0"/>
          </p:cNvCxnSpPr>
          <p:nvPr/>
        </p:nvCxnSpPr>
        <p:spPr>
          <a:xfrm flipH="1">
            <a:off x="1946759" y="3335410"/>
            <a:ext cx="476828" cy="36738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4" name="Google Shape;344;p42"/>
          <p:cNvSpPr/>
          <p:nvPr/>
        </p:nvSpPr>
        <p:spPr>
          <a:xfrm>
            <a:off x="1370695" y="2107589"/>
            <a:ext cx="1152128" cy="42148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學術</a:t>
            </a:r>
            <a:r>
              <a:rPr lang="en" sz="1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作品</a:t>
            </a:r>
            <a:r>
              <a:rPr lang="zh-CN" altLang="en-US" dirty="0" smtClean="0">
                <a:solidFill>
                  <a:schemeClr val="dk1"/>
                </a:solidFill>
              </a:rPr>
              <a:t>分享</a:t>
            </a:r>
            <a:r>
              <a:rPr lang="zh-TW" altLang="en-US" dirty="0" smtClean="0">
                <a:solidFill>
                  <a:schemeClr val="dk1"/>
                </a:solidFill>
              </a:rPr>
              <a:t>和評價等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5" name="Google Shape;345;p42"/>
          <p:cNvCxnSpPr>
            <a:stCxn id="344" idx="2"/>
            <a:endCxn id="338" idx="0"/>
          </p:cNvCxnSpPr>
          <p:nvPr/>
        </p:nvCxnSpPr>
        <p:spPr>
          <a:xfrm>
            <a:off x="1946759" y="2529070"/>
            <a:ext cx="565828" cy="38736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6" name="Google Shape;346;p42"/>
          <p:cNvSpPr/>
          <p:nvPr/>
        </p:nvSpPr>
        <p:spPr>
          <a:xfrm>
            <a:off x="5852840" y="2888844"/>
            <a:ext cx="1132157" cy="42148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官產學合作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7" name="Google Shape;347;p42"/>
          <p:cNvCxnSpPr/>
          <p:nvPr/>
        </p:nvCxnSpPr>
        <p:spPr>
          <a:xfrm rot="10800000">
            <a:off x="5247099" y="2953046"/>
            <a:ext cx="565800" cy="1543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8" name="Google Shape;348;p42"/>
          <p:cNvCxnSpPr>
            <a:endCxn id="346" idx="3"/>
          </p:cNvCxnSpPr>
          <p:nvPr/>
        </p:nvCxnSpPr>
        <p:spPr>
          <a:xfrm rot="10800000" flipV="1">
            <a:off x="6984997" y="2775581"/>
            <a:ext cx="342136" cy="32400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9" name="Google Shape;349;p42"/>
          <p:cNvSpPr/>
          <p:nvPr/>
        </p:nvSpPr>
        <p:spPr>
          <a:xfrm>
            <a:off x="4140870" y="2277375"/>
            <a:ext cx="1102059" cy="38462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收益分配中心              (智能合約)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0870" y="2665580"/>
            <a:ext cx="1106896" cy="74762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333;p42"/>
          <p:cNvSpPr/>
          <p:nvPr/>
        </p:nvSpPr>
        <p:spPr>
          <a:xfrm>
            <a:off x="7367253" y="3459868"/>
            <a:ext cx="1072243" cy="3780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其他機構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337;p42"/>
          <p:cNvSpPr/>
          <p:nvPr/>
        </p:nvSpPr>
        <p:spPr>
          <a:xfrm>
            <a:off x="5810990" y="1641613"/>
            <a:ext cx="1391279" cy="28299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 smtClean="0">
                <a:solidFill>
                  <a:schemeClr val="dk1"/>
                </a:solidFill>
              </a:rPr>
              <a:t>學術機構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44;p42"/>
          <p:cNvSpPr/>
          <p:nvPr/>
        </p:nvSpPr>
        <p:spPr>
          <a:xfrm>
            <a:off x="2642099" y="2117578"/>
            <a:ext cx="1152128" cy="42148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solidFill>
                  <a:schemeClr val="dk1"/>
                </a:solidFill>
              </a:rPr>
              <a:t>會議</a:t>
            </a:r>
            <a:r>
              <a:rPr lang="en-US" altLang="zh-TW" dirty="0">
                <a:solidFill>
                  <a:schemeClr val="dk1"/>
                </a:solidFill>
              </a:rPr>
              <a:t>,</a:t>
            </a:r>
            <a:r>
              <a:rPr lang="zh-TW" altLang="en-US" dirty="0" smtClean="0">
                <a:solidFill>
                  <a:schemeClr val="dk1"/>
                </a:solidFill>
              </a:rPr>
              <a:t>期刊等評審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45;p42"/>
          <p:cNvCxnSpPr/>
          <p:nvPr/>
        </p:nvCxnSpPr>
        <p:spPr>
          <a:xfrm flipH="1">
            <a:off x="2638186" y="2539071"/>
            <a:ext cx="637426" cy="38736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4" name="Google Shape;340;p42"/>
          <p:cNvSpPr/>
          <p:nvPr/>
        </p:nvSpPr>
        <p:spPr>
          <a:xfrm>
            <a:off x="2586676" y="3694237"/>
            <a:ext cx="1152128" cy="42148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solidFill>
                  <a:schemeClr val="dk1"/>
                </a:solidFill>
              </a:rPr>
              <a:t>出版和數據分析等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345;p42"/>
          <p:cNvCxnSpPr/>
          <p:nvPr/>
        </p:nvCxnSpPr>
        <p:spPr>
          <a:xfrm>
            <a:off x="2648735" y="3323243"/>
            <a:ext cx="565828" cy="36488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6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3040"/>
              <a:buNone/>
            </a:pP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273050" lvl="0" indent="-273050" algn="ctr" rtl="0">
              <a:spcBef>
                <a:spcPts val="600"/>
              </a:spcBef>
              <a:spcAft>
                <a:spcPts val="0"/>
              </a:spcAft>
              <a:buSzPts val="3040"/>
              <a:buNone/>
            </a:pPr>
            <a:r>
              <a:rPr lang="en" sz="4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Thank you！</a:t>
            </a:r>
            <a:endParaRPr sz="4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3050" lvl="0" indent="-273050" algn="ctr" rtl="0">
              <a:spcBef>
                <a:spcPts val="600"/>
              </a:spcBef>
              <a:spcAft>
                <a:spcPts val="0"/>
              </a:spcAft>
              <a:buSzPts val="3040"/>
              <a:buNone/>
            </a:pPr>
            <a:r>
              <a:rPr lang="en" sz="4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sz="4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56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464653"/>
                </a:solidFill>
              </a:rPr>
              <a:t>9</a:t>
            </a:fld>
            <a:endParaRPr>
              <a:solidFill>
                <a:srgbClr val="464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原創">
  <a:themeElements>
    <a:clrScheme name="原創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570</Words>
  <Application>Microsoft Macintosh PowerPoint</Application>
  <PresentationFormat>如螢幕大小 (16:9)</PresentationFormat>
  <Paragraphs>114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Bookman Old Style</vt:lpstr>
      <vt:lpstr>Calibri</vt:lpstr>
      <vt:lpstr>Noto Sans Symbols</vt:lpstr>
      <vt:lpstr>Times New Roman</vt:lpstr>
      <vt:lpstr>宋体</vt:lpstr>
      <vt:lpstr>微軟正黑體</vt:lpstr>
      <vt:lpstr>Arial</vt:lpstr>
      <vt:lpstr>Simple Light</vt:lpstr>
      <vt:lpstr>1_原創</vt:lpstr>
      <vt:lpstr>基於區塊鏈技術的學術作品共享平台</vt:lpstr>
      <vt:lpstr>PowerPoint 簡報</vt:lpstr>
      <vt:lpstr>(一) 專案定義和構想 – 產品定義</vt:lpstr>
      <vt:lpstr>(二) 傳統平台簡介和痛點分析</vt:lpstr>
      <vt:lpstr>(二) 傳統平台簡介和行業痛點分析</vt:lpstr>
      <vt:lpstr>(三) 為何區塊鏈技術可以解決</vt:lpstr>
      <vt:lpstr>(四) 產品設計和分析 - 區塊鏈平台(1) </vt:lpstr>
      <vt:lpstr>(四) 產品設計和分析 - 區塊鏈平台(2) </vt:lpstr>
      <vt:lpstr>PowerPoint 簡報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基於區塊鏈技術的學術作品共享平台</dc:title>
  <dc:creator>AaronChen</dc:creator>
  <cp:lastModifiedBy>Microsoft Office 使用者</cp:lastModifiedBy>
  <cp:revision>25</cp:revision>
  <dcterms:modified xsi:type="dcterms:W3CDTF">2019-04-24T01:24:54Z</dcterms:modified>
</cp:coreProperties>
</file>