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87" r:id="rId7"/>
    <p:sldId id="261" r:id="rId8"/>
    <p:sldId id="271" r:id="rId9"/>
    <p:sldId id="272" r:id="rId10"/>
    <p:sldId id="28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F6F31-475A-47FD-B91E-840411531E3C}">
  <a:tblStyle styleId="{46BF6F31-475A-47FD-B91E-840411531E3C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4DA3BA-3F0E-4FFC-9EC9-041C923663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D2B6F5-EC9C-468C-AE22-BF1A53FB0C0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D55786-8C4C-4967-AC5B-6F2B69EEABC3}" styleName="Table_3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F6"/>
          </a:solidFill>
        </a:fill>
      </a:tcStyle>
    </a:wholeTbl>
    <a:band1H>
      <a:tcTxStyle/>
      <a:tcStyle>
        <a:tcBdr/>
        <a:fill>
          <a:solidFill>
            <a:srgbClr val="DFE6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E6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75"/>
  </p:normalViewPr>
  <p:slideViewPr>
    <p:cSldViewPr snapToGrid="0">
      <p:cViewPr varScale="1">
        <p:scale>
          <a:sx n="119" d="100"/>
          <a:sy n="119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156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45f37c58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4a45f37c58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a45f37c58_2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88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5f37c58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a45f37c5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14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45f37c58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a45f37c58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a45f37c58_2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50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5f37c58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a45f37c58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a45f37c58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5f37c58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a45f37c58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a45f37c58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86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a45f37c58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a45f37c58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4a45f37c58_2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97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a45f37c5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4a45f37c58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a45f37c58_2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62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69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a45f37c58_2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4a45f37c58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88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904875" y="2736056"/>
            <a:ext cx="7315200" cy="959644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04875" y="2736056"/>
            <a:ext cx="228600" cy="95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400800" y="4766072"/>
            <a:ext cx="2286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898775" y="4766072"/>
            <a:ext cx="34750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105328" y="4766072"/>
            <a:ext cx="1219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554141"/>
            <a:ext cx="2730104" cy="58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14400" y="2114550"/>
            <a:ext cx="7315200" cy="959644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914400" y="2114550"/>
            <a:ext cx="228600" cy="95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400800" y="4766072"/>
            <a:ext cx="2286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2898775" y="4766072"/>
            <a:ext cx="34750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1069975" y="4766072"/>
            <a:ext cx="1520825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兩項物件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比對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只有標題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5" name="Google Shape;115;p21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/>
          <p:nvPr/>
        </p:nvCxnSpPr>
        <p:spPr>
          <a:xfrm rot="5400000">
            <a:off x="3915172" y="2493169"/>
            <a:ext cx="452675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" name="Google Shape;122;p22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324600" y="914400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1" name="Google Shape;131;p23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57200" y="375047"/>
            <a:ext cx="182563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Times New Roman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▶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▶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直排文字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 rot="5400000">
            <a:off x="2730698" y="-1359098"/>
            <a:ext cx="36826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7" name="Google Shape;147;p25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 rot="5400000">
            <a:off x="4362052" y="2401491"/>
            <a:ext cx="4388644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2">
            <a:alpha val="61960"/>
          </a:srgb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554141"/>
            <a:ext cx="2730104" cy="5893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991762" y="1482038"/>
            <a:ext cx="7200900" cy="21063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ctrTitle"/>
          </p:nvPr>
        </p:nvSpPr>
        <p:spPr>
          <a:xfrm>
            <a:off x="1155816" y="2104366"/>
            <a:ext cx="6984900" cy="97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基於區塊鏈技術的學術作品共享</a:t>
            </a:r>
            <a:r>
              <a:rPr lang="zh-CN" altLang="en-US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en-US" altLang="zh-C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C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zh-CN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paperschain.io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1274885" y="3921900"/>
            <a:ext cx="6953200" cy="51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" sz="1400" dirty="0" smtClean="0">
                <a:solidFill>
                  <a:schemeClr val="dk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2019/0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dirty="0" smtClean="0"/>
              <a:t>2</a:t>
            </a:r>
            <a:r>
              <a:rPr lang="en-US" altLang="zh-TW" dirty="0" smtClean="0"/>
              <a:t>4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105328" y="4766072"/>
            <a:ext cx="1219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900762" y="343200"/>
            <a:ext cx="53829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107-2 </a:t>
            </a:r>
            <a:r>
              <a:rPr lang="zh-CN" altLang="en-US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進階軟體開發專題</a:t>
            </a:r>
            <a:r>
              <a:rPr lang="en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endParaRPr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175673" y="4791222"/>
            <a:ext cx="9528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2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95518" y="411495"/>
            <a:ext cx="2841300" cy="8115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Outline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248950" y="1223000"/>
            <a:ext cx="6030300" cy="3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 sz="2400" dirty="0">
                <a:solidFill>
                  <a:schemeClr val="dk1"/>
                </a:solidFill>
              </a:rPr>
              <a:t>(一) </a:t>
            </a:r>
            <a:r>
              <a:rPr lang="zh-CN" altLang="en-US" sz="2400" dirty="0">
                <a:solidFill>
                  <a:schemeClr val="dk1"/>
                </a:solidFill>
              </a:rPr>
              <a:t>專案</a:t>
            </a:r>
            <a:r>
              <a:rPr lang="en" sz="2400" dirty="0" smtClean="0">
                <a:solidFill>
                  <a:schemeClr val="dk1"/>
                </a:solidFill>
              </a:rPr>
              <a:t>定義和構想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 sz="2400" dirty="0"/>
              <a:t>(二</a:t>
            </a:r>
            <a:r>
              <a:rPr lang="en" sz="2400" dirty="0" smtClean="0"/>
              <a:t>) </a:t>
            </a:r>
            <a:r>
              <a:rPr lang="zh-CN" altLang="en-US" sz="2400" dirty="0" smtClean="0"/>
              <a:t>傳統平台簡介和痛點分析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dirty="0">
                <a:solidFill>
                  <a:schemeClr val="dk1"/>
                </a:solidFill>
              </a:rPr>
              <a:t>(三) </a:t>
            </a:r>
            <a:r>
              <a:rPr lang="zh-CN" altLang="en-US" sz="2400" dirty="0" smtClean="0">
                <a:solidFill>
                  <a:schemeClr val="dk1"/>
                </a:solidFill>
              </a:rPr>
              <a:t>為何區塊鏈技術可以解決</a:t>
            </a:r>
            <a:endParaRPr lang="en" sz="2400" dirty="0" smtClean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dirty="0" smtClean="0">
                <a:solidFill>
                  <a:schemeClr val="dk1"/>
                </a:solidFill>
              </a:rPr>
              <a:t>(</a:t>
            </a:r>
            <a:r>
              <a:rPr lang="en" sz="2400" dirty="0">
                <a:solidFill>
                  <a:schemeClr val="dk1"/>
                </a:solidFill>
              </a:rPr>
              <a:t>四) </a:t>
            </a:r>
            <a:r>
              <a:rPr lang="zh-CN" altLang="en-US" sz="2400" dirty="0">
                <a:solidFill>
                  <a:schemeClr val="dk1"/>
                </a:solidFill>
              </a:rPr>
              <a:t>專案</a:t>
            </a:r>
            <a:r>
              <a:rPr lang="en" sz="2400" dirty="0" smtClean="0">
                <a:solidFill>
                  <a:schemeClr val="dk1"/>
                </a:solidFill>
              </a:rPr>
              <a:t>產品設計和分析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 sz="2400" dirty="0" smtClean="0">
                <a:solidFill>
                  <a:schemeClr val="dk1"/>
                </a:solidFill>
              </a:rPr>
              <a:t>(</a:t>
            </a:r>
            <a:r>
              <a:rPr lang="zh-CN" altLang="en-US" sz="2400" dirty="0">
                <a:solidFill>
                  <a:schemeClr val="dk1"/>
                </a:solidFill>
              </a:rPr>
              <a:t>五</a:t>
            </a:r>
            <a:r>
              <a:rPr lang="en" sz="2400" dirty="0" smtClean="0">
                <a:solidFill>
                  <a:schemeClr val="dk1"/>
                </a:solidFill>
              </a:rPr>
              <a:t>) Q</a:t>
            </a:r>
            <a:r>
              <a:rPr lang="en-US" altLang="zh-CN" sz="2400" dirty="0" smtClean="0">
                <a:solidFill>
                  <a:schemeClr val="dk1"/>
                </a:solidFill>
              </a:rPr>
              <a:t>&amp;A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(一) 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專案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定義和構想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– 產品定義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846575" y="914400"/>
            <a:ext cx="7840226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61873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利用區塊鏈技術，通過加密數位通證(token)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系統來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促進學術作品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創作者、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區塊鏈共享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en" altLang="zh-TW" sz="1800" dirty="0">
                <a:latin typeface="Arial"/>
                <a:ea typeface="Arial"/>
                <a:cs typeface="Arial"/>
                <a:sym typeface="Arial"/>
              </a:rPr>
              <a:t> 、 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使用者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和學術機構多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方共同參與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作品生態系統，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打破壟斷，促進學術共享，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真正實現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多</a:t>
            </a:r>
            <a:r>
              <a:rPr lang="en" sz="1800" dirty="0" err="1" smtClean="0">
                <a:latin typeface="Arial"/>
                <a:ea typeface="Arial"/>
                <a:cs typeface="Arial"/>
                <a:sym typeface="Arial"/>
              </a:rPr>
              <a:t>方共贏的共享經濟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6187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運用區塊鏈技術，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重新定義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共享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生態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， 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通過設計加密數位通證并構建區塊鏈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學術作品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共享平台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促進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學術作品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創作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、傳播、評價和版權保護，真正實現公平的學術共享機制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3</a:t>
            </a:fld>
            <a:endParaRPr>
              <a:solidFill>
                <a:srgbClr val="464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傳統平台簡介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痛點分析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61873" algn="l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目前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傳統學術作品平台簡介和存在問題</a:t>
            </a:r>
            <a:endParaRPr sz="2000" dirty="0"/>
          </a:p>
          <a:p>
            <a:pPr marL="547687" lvl="1" indent="-276352">
              <a:buSzPts val="1800"/>
            </a:pPr>
            <a:r>
              <a:rPr lang="zh-CN" altLang="en-US" sz="1600" dirty="0"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lang="en-US" altLang="zh-CN" sz="1600" dirty="0">
                <a:latin typeface="Arial"/>
                <a:ea typeface="Arial"/>
                <a:cs typeface="Arial"/>
              </a:rPr>
              <a:t>IEEE, ACM, </a:t>
            </a:r>
            <a:r>
              <a:rPr lang="en-US" altLang="zh-CN" sz="1600" dirty="0" err="1">
                <a:latin typeface="Arial"/>
                <a:ea typeface="Arial"/>
                <a:cs typeface="Arial"/>
              </a:rPr>
              <a:t>Spinger</a:t>
            </a:r>
            <a:r>
              <a:rPr lang="en-US" altLang="zh-CN" sz="1600" dirty="0">
                <a:latin typeface="Arial"/>
                <a:ea typeface="Arial"/>
                <a:cs typeface="Arial"/>
              </a:rPr>
              <a:t>, Elsevier</a:t>
            </a:r>
            <a:r>
              <a:rPr lang="zh-CN" altLang="en-US" sz="1600" dirty="0">
                <a:latin typeface="Arial"/>
                <a:ea typeface="Arial"/>
                <a:cs typeface="Arial"/>
              </a:rPr>
              <a:t>為代表</a:t>
            </a:r>
            <a:r>
              <a:rPr lang="zh-CN" altLang="en-US" sz="1600" dirty="0" smtClean="0">
                <a:latin typeface="Arial"/>
                <a:ea typeface="Arial"/>
                <a:cs typeface="Arial"/>
              </a:rPr>
              <a:t>傳統平台幾乎壟斷了巨大的學術作品共享市場，收取高額的手續費，嚴重阻礙了學術共享的核心價值</a:t>
            </a:r>
            <a:endParaRPr lang="en-US" altLang="zh-CN" sz="1600" dirty="0" smtClean="0">
              <a:latin typeface="Arial"/>
              <a:ea typeface="Arial"/>
              <a:cs typeface="Arial"/>
            </a:endParaRPr>
          </a:p>
          <a:p>
            <a:pPr marL="822325" lvl="2" indent="-246380">
              <a:buSzPts val="1800"/>
            </a:pPr>
            <a:r>
              <a:rPr lang="zh-CN" altLang="en-US" sz="1400" dirty="0" smtClean="0">
                <a:latin typeface="Arial"/>
                <a:ea typeface="Arial"/>
                <a:cs typeface="Arial"/>
                <a:sym typeface="Arial"/>
              </a:rPr>
              <a:t>已有多所知名大學不堪重負，退訂相關學術作品平台</a:t>
            </a:r>
            <a:r>
              <a:rPr lang="en-US" altLang="zh-CN" sz="1400" dirty="0" smtClean="0">
                <a:latin typeface="Arial"/>
                <a:ea typeface="Arial"/>
                <a:cs typeface="Arial"/>
                <a:sym typeface="Arial"/>
              </a:rPr>
              <a:t>(Elsevier, </a:t>
            </a:r>
            <a:r>
              <a:rPr lang="zh-CN" altLang="en-US" sz="1400" dirty="0" smtClean="0">
                <a:latin typeface="Arial"/>
                <a:ea typeface="Arial"/>
                <a:cs typeface="Arial"/>
                <a:sym typeface="Arial"/>
              </a:rPr>
              <a:t>加州大學和</a:t>
            </a:r>
            <a:r>
              <a:rPr lang="en-US" altLang="zh-CN" sz="1400" dirty="0" smtClean="0">
                <a:latin typeface="Arial"/>
                <a:ea typeface="Arial"/>
                <a:cs typeface="Arial"/>
                <a:sym typeface="Arial"/>
              </a:rPr>
              <a:t>NTU</a:t>
            </a:r>
            <a:r>
              <a:rPr lang="zh-CN" altLang="en-US" sz="1400" dirty="0" smtClean="0"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lang="en-US" altLang="zh-CN" sz="14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zh-TW" alt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822325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4</a:t>
            </a:fld>
            <a:endParaRPr>
              <a:solidFill>
                <a:srgbClr val="464653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5" y="2340374"/>
            <a:ext cx="2373588" cy="19384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46" y="2340374"/>
            <a:ext cx="2512906" cy="19517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72" y="2716018"/>
            <a:ext cx="2688144" cy="117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傳統平台簡介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行業痛點分析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indent="-261873">
              <a:spcBef>
                <a:spcPts val="0"/>
              </a:spcBef>
              <a:buSzPts val="1800"/>
            </a:pPr>
            <a:r>
              <a:rPr lang="zh-CN" altLang="en-US" sz="2000" dirty="0">
                <a:latin typeface="Arial"/>
                <a:ea typeface="Arial"/>
                <a:cs typeface="Arial"/>
                <a:sym typeface="Arial"/>
              </a:rPr>
              <a:t>行業痛點分析</a:t>
            </a:r>
            <a:endParaRPr sz="2000" dirty="0">
              <a:latin typeface="Arial"/>
              <a:ea typeface="Arial"/>
              <a:cs typeface="Arial"/>
            </a:endParaRPr>
          </a:p>
          <a:p>
            <a:pPr marL="547688" lvl="1" indent="-276351" algn="l" rtl="0">
              <a:spcBef>
                <a:spcPts val="500"/>
              </a:spcBef>
              <a:spcAft>
                <a:spcPts val="0"/>
              </a:spcAft>
              <a:buSzPts val="1800"/>
              <a:buChar char="▶"/>
            </a:pP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傳統中心化的學術共享平台壟斷地位無法撼動</a:t>
            </a:r>
            <a:r>
              <a:rPr lang="en-US" altLang="zh-CN" sz="18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高額手續費阻礙學術共享</a:t>
            </a:r>
            <a:endParaRPr lang="en-US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中心化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作品共享平台存在網絡攻擊、版權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保護等</a:t>
            </a: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諸多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問題</a:t>
            </a:r>
            <a:endParaRPr lang="en-US" altLang="zh-TW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中心化</a:t>
            </a:r>
            <a:r>
              <a:rPr lang="zh-TW" altLang="en-US" sz="1800" dirty="0">
                <a:latin typeface="Arial"/>
                <a:ea typeface="Arial"/>
                <a:cs typeface="Arial"/>
                <a:sym typeface="Arial"/>
              </a:rPr>
              <a:t>學術作品共享</a:t>
            </a: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無法實現知識產權衍生交易</a:t>
            </a:r>
            <a:endParaRPr lang="en-US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創作者共享作品和創意卻無法獲得收益</a:t>
            </a:r>
            <a:r>
              <a:rPr lang="en-US" altLang="zh-CN" sz="18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影響創作者的積極性</a:t>
            </a:r>
            <a:endParaRPr lang="en-US" altLang="zh-CN" sz="1800" dirty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使用者需要支付高昂的費用才能獲得學術作品，大大限制了使用者的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範圍</a:t>
            </a:r>
            <a:endParaRPr lang="en-US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>
              <a:buSzPts val="1800"/>
            </a:pP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大部分學術機構依附於中心化的學術平台</a:t>
            </a:r>
            <a:endParaRPr lang="en-US" altLang="zh-CN" sz="1800" dirty="0">
              <a:latin typeface="Arial"/>
              <a:ea typeface="Arial"/>
              <a:cs typeface="Arial"/>
              <a:sym typeface="Arial"/>
            </a:endParaRPr>
          </a:p>
          <a:p>
            <a:pPr marL="271337" lvl="1" indent="0">
              <a:buSzPts val="1800"/>
              <a:buNone/>
            </a:pPr>
            <a:endParaRPr lang="zh-TW" alt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 algn="l" rtl="0">
              <a:spcBef>
                <a:spcPts val="500"/>
              </a:spcBef>
              <a:spcAft>
                <a:spcPts val="0"/>
              </a:spcAft>
              <a:buSzPts val="1800"/>
              <a:buChar char="▶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5</a:t>
            </a:fld>
            <a:endParaRPr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為何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區塊鏈技術可以解決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545975" y="914400"/>
            <a:ext cx="80247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15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區塊鏈技術起源于中本聰的比特幣技術，是下世代價值互聯網的基石，其本質是信任機器和分佈式共享賬本。 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區塊鏈技術因具有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去中心化、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防篡改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可追溯等特性。</a:t>
            </a:r>
          </a:p>
          <a:p>
            <a:pPr marL="273050" lvl="0" indent="-2715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152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區塊鏈技術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可以顛覆傳統平台壟斷地位，利用其通證技術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僅可以激勵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學術作品創作并獲得公平的收益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，也為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平台安全和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作品的版權保護、</a:t>
            </a: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知識產權</a:t>
            </a:r>
            <a:r>
              <a:rPr lang="en" sz="1800" dirty="0" smtClean="0">
                <a:latin typeface="Arial"/>
                <a:ea typeface="Arial"/>
                <a:cs typeface="Arial"/>
                <a:sym typeface="Arial"/>
              </a:rPr>
              <a:t>投資和交易提供強大的技術支持</a:t>
            </a:r>
          </a:p>
          <a:p>
            <a:pPr marL="273050" lvl="0" indent="-27152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endParaRPr lang="e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73050" lvl="0" indent="-271526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</a:pPr>
            <a:r>
              <a:rPr lang="zh-CN" altLang="en-US" sz="1800" dirty="0">
                <a:latin typeface="Arial"/>
                <a:ea typeface="Arial"/>
                <a:cs typeface="Arial"/>
                <a:sym typeface="Arial"/>
              </a:rPr>
              <a:t>區塊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鏈的智能合約技術可以提高平台安全執行的效率，其</a:t>
            </a:r>
            <a:r>
              <a:rPr lang="en" altLang="zh-CN" sz="1800" dirty="0" smtClean="0">
                <a:latin typeface="Arial"/>
                <a:ea typeface="Arial"/>
                <a:cs typeface="Arial"/>
                <a:sym typeface="Arial"/>
              </a:rPr>
              <a:t>分散式帳本技術可以的降低交易和運行成本</a:t>
            </a:r>
            <a:r>
              <a:rPr lang="en-US" altLang="zh-CN" sz="1800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CN" altLang="en-US" sz="1800" dirty="0" smtClean="0">
                <a:latin typeface="Arial"/>
                <a:ea typeface="Arial"/>
                <a:cs typeface="Arial"/>
                <a:sym typeface="Arial"/>
              </a:rPr>
              <a:t>促進使學術作品的共享範圍</a:t>
            </a:r>
            <a:endParaRPr lang="en" altLang="zh-CN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1524" lvl="0" indent="0">
              <a:lnSpc>
                <a:spcPct val="115000"/>
              </a:lnSpc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6</a:t>
            </a:fld>
            <a:endParaRPr>
              <a:solidFill>
                <a:srgbClr val="464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(四)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區塊鏈平台(1)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824"/>
              <a:buChar char="▶"/>
            </a:pP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運用區塊鏈技術重構平台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創作者和使用者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和學術機構四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者</a:t>
            </a:r>
            <a:r>
              <a:rPr lang="zh-CN" altLang="en-US" sz="2400" dirty="0" smtClean="0">
                <a:latin typeface="Arial"/>
                <a:ea typeface="Arial"/>
                <a:cs typeface="Arial"/>
                <a:sym typeface="Arial"/>
              </a:rPr>
              <a:t>之間的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關係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7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5378401" y="3221511"/>
            <a:ext cx="1065374" cy="460724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5449177" y="3261877"/>
            <a:ext cx="918519" cy="3756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ED0036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200" b="1">
              <a:solidFill>
                <a:srgbClr val="ED00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6646998" y="1657387"/>
            <a:ext cx="1105908" cy="430456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4" name="Google Shape;304;p41"/>
          <p:cNvSpPr/>
          <p:nvPr/>
        </p:nvSpPr>
        <p:spPr>
          <a:xfrm>
            <a:off x="6746338" y="1696965"/>
            <a:ext cx="907227" cy="3469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2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11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區塊鏈</a:t>
            </a:r>
            <a:r>
              <a:rPr lang="en" sz="11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endParaRPr sz="1100" b="1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/>
          <p:nvPr/>
        </p:nvSpPr>
        <p:spPr>
          <a:xfrm>
            <a:off x="7982288" y="3198110"/>
            <a:ext cx="1109446" cy="460731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8080460" y="3247958"/>
            <a:ext cx="935704" cy="3610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創作者</a:t>
            </a:r>
            <a:endParaRPr sz="1200" b="1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41"/>
          <p:cNvCxnSpPr>
            <a:endCxn id="301" idx="0"/>
          </p:cNvCxnSpPr>
          <p:nvPr/>
        </p:nvCxnSpPr>
        <p:spPr>
          <a:xfrm flipH="1">
            <a:off x="5911088" y="2061623"/>
            <a:ext cx="962482" cy="115988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41"/>
          <p:cNvCxnSpPr>
            <a:endCxn id="305" idx="0"/>
          </p:cNvCxnSpPr>
          <p:nvPr/>
        </p:nvCxnSpPr>
        <p:spPr>
          <a:xfrm>
            <a:off x="7570503" y="2039751"/>
            <a:ext cx="966508" cy="115835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41"/>
          <p:cNvCxnSpPr>
            <a:stCxn id="305" idx="2"/>
            <a:endCxn id="301" idx="6"/>
          </p:cNvCxnSpPr>
          <p:nvPr/>
        </p:nvCxnSpPr>
        <p:spPr>
          <a:xfrm flipH="1">
            <a:off x="6443775" y="3428476"/>
            <a:ext cx="1538513" cy="2339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10" name="Google Shape;310;p41"/>
          <p:cNvSpPr/>
          <p:nvPr/>
        </p:nvSpPr>
        <p:spPr>
          <a:xfrm>
            <a:off x="499335" y="2687986"/>
            <a:ext cx="918931" cy="452499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 dirty="0"/>
          </a:p>
        </p:txBody>
      </p:sp>
      <p:sp>
        <p:nvSpPr>
          <p:cNvPr id="311" name="Google Shape;311;p41"/>
          <p:cNvSpPr/>
          <p:nvPr/>
        </p:nvSpPr>
        <p:spPr>
          <a:xfrm>
            <a:off x="535823" y="2746854"/>
            <a:ext cx="838863" cy="338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200"/>
              <a:buFont typeface="Arial"/>
              <a:buNone/>
            </a:pPr>
            <a:r>
              <a:rPr lang="en" sz="1050" b="1" dirty="0">
                <a:solidFill>
                  <a:srgbClr val="ED0036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050" b="1" dirty="0">
              <a:solidFill>
                <a:srgbClr val="ED00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1907915" y="2429633"/>
            <a:ext cx="1638175" cy="917169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2001834" y="2510196"/>
            <a:ext cx="1473193" cy="7560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800" b="1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CN" altLang="en-US" sz="18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en" sz="18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800" b="1" dirty="0">
                <a:solidFill>
                  <a:srgbClr val="93C47D"/>
                </a:solidFill>
              </a:rPr>
              <a:t> </a:t>
            </a:r>
            <a:r>
              <a:rPr lang="en" sz="1800" b="1" dirty="0" smtClean="0">
                <a:solidFill>
                  <a:srgbClr val="93C47D"/>
                </a:solidFill>
              </a:rPr>
              <a:t> </a:t>
            </a:r>
            <a:r>
              <a:rPr lang="en" sz="1800" b="1" dirty="0" err="1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endParaRPr sz="1800" b="1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4070650" y="2700390"/>
            <a:ext cx="926155" cy="457175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 dirty="0"/>
          </a:p>
        </p:txBody>
      </p:sp>
      <p:sp>
        <p:nvSpPr>
          <p:cNvPr id="315" name="Google Shape;315;p41"/>
          <p:cNvSpPr/>
          <p:nvPr/>
        </p:nvSpPr>
        <p:spPr>
          <a:xfrm>
            <a:off x="4130502" y="2746854"/>
            <a:ext cx="827983" cy="3610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en" sz="1050" b="1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創作者</a:t>
            </a:r>
            <a:endParaRPr sz="1050" b="1" dirty="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1"/>
          <p:cNvCxnSpPr/>
          <p:nvPr/>
        </p:nvCxnSpPr>
        <p:spPr>
          <a:xfrm flipH="1" flipV="1">
            <a:off x="3541733" y="2918352"/>
            <a:ext cx="511436" cy="1006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41"/>
          <p:cNvCxnSpPr/>
          <p:nvPr/>
        </p:nvCxnSpPr>
        <p:spPr>
          <a:xfrm>
            <a:off x="1424173" y="2918185"/>
            <a:ext cx="483742" cy="103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41"/>
          <p:cNvSpPr/>
          <p:nvPr/>
        </p:nvSpPr>
        <p:spPr>
          <a:xfrm>
            <a:off x="5671033" y="4228026"/>
            <a:ext cx="323999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638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區塊鏈重構生態后的三者關係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1666044" y="4427169"/>
            <a:ext cx="202491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現有生態中的三者關係 </a:t>
            </a:r>
            <a:endParaRPr dirty="0"/>
          </a:p>
        </p:txBody>
      </p:sp>
      <p:sp>
        <p:nvSpPr>
          <p:cNvPr id="4" name="手繪多邊形 3"/>
          <p:cNvSpPr/>
          <p:nvPr/>
        </p:nvSpPr>
        <p:spPr>
          <a:xfrm>
            <a:off x="947292" y="2103024"/>
            <a:ext cx="3625832" cy="574391"/>
          </a:xfrm>
          <a:custGeom>
            <a:avLst/>
            <a:gdLst>
              <a:gd name="connsiteX0" fmla="*/ 0 w 3591816"/>
              <a:gd name="connsiteY0" fmla="*/ 713928 h 713928"/>
              <a:gd name="connsiteX1" fmla="*/ 914400 w 3591816"/>
              <a:gd name="connsiteY1" fmla="*/ 95557 h 713928"/>
              <a:gd name="connsiteX2" fmla="*/ 2736622 w 3591816"/>
              <a:gd name="connsiteY2" fmla="*/ 62665 h 713928"/>
              <a:gd name="connsiteX3" fmla="*/ 3565502 w 3591816"/>
              <a:gd name="connsiteY3" fmla="*/ 687614 h 713928"/>
              <a:gd name="connsiteX4" fmla="*/ 3565502 w 3591816"/>
              <a:gd name="connsiteY4" fmla="*/ 687614 h 713928"/>
              <a:gd name="connsiteX5" fmla="*/ 3591816 w 3591816"/>
              <a:gd name="connsiteY5" fmla="*/ 713928 h 71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1816" h="713928">
                <a:moveTo>
                  <a:pt x="0" y="713928"/>
                </a:moveTo>
                <a:cubicBezTo>
                  <a:pt x="229148" y="459014"/>
                  <a:pt x="458296" y="204101"/>
                  <a:pt x="914400" y="95557"/>
                </a:cubicBezTo>
                <a:cubicBezTo>
                  <a:pt x="1370504" y="-12987"/>
                  <a:pt x="2294772" y="-36011"/>
                  <a:pt x="2736622" y="62665"/>
                </a:cubicBezTo>
                <a:cubicBezTo>
                  <a:pt x="3178472" y="161341"/>
                  <a:pt x="3565502" y="687614"/>
                  <a:pt x="3565502" y="687614"/>
                </a:cubicBezTo>
                <a:lnTo>
                  <a:pt x="3565502" y="687614"/>
                </a:lnTo>
                <a:lnTo>
                  <a:pt x="3591816" y="713928"/>
                </a:lnTo>
              </a:path>
            </a:pathLst>
          </a:custGeom>
          <a:noFill/>
          <a:ln>
            <a:solidFill>
              <a:srgbClr val="00B0F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Google Shape;305;p41"/>
          <p:cNvSpPr/>
          <p:nvPr/>
        </p:nvSpPr>
        <p:spPr>
          <a:xfrm>
            <a:off x="6690354" y="2569479"/>
            <a:ext cx="1098462" cy="42905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2" name="Google Shape;306;p41"/>
          <p:cNvSpPr/>
          <p:nvPr/>
        </p:nvSpPr>
        <p:spPr>
          <a:xfrm>
            <a:off x="6780991" y="2597732"/>
            <a:ext cx="926440" cy="3362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學術</a:t>
            </a:r>
            <a:endParaRPr lang="en-US" altLang="zh-CN" sz="1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機構</a:t>
            </a:r>
            <a:endParaRPr sz="1200" b="1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sp>
        <p:nvSpPr>
          <p:cNvPr id="27" name="Google Shape;305;p41"/>
          <p:cNvSpPr/>
          <p:nvPr/>
        </p:nvSpPr>
        <p:spPr>
          <a:xfrm>
            <a:off x="2217063" y="3866039"/>
            <a:ext cx="1019878" cy="38287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28" name="Google Shape;306;p41"/>
          <p:cNvSpPr/>
          <p:nvPr/>
        </p:nvSpPr>
        <p:spPr>
          <a:xfrm>
            <a:off x="2295392" y="3884300"/>
            <a:ext cx="860163" cy="30002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學術</a:t>
            </a:r>
            <a:endParaRPr lang="en-US" altLang="zh-CN" sz="1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機構</a:t>
            </a:r>
            <a:endParaRPr sz="1200" b="1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cxnSp>
        <p:nvCxnSpPr>
          <p:cNvPr id="29" name="Google Shape;316;p41"/>
          <p:cNvCxnSpPr>
            <a:stCxn id="27" idx="0"/>
            <a:endCxn id="312" idx="4"/>
          </p:cNvCxnSpPr>
          <p:nvPr/>
        </p:nvCxnSpPr>
        <p:spPr>
          <a:xfrm flipV="1">
            <a:off x="2727002" y="3346802"/>
            <a:ext cx="1" cy="51923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向下箭號 15"/>
          <p:cNvSpPr/>
          <p:nvPr/>
        </p:nvSpPr>
        <p:spPr>
          <a:xfrm flipV="1">
            <a:off x="7143026" y="2095905"/>
            <a:ext cx="205065" cy="42961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rot="3206908" flipH="1" flipV="1">
            <a:off x="6389584" y="2815725"/>
            <a:ext cx="237962" cy="536909"/>
          </a:xfrm>
          <a:prstGeom prst="downArrow">
            <a:avLst>
              <a:gd name="adj1" fmla="val 33412"/>
              <a:gd name="adj2" fmla="val 361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向下箭號 46"/>
          <p:cNvSpPr/>
          <p:nvPr/>
        </p:nvSpPr>
        <p:spPr>
          <a:xfrm rot="18246918" flipH="1" flipV="1">
            <a:off x="7824561" y="2801885"/>
            <a:ext cx="237962" cy="536909"/>
          </a:xfrm>
          <a:prstGeom prst="downArrow">
            <a:avLst>
              <a:gd name="adj1" fmla="val 33412"/>
              <a:gd name="adj2" fmla="val 361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(四)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區塊鏈平台(2)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8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基於區塊鏈技術的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共享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架構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1303379" y="1936832"/>
            <a:ext cx="5904656" cy="26333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827584" y="1341588"/>
            <a:ext cx="432048" cy="3276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數位</a:t>
            </a:r>
            <a:r>
              <a:rPr lang="zh-CN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通證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7327311" y="1341589"/>
            <a:ext cx="1152128" cy="3276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7367253" y="2085696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創投公司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7367253" y="2561183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</a:rPr>
              <a:t>工業界</a:t>
            </a:r>
            <a:endParaRPr dirty="0"/>
          </a:p>
        </p:txBody>
      </p:sp>
      <p:sp>
        <p:nvSpPr>
          <p:cNvPr id="333" name="Google Shape;333;p42"/>
          <p:cNvSpPr/>
          <p:nvPr/>
        </p:nvSpPr>
        <p:spPr>
          <a:xfrm>
            <a:off x="7367253" y="3036669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政府部門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1331640" y="1264403"/>
            <a:ext cx="5895900" cy="56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     態     參     與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1345538" y="1625793"/>
            <a:ext cx="1410821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  作  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2777152" y="1625076"/>
            <a:ext cx="1497441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平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台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4283968" y="1634154"/>
            <a:ext cx="1510623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者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/>
          <p:nvPr/>
        </p:nvSpPr>
        <p:spPr>
          <a:xfrm>
            <a:off x="1844316" y="2916435"/>
            <a:ext cx="1336542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學術作品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1351203" y="4261634"/>
            <a:ext cx="5856742" cy="2700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zh-TW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去中心化數據存儲和</a:t>
            </a:r>
            <a:r>
              <a:rPr lang="en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區塊鏈底層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1370695" y="3702798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區塊鏈版權登記與保護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4140870" y="3425242"/>
            <a:ext cx="1102059" cy="4782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產學合作</a:t>
            </a:r>
            <a:r>
              <a:rPr lang="en" sz="11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投融資中心</a:t>
            </a:r>
            <a:endParaRPr lang="en-US" sz="11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智能合約)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42"/>
          <p:cNvCxnSpPr>
            <a:endCxn id="350" idx="1"/>
          </p:cNvCxnSpPr>
          <p:nvPr/>
        </p:nvCxnSpPr>
        <p:spPr>
          <a:xfrm flipV="1">
            <a:off x="3190782" y="3039393"/>
            <a:ext cx="950088" cy="961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42"/>
          <p:cNvCxnSpPr>
            <a:endCxn id="340" idx="0"/>
          </p:cNvCxnSpPr>
          <p:nvPr/>
        </p:nvCxnSpPr>
        <p:spPr>
          <a:xfrm flipH="1">
            <a:off x="1946759" y="3335410"/>
            <a:ext cx="476828" cy="3673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4" name="Google Shape;344;p42"/>
          <p:cNvSpPr/>
          <p:nvPr/>
        </p:nvSpPr>
        <p:spPr>
          <a:xfrm>
            <a:off x="1370695" y="2107589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dirty="0" smtClean="0">
                <a:solidFill>
                  <a:schemeClr val="dk1"/>
                </a:solidFill>
              </a:rPr>
              <a:t>分享</a:t>
            </a:r>
            <a:r>
              <a:rPr lang="zh-TW" altLang="en-US" dirty="0" smtClean="0">
                <a:solidFill>
                  <a:schemeClr val="dk1"/>
                </a:solidFill>
              </a:rPr>
              <a:t>和評價等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42"/>
          <p:cNvCxnSpPr>
            <a:stCxn id="344" idx="2"/>
            <a:endCxn id="338" idx="0"/>
          </p:cNvCxnSpPr>
          <p:nvPr/>
        </p:nvCxnSpPr>
        <p:spPr>
          <a:xfrm>
            <a:off x="1946759" y="2529070"/>
            <a:ext cx="565828" cy="3873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42"/>
          <p:cNvSpPr/>
          <p:nvPr/>
        </p:nvSpPr>
        <p:spPr>
          <a:xfrm>
            <a:off x="5852840" y="2888844"/>
            <a:ext cx="1132157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官產學合作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2"/>
          <p:cNvCxnSpPr/>
          <p:nvPr/>
        </p:nvCxnSpPr>
        <p:spPr>
          <a:xfrm rot="10800000">
            <a:off x="5247099" y="2953046"/>
            <a:ext cx="565800" cy="154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8" name="Google Shape;348;p42"/>
          <p:cNvCxnSpPr>
            <a:endCxn id="346" idx="3"/>
          </p:cNvCxnSpPr>
          <p:nvPr/>
        </p:nvCxnSpPr>
        <p:spPr>
          <a:xfrm rot="10800000" flipV="1">
            <a:off x="6984997" y="2775581"/>
            <a:ext cx="342136" cy="3240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9" name="Google Shape;349;p42"/>
          <p:cNvSpPr/>
          <p:nvPr/>
        </p:nvSpPr>
        <p:spPr>
          <a:xfrm>
            <a:off x="4140870" y="2277375"/>
            <a:ext cx="1102059" cy="3846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收益分配中心              (智能合約)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870" y="2665580"/>
            <a:ext cx="1106896" cy="7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333;p42"/>
          <p:cNvSpPr/>
          <p:nvPr/>
        </p:nvSpPr>
        <p:spPr>
          <a:xfrm>
            <a:off x="7367253" y="3459868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其他機構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37;p42"/>
          <p:cNvSpPr/>
          <p:nvPr/>
        </p:nvSpPr>
        <p:spPr>
          <a:xfrm>
            <a:off x="5810990" y="1641613"/>
            <a:ext cx="1391279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</a:rPr>
              <a:t>學術機構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44;p42"/>
          <p:cNvSpPr/>
          <p:nvPr/>
        </p:nvSpPr>
        <p:spPr>
          <a:xfrm>
            <a:off x="2642099" y="2117578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dk1"/>
                </a:solidFill>
              </a:rPr>
              <a:t>會議</a:t>
            </a:r>
            <a:r>
              <a:rPr lang="en-US" altLang="zh-TW" dirty="0">
                <a:solidFill>
                  <a:schemeClr val="dk1"/>
                </a:solidFill>
              </a:rPr>
              <a:t>,</a:t>
            </a:r>
            <a:r>
              <a:rPr lang="zh-TW" altLang="en-US" dirty="0" smtClean="0">
                <a:solidFill>
                  <a:schemeClr val="dk1"/>
                </a:solidFill>
              </a:rPr>
              <a:t>期刊等評審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45;p42"/>
          <p:cNvCxnSpPr/>
          <p:nvPr/>
        </p:nvCxnSpPr>
        <p:spPr>
          <a:xfrm flipH="1">
            <a:off x="2638186" y="2539071"/>
            <a:ext cx="637426" cy="3873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340;p42"/>
          <p:cNvSpPr/>
          <p:nvPr/>
        </p:nvSpPr>
        <p:spPr>
          <a:xfrm>
            <a:off x="2586676" y="3694237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dk1"/>
                </a:solidFill>
              </a:rPr>
              <a:t>出版和數據分析等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345;p42"/>
          <p:cNvCxnSpPr/>
          <p:nvPr/>
        </p:nvCxnSpPr>
        <p:spPr>
          <a:xfrm>
            <a:off x="2648735" y="3323243"/>
            <a:ext cx="565828" cy="3648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ctr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lang="e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you！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ctr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lang="e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6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9</a:t>
            </a:fld>
            <a:endParaRPr>
              <a:solidFill>
                <a:srgbClr val="464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原創">
  <a:themeElements>
    <a:clrScheme name="原創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570</Words>
  <Application>Microsoft Macintosh PowerPoint</Application>
  <PresentationFormat>如螢幕大小 (16:9)</PresentationFormat>
  <Paragraphs>114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Bookman Old Style</vt:lpstr>
      <vt:lpstr>Calibri</vt:lpstr>
      <vt:lpstr>Noto Sans Symbols</vt:lpstr>
      <vt:lpstr>Times New Roman</vt:lpstr>
      <vt:lpstr>宋体</vt:lpstr>
      <vt:lpstr>微軟正黑體</vt:lpstr>
      <vt:lpstr>Arial</vt:lpstr>
      <vt:lpstr>Simple Light</vt:lpstr>
      <vt:lpstr>1_原創</vt:lpstr>
      <vt:lpstr>基於區塊鏈技術的學術作品共享平台 paperschain.io</vt:lpstr>
      <vt:lpstr>PowerPoint 簡報</vt:lpstr>
      <vt:lpstr>(一) 專案定義和構想 – 產品定義</vt:lpstr>
      <vt:lpstr>(二) 傳統平台簡介和痛點分析</vt:lpstr>
      <vt:lpstr>(二) 傳統平台簡介和行業痛點分析</vt:lpstr>
      <vt:lpstr>(三) 為何區塊鏈技術可以解決</vt:lpstr>
      <vt:lpstr>(四) 產品設計和分析 - 區塊鏈平台(1) </vt:lpstr>
      <vt:lpstr>(四) 產品設計和分析 - 區塊鏈平台(2) 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基於區塊鏈技術的學術作品共享平台</dc:title>
  <dc:creator>AaronChen</dc:creator>
  <cp:lastModifiedBy>Microsoft Office 使用者</cp:lastModifiedBy>
  <cp:revision>26</cp:revision>
  <dcterms:modified xsi:type="dcterms:W3CDTF">2019-04-24T01:35:50Z</dcterms:modified>
</cp:coreProperties>
</file>