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93" r:id="rId5"/>
    <p:sldId id="259" r:id="rId6"/>
    <p:sldId id="287" r:id="rId7"/>
    <p:sldId id="295" r:id="rId8"/>
    <p:sldId id="258" r:id="rId9"/>
    <p:sldId id="272" r:id="rId10"/>
    <p:sldId id="290" r:id="rId11"/>
    <p:sldId id="289" r:id="rId12"/>
    <p:sldId id="297" r:id="rId13"/>
    <p:sldId id="288" r:id="rId14"/>
    <p:sldId id="294" r:id="rId15"/>
    <p:sldId id="298" r:id="rId16"/>
    <p:sldId id="299" r:id="rId17"/>
    <p:sldId id="28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BF6F31-475A-47FD-B91E-840411531E3C}">
  <a:tblStyle styleId="{46BF6F31-475A-47FD-B91E-840411531E3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4DA3BA-3F0E-4FFC-9EC9-041C923663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D2B6F5-EC9C-468C-AE22-BF1A53FB0C0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D55786-8C4C-4967-AC5B-6F2B69EEABC3}" styleName="Table_3">
    <a:wholeTbl>
      <a:tcTxStyle b="off" i="off">
        <a:font>
          <a:latin typeface="微軟正黑體"/>
          <a:ea typeface="微軟正黑體"/>
          <a:cs typeface="微軟正黑體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F6"/>
          </a:solidFill>
        </a:fill>
      </a:tcStyle>
    </a:wholeTbl>
    <a:band1H>
      <a:tcTxStyle/>
      <a:tcStyle>
        <a:tcBdr/>
        <a:fill>
          <a:solidFill>
            <a:srgbClr val="DFE6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FE6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微軟正黑體"/>
          <a:ea typeface="微軟正黑體"/>
          <a:cs typeface="微軟正黑體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88349" autoAdjust="0"/>
  </p:normalViewPr>
  <p:slideViewPr>
    <p:cSldViewPr snapToGrid="0">
      <p:cViewPr varScale="1">
        <p:scale>
          <a:sx n="151" d="100"/>
          <a:sy n="15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F8969-9E89-40B4-928E-9E78372875C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EB40F33-728B-4695-BF69-A6AE9F4EF546}">
      <dgm:prSet phldrT="[文字]"/>
      <dgm:spPr/>
      <dgm:t>
        <a:bodyPr/>
        <a:lstStyle/>
        <a:p>
          <a:r>
            <a:rPr lang="zh-CN" altLang="en-US" dirty="0" smtClean="0"/>
            <a:t>痛點</a:t>
          </a:r>
          <a:endParaRPr lang="zh-CN" altLang="en-US" dirty="0"/>
        </a:p>
      </dgm:t>
    </dgm:pt>
    <dgm:pt modelId="{51D4D910-A50E-416B-9C06-2F4A8BCA2B65}" type="parTrans" cxnId="{B058609F-6BBA-4301-BEF0-C8D7CD22D44C}">
      <dgm:prSet/>
      <dgm:spPr/>
      <dgm:t>
        <a:bodyPr/>
        <a:lstStyle/>
        <a:p>
          <a:endParaRPr lang="zh-CN" altLang="en-US"/>
        </a:p>
      </dgm:t>
    </dgm:pt>
    <dgm:pt modelId="{642927B9-A349-4BF6-A86F-AD3091ACCD1F}" type="sibTrans" cxnId="{B058609F-6BBA-4301-BEF0-C8D7CD22D44C}">
      <dgm:prSet/>
      <dgm:spPr/>
      <dgm:t>
        <a:bodyPr/>
        <a:lstStyle/>
        <a:p>
          <a:endParaRPr lang="zh-CN" altLang="en-US"/>
        </a:p>
      </dgm:t>
    </dgm:pt>
    <dgm:pt modelId="{DE20095F-7125-47D3-A34A-7F8099CBC169}">
      <dgm:prSet phldrT="[文字]"/>
      <dgm:spPr/>
      <dgm:t>
        <a:bodyPr/>
        <a:lstStyle/>
        <a:p>
          <a:r>
            <a:rPr lang="zh-CN" altLang="en-US" dirty="0" smtClean="0"/>
            <a:t>壟斷和費用高昂</a:t>
          </a:r>
          <a:r>
            <a:rPr lang="en-US" altLang="zh-CN" dirty="0" smtClean="0"/>
            <a:t>,</a:t>
          </a:r>
          <a:r>
            <a:rPr lang="zh-CN" altLang="en-US" dirty="0" smtClean="0"/>
            <a:t>限制學術共享</a:t>
          </a:r>
          <a:endParaRPr lang="zh-CN" altLang="en-US" dirty="0"/>
        </a:p>
      </dgm:t>
    </dgm:pt>
    <dgm:pt modelId="{2E055E09-1175-4592-8A69-C271B1213B34}" type="parTrans" cxnId="{6A31BB1E-5AE8-4C3B-8D7B-BC80B93B3C96}">
      <dgm:prSet/>
      <dgm:spPr/>
      <dgm:t>
        <a:bodyPr/>
        <a:lstStyle/>
        <a:p>
          <a:endParaRPr lang="zh-CN" altLang="en-US"/>
        </a:p>
      </dgm:t>
    </dgm:pt>
    <dgm:pt modelId="{EBC95F1A-6095-4261-BD39-309969EA8F92}" type="sibTrans" cxnId="{6A31BB1E-5AE8-4C3B-8D7B-BC80B93B3C96}">
      <dgm:prSet/>
      <dgm:spPr/>
      <dgm:t>
        <a:bodyPr/>
        <a:lstStyle/>
        <a:p>
          <a:endParaRPr lang="zh-CN" altLang="en-US"/>
        </a:p>
      </dgm:t>
    </dgm:pt>
    <dgm:pt modelId="{90DF7F7B-3856-4082-AA94-93C810FD15BB}">
      <dgm:prSet phldrT="[文字]"/>
      <dgm:spPr/>
      <dgm:t>
        <a:bodyPr/>
        <a:lstStyle/>
        <a:p>
          <a:r>
            <a:rPr lang="zh-CN" altLang="en-US" dirty="0" smtClean="0"/>
            <a:t>網絡攻擊和版權保護問題</a:t>
          </a:r>
          <a:endParaRPr lang="zh-CN" altLang="en-US" dirty="0"/>
        </a:p>
      </dgm:t>
    </dgm:pt>
    <dgm:pt modelId="{FE6015EE-FB02-4467-B1E3-7E73ECDE573A}" type="parTrans" cxnId="{3BAC40EB-6373-4A9A-945A-06B0C45A9142}">
      <dgm:prSet/>
      <dgm:spPr/>
      <dgm:t>
        <a:bodyPr/>
        <a:lstStyle/>
        <a:p>
          <a:endParaRPr lang="zh-CN" altLang="en-US"/>
        </a:p>
      </dgm:t>
    </dgm:pt>
    <dgm:pt modelId="{48D49811-2C9B-4F0C-8951-9ADBEA5796F2}" type="sibTrans" cxnId="{3BAC40EB-6373-4A9A-945A-06B0C45A9142}">
      <dgm:prSet/>
      <dgm:spPr/>
      <dgm:t>
        <a:bodyPr/>
        <a:lstStyle/>
        <a:p>
          <a:endParaRPr lang="zh-CN" altLang="en-US"/>
        </a:p>
      </dgm:t>
    </dgm:pt>
    <dgm:pt modelId="{AA414E82-600F-444A-8C71-47AD357E44B3}">
      <dgm:prSet phldrT="[文字]"/>
      <dgm:spPr/>
      <dgm:t>
        <a:bodyPr/>
        <a:lstStyle/>
        <a:p>
          <a:r>
            <a:rPr lang="zh-CN" altLang="en-US" dirty="0" smtClean="0"/>
            <a:t>缺乏智慧財產權衍生交易</a:t>
          </a:r>
          <a:endParaRPr lang="zh-CN" altLang="en-US" dirty="0"/>
        </a:p>
      </dgm:t>
    </dgm:pt>
    <dgm:pt modelId="{FE6296F6-2F53-4DC5-8ACF-45A03EB59229}" type="parTrans" cxnId="{938760CF-92AF-4BFC-BC2D-CFB5710A79DC}">
      <dgm:prSet/>
      <dgm:spPr/>
      <dgm:t>
        <a:bodyPr/>
        <a:lstStyle/>
        <a:p>
          <a:endParaRPr lang="zh-CN" altLang="en-US"/>
        </a:p>
      </dgm:t>
    </dgm:pt>
    <dgm:pt modelId="{01A6319D-1D00-4376-A454-F86CA624B3D2}" type="sibTrans" cxnId="{938760CF-92AF-4BFC-BC2D-CFB5710A79DC}">
      <dgm:prSet/>
      <dgm:spPr/>
      <dgm:t>
        <a:bodyPr/>
        <a:lstStyle/>
        <a:p>
          <a:endParaRPr lang="zh-CN" altLang="en-US"/>
        </a:p>
      </dgm:t>
    </dgm:pt>
    <dgm:pt modelId="{29EA5086-FA78-4A29-84EA-97AE73327EE0}">
      <dgm:prSet phldrT="[文字]"/>
      <dgm:spPr/>
      <dgm:t>
        <a:bodyPr/>
        <a:lstStyle/>
        <a:p>
          <a:r>
            <a:rPr lang="zh-CN" altLang="en-US" dirty="0" smtClean="0"/>
            <a:t>對創作者不公平</a:t>
          </a:r>
          <a:endParaRPr lang="zh-CN" altLang="en-US" dirty="0"/>
        </a:p>
      </dgm:t>
    </dgm:pt>
    <dgm:pt modelId="{8C5F8ECC-8B2E-4D68-A672-4D52FD809C4E}" type="parTrans" cxnId="{A8F07A90-4C0A-48C6-A8A6-D0EB16709788}">
      <dgm:prSet/>
      <dgm:spPr/>
      <dgm:t>
        <a:bodyPr/>
        <a:lstStyle/>
        <a:p>
          <a:endParaRPr lang="zh-CN" altLang="en-US"/>
        </a:p>
      </dgm:t>
    </dgm:pt>
    <dgm:pt modelId="{311BB9C1-AD34-471B-A5C2-4B6B911771E7}" type="sibTrans" cxnId="{A8F07A90-4C0A-48C6-A8A6-D0EB16709788}">
      <dgm:prSet/>
      <dgm:spPr/>
      <dgm:t>
        <a:bodyPr/>
        <a:lstStyle/>
        <a:p>
          <a:endParaRPr lang="zh-CN" altLang="en-US"/>
        </a:p>
      </dgm:t>
    </dgm:pt>
    <dgm:pt modelId="{7511B65D-39B0-4661-BA07-A183DF319E98}" type="pres">
      <dgm:prSet presAssocID="{044F8969-9E89-40B4-928E-9E78372875C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51215E-BB2B-4C4C-A4E3-32CAF58F6674}" type="pres">
      <dgm:prSet presAssocID="{044F8969-9E89-40B4-928E-9E78372875CD}" presName="matrix" presStyleCnt="0"/>
      <dgm:spPr/>
    </dgm:pt>
    <dgm:pt modelId="{0D344679-4C08-4623-B206-0C89F1B9356F}" type="pres">
      <dgm:prSet presAssocID="{044F8969-9E89-40B4-928E-9E78372875CD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6E4FFDC1-1388-4562-A626-67EBD1D32EAB}" type="pres">
      <dgm:prSet presAssocID="{044F8969-9E89-40B4-928E-9E78372875C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3E2F27-29B0-49BD-8DB4-9126BDDDBC0E}" type="pres">
      <dgm:prSet presAssocID="{044F8969-9E89-40B4-928E-9E78372875CD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F543C7D5-C0FE-4FF2-A7DB-01F21BE3FF6C}" type="pres">
      <dgm:prSet presAssocID="{044F8969-9E89-40B4-928E-9E78372875C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15D21-EB19-4634-9665-C8BE52C8BD51}" type="pres">
      <dgm:prSet presAssocID="{044F8969-9E89-40B4-928E-9E78372875CD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76F661A8-DAAA-4178-81C6-57E388DA98AE}" type="pres">
      <dgm:prSet presAssocID="{044F8969-9E89-40B4-928E-9E78372875C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194106-EBBE-47BB-BAC3-A2037D9358DA}" type="pres">
      <dgm:prSet presAssocID="{044F8969-9E89-40B4-928E-9E78372875CD}" presName="tile4" presStyleLbl="node1" presStyleIdx="3" presStyleCnt="4" custLinFactNeighborX="97976" custLinFactNeighborY="24077"/>
      <dgm:spPr/>
      <dgm:t>
        <a:bodyPr/>
        <a:lstStyle/>
        <a:p>
          <a:endParaRPr lang="zh-CN" altLang="en-US"/>
        </a:p>
      </dgm:t>
    </dgm:pt>
    <dgm:pt modelId="{97C0C36D-DF1A-4D17-95C2-7E9CDBC9DCAB}" type="pres">
      <dgm:prSet presAssocID="{044F8969-9E89-40B4-928E-9E78372875C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629177-4702-4F5A-AFD8-B56E925A0B2D}" type="pres">
      <dgm:prSet presAssocID="{044F8969-9E89-40B4-928E-9E78372875C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81247F-84E5-490E-9AA8-8F5380B3D6B7}" type="presOf" srcId="{29EA5086-FA78-4A29-84EA-97AE73327EE0}" destId="{2D194106-EBBE-47BB-BAC3-A2037D9358DA}" srcOrd="0" destOrd="0" presId="urn:microsoft.com/office/officeart/2005/8/layout/matrix1"/>
    <dgm:cxn modelId="{27678A0D-2267-4B64-BDCF-237282C4EDC7}" type="presOf" srcId="{90DF7F7B-3856-4082-AA94-93C810FD15BB}" destId="{F543C7D5-C0FE-4FF2-A7DB-01F21BE3FF6C}" srcOrd="1" destOrd="0" presId="urn:microsoft.com/office/officeart/2005/8/layout/matrix1"/>
    <dgm:cxn modelId="{99CE52E8-200E-49DF-B1F9-E710483D1508}" type="presOf" srcId="{DE20095F-7125-47D3-A34A-7F8099CBC169}" destId="{0D344679-4C08-4623-B206-0C89F1B9356F}" srcOrd="0" destOrd="0" presId="urn:microsoft.com/office/officeart/2005/8/layout/matrix1"/>
    <dgm:cxn modelId="{3BAC40EB-6373-4A9A-945A-06B0C45A9142}" srcId="{FEB40F33-728B-4695-BF69-A6AE9F4EF546}" destId="{90DF7F7B-3856-4082-AA94-93C810FD15BB}" srcOrd="1" destOrd="0" parTransId="{FE6015EE-FB02-4467-B1E3-7E73ECDE573A}" sibTransId="{48D49811-2C9B-4F0C-8951-9ADBEA5796F2}"/>
    <dgm:cxn modelId="{11EFFDB6-5141-4688-A6BB-B0020F7B70DC}" type="presOf" srcId="{29EA5086-FA78-4A29-84EA-97AE73327EE0}" destId="{97C0C36D-DF1A-4D17-95C2-7E9CDBC9DCAB}" srcOrd="1" destOrd="0" presId="urn:microsoft.com/office/officeart/2005/8/layout/matrix1"/>
    <dgm:cxn modelId="{6DAB7362-E7B6-418F-BDAB-731126E856FB}" type="presOf" srcId="{044F8969-9E89-40B4-928E-9E78372875CD}" destId="{7511B65D-39B0-4661-BA07-A183DF319E98}" srcOrd="0" destOrd="0" presId="urn:microsoft.com/office/officeart/2005/8/layout/matrix1"/>
    <dgm:cxn modelId="{938760CF-92AF-4BFC-BC2D-CFB5710A79DC}" srcId="{FEB40F33-728B-4695-BF69-A6AE9F4EF546}" destId="{AA414E82-600F-444A-8C71-47AD357E44B3}" srcOrd="2" destOrd="0" parTransId="{FE6296F6-2F53-4DC5-8ACF-45A03EB59229}" sibTransId="{01A6319D-1D00-4376-A454-F86CA624B3D2}"/>
    <dgm:cxn modelId="{610AEBC9-955F-49FB-9284-D9D89B007071}" type="presOf" srcId="{AA414E82-600F-444A-8C71-47AD357E44B3}" destId="{44915D21-EB19-4634-9665-C8BE52C8BD51}" srcOrd="0" destOrd="0" presId="urn:microsoft.com/office/officeart/2005/8/layout/matrix1"/>
    <dgm:cxn modelId="{B058609F-6BBA-4301-BEF0-C8D7CD22D44C}" srcId="{044F8969-9E89-40B4-928E-9E78372875CD}" destId="{FEB40F33-728B-4695-BF69-A6AE9F4EF546}" srcOrd="0" destOrd="0" parTransId="{51D4D910-A50E-416B-9C06-2F4A8BCA2B65}" sibTransId="{642927B9-A349-4BF6-A86F-AD3091ACCD1F}"/>
    <dgm:cxn modelId="{76BFDD88-FE99-499F-AA9E-EB3DF4A49D6B}" type="presOf" srcId="{AA414E82-600F-444A-8C71-47AD357E44B3}" destId="{76F661A8-DAAA-4178-81C6-57E388DA98AE}" srcOrd="1" destOrd="0" presId="urn:microsoft.com/office/officeart/2005/8/layout/matrix1"/>
    <dgm:cxn modelId="{A8F07A90-4C0A-48C6-A8A6-D0EB16709788}" srcId="{FEB40F33-728B-4695-BF69-A6AE9F4EF546}" destId="{29EA5086-FA78-4A29-84EA-97AE73327EE0}" srcOrd="3" destOrd="0" parTransId="{8C5F8ECC-8B2E-4D68-A672-4D52FD809C4E}" sibTransId="{311BB9C1-AD34-471B-A5C2-4B6B911771E7}"/>
    <dgm:cxn modelId="{ED1B35A4-8D3B-4936-AE38-8EB382BDF670}" type="presOf" srcId="{FEB40F33-728B-4695-BF69-A6AE9F4EF546}" destId="{80629177-4702-4F5A-AFD8-B56E925A0B2D}" srcOrd="0" destOrd="0" presId="urn:microsoft.com/office/officeart/2005/8/layout/matrix1"/>
    <dgm:cxn modelId="{DD64AE9F-2FA0-4206-A1D6-B62C0E28AB2B}" type="presOf" srcId="{90DF7F7B-3856-4082-AA94-93C810FD15BB}" destId="{993E2F27-29B0-49BD-8DB4-9126BDDDBC0E}" srcOrd="0" destOrd="0" presId="urn:microsoft.com/office/officeart/2005/8/layout/matrix1"/>
    <dgm:cxn modelId="{6A31BB1E-5AE8-4C3B-8D7B-BC80B93B3C96}" srcId="{FEB40F33-728B-4695-BF69-A6AE9F4EF546}" destId="{DE20095F-7125-47D3-A34A-7F8099CBC169}" srcOrd="0" destOrd="0" parTransId="{2E055E09-1175-4592-8A69-C271B1213B34}" sibTransId="{EBC95F1A-6095-4261-BD39-309969EA8F92}"/>
    <dgm:cxn modelId="{83735192-9AB7-414A-AAC7-54A3FA792226}" type="presOf" srcId="{DE20095F-7125-47D3-A34A-7F8099CBC169}" destId="{6E4FFDC1-1388-4562-A626-67EBD1D32EAB}" srcOrd="1" destOrd="0" presId="urn:microsoft.com/office/officeart/2005/8/layout/matrix1"/>
    <dgm:cxn modelId="{6BCEA067-6BF0-4614-B88A-324031E2DC92}" type="presParOf" srcId="{7511B65D-39B0-4661-BA07-A183DF319E98}" destId="{EA51215E-BB2B-4C4C-A4E3-32CAF58F6674}" srcOrd="0" destOrd="0" presId="urn:microsoft.com/office/officeart/2005/8/layout/matrix1"/>
    <dgm:cxn modelId="{FFB988D2-B300-4CD8-AFB2-0A9B86143BDA}" type="presParOf" srcId="{EA51215E-BB2B-4C4C-A4E3-32CAF58F6674}" destId="{0D344679-4C08-4623-B206-0C89F1B9356F}" srcOrd="0" destOrd="0" presId="urn:microsoft.com/office/officeart/2005/8/layout/matrix1"/>
    <dgm:cxn modelId="{6C0F7FFA-9639-4003-B1D6-EC6711EED4BD}" type="presParOf" srcId="{EA51215E-BB2B-4C4C-A4E3-32CAF58F6674}" destId="{6E4FFDC1-1388-4562-A626-67EBD1D32EAB}" srcOrd="1" destOrd="0" presId="urn:microsoft.com/office/officeart/2005/8/layout/matrix1"/>
    <dgm:cxn modelId="{8450B95A-A6E7-4E4F-9FBD-3A8B10432133}" type="presParOf" srcId="{EA51215E-BB2B-4C4C-A4E3-32CAF58F6674}" destId="{993E2F27-29B0-49BD-8DB4-9126BDDDBC0E}" srcOrd="2" destOrd="0" presId="urn:microsoft.com/office/officeart/2005/8/layout/matrix1"/>
    <dgm:cxn modelId="{ED8DC423-FB9C-421E-94FC-12906302FF7F}" type="presParOf" srcId="{EA51215E-BB2B-4C4C-A4E3-32CAF58F6674}" destId="{F543C7D5-C0FE-4FF2-A7DB-01F21BE3FF6C}" srcOrd="3" destOrd="0" presId="urn:microsoft.com/office/officeart/2005/8/layout/matrix1"/>
    <dgm:cxn modelId="{AC00B32F-8B08-458D-968D-855E4F0C2ADF}" type="presParOf" srcId="{EA51215E-BB2B-4C4C-A4E3-32CAF58F6674}" destId="{44915D21-EB19-4634-9665-C8BE52C8BD51}" srcOrd="4" destOrd="0" presId="urn:microsoft.com/office/officeart/2005/8/layout/matrix1"/>
    <dgm:cxn modelId="{C524BE85-BA98-4FF3-8469-D58C5AAB94CA}" type="presParOf" srcId="{EA51215E-BB2B-4C4C-A4E3-32CAF58F6674}" destId="{76F661A8-DAAA-4178-81C6-57E388DA98AE}" srcOrd="5" destOrd="0" presId="urn:microsoft.com/office/officeart/2005/8/layout/matrix1"/>
    <dgm:cxn modelId="{31CBEAD2-8C1E-475C-9E89-913852FEE729}" type="presParOf" srcId="{EA51215E-BB2B-4C4C-A4E3-32CAF58F6674}" destId="{2D194106-EBBE-47BB-BAC3-A2037D9358DA}" srcOrd="6" destOrd="0" presId="urn:microsoft.com/office/officeart/2005/8/layout/matrix1"/>
    <dgm:cxn modelId="{E86C19EC-F0A9-406D-BBEF-7BF5E6C0C121}" type="presParOf" srcId="{EA51215E-BB2B-4C4C-A4E3-32CAF58F6674}" destId="{97C0C36D-DF1A-4D17-95C2-7E9CDBC9DCAB}" srcOrd="7" destOrd="0" presId="urn:microsoft.com/office/officeart/2005/8/layout/matrix1"/>
    <dgm:cxn modelId="{011D529A-663C-48EE-8589-CEF128CE58E2}" type="presParOf" srcId="{7511B65D-39B0-4661-BA07-A183DF319E98}" destId="{80629177-4702-4F5A-AFD8-B56E925A0B2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44679-4C08-4623-B206-0C89F1B9356F}">
      <dsp:nvSpPr>
        <dsp:cNvPr id="0" name=""/>
        <dsp:cNvSpPr/>
      </dsp:nvSpPr>
      <dsp:spPr>
        <a:xfrm rot="16200000">
          <a:off x="468755" y="-468755"/>
          <a:ext cx="1688731" cy="262624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壟斷和費用高昂</a:t>
          </a:r>
          <a:r>
            <a:rPr lang="en-US" altLang="zh-CN" sz="2500" kern="1200" dirty="0" smtClean="0"/>
            <a:t>,</a:t>
          </a:r>
          <a:r>
            <a:rPr lang="zh-CN" altLang="en-US" sz="2500" kern="1200" dirty="0" smtClean="0"/>
            <a:t>限制學術共享</a:t>
          </a:r>
          <a:endParaRPr lang="zh-CN" altLang="en-US" sz="2500" kern="1200" dirty="0"/>
        </a:p>
      </dsp:txBody>
      <dsp:txXfrm rot="5400000">
        <a:off x="-1" y="1"/>
        <a:ext cx="2626242" cy="1266548"/>
      </dsp:txXfrm>
    </dsp:sp>
    <dsp:sp modelId="{993E2F27-29B0-49BD-8DB4-9126BDDDBC0E}">
      <dsp:nvSpPr>
        <dsp:cNvPr id="0" name=""/>
        <dsp:cNvSpPr/>
      </dsp:nvSpPr>
      <dsp:spPr>
        <a:xfrm>
          <a:off x="2626242" y="0"/>
          <a:ext cx="2626242" cy="1688731"/>
        </a:xfrm>
        <a:prstGeom prst="round1Rect">
          <a:avLst/>
        </a:prstGeom>
        <a:solidFill>
          <a:schemeClr val="accent2">
            <a:hueOff val="-2847830"/>
            <a:satOff val="832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網絡攻擊和版權保護問題</a:t>
          </a:r>
          <a:endParaRPr lang="zh-CN" altLang="en-US" sz="2500" kern="1200" dirty="0"/>
        </a:p>
      </dsp:txBody>
      <dsp:txXfrm>
        <a:off x="2626242" y="0"/>
        <a:ext cx="2626242" cy="1266548"/>
      </dsp:txXfrm>
    </dsp:sp>
    <dsp:sp modelId="{44915D21-EB19-4634-9665-C8BE52C8BD51}">
      <dsp:nvSpPr>
        <dsp:cNvPr id="0" name=""/>
        <dsp:cNvSpPr/>
      </dsp:nvSpPr>
      <dsp:spPr>
        <a:xfrm rot="10800000">
          <a:off x="0" y="1688731"/>
          <a:ext cx="2626242" cy="1688731"/>
        </a:xfrm>
        <a:prstGeom prst="round1Rect">
          <a:avLst/>
        </a:prstGeom>
        <a:solidFill>
          <a:schemeClr val="accent2">
            <a:hueOff val="-5695659"/>
            <a:satOff val="16641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缺乏智慧財產權衍生交易</a:t>
          </a:r>
          <a:endParaRPr lang="zh-CN" altLang="en-US" sz="2500" kern="1200" dirty="0"/>
        </a:p>
      </dsp:txBody>
      <dsp:txXfrm rot="10800000">
        <a:off x="0" y="2110913"/>
        <a:ext cx="2626242" cy="1266548"/>
      </dsp:txXfrm>
    </dsp:sp>
    <dsp:sp modelId="{2D194106-EBBE-47BB-BAC3-A2037D9358DA}">
      <dsp:nvSpPr>
        <dsp:cNvPr id="0" name=""/>
        <dsp:cNvSpPr/>
      </dsp:nvSpPr>
      <dsp:spPr>
        <a:xfrm rot="5400000">
          <a:off x="3094997" y="1219975"/>
          <a:ext cx="1688731" cy="2626242"/>
        </a:xfrm>
        <a:prstGeom prst="round1Rect">
          <a:avLst/>
        </a:prstGeom>
        <a:solidFill>
          <a:schemeClr val="accent2">
            <a:hueOff val="-8543489"/>
            <a:satOff val="2496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對創作者不公平</a:t>
          </a:r>
          <a:endParaRPr lang="zh-CN" altLang="en-US" sz="2500" kern="1200" dirty="0"/>
        </a:p>
      </dsp:txBody>
      <dsp:txXfrm rot="-5400000">
        <a:off x="2626241" y="2110913"/>
        <a:ext cx="2626242" cy="1266548"/>
      </dsp:txXfrm>
    </dsp:sp>
    <dsp:sp modelId="{80629177-4702-4F5A-AFD8-B56E925A0B2D}">
      <dsp:nvSpPr>
        <dsp:cNvPr id="0" name=""/>
        <dsp:cNvSpPr/>
      </dsp:nvSpPr>
      <dsp:spPr>
        <a:xfrm>
          <a:off x="1838369" y="1266548"/>
          <a:ext cx="1575745" cy="84436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痛點</a:t>
          </a:r>
          <a:endParaRPr lang="zh-CN" altLang="en-US" sz="2500" kern="1200" dirty="0"/>
        </a:p>
      </dsp:txBody>
      <dsp:txXfrm>
        <a:off x="1879588" y="1307767"/>
        <a:ext cx="1493307" cy="761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1569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www.researchgate.ne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5f37c58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4a45f37c58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g4a45f37c58_2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88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區塊鏈顧名思義有兩個概念區塊、鏈條，即資料存儲在一個個區塊內，區塊按照時間順序相連方式組合成的鏈式資料結構，鏈式資料結構完整的相同的存儲在網路的多個節點。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區塊鏈是由資料層、網路層、共識層、激勵層、合約層、應用層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層結構組成，資料層主要對資訊資料的記錄、存儲，封裝了通過時間戳記記錄的資料區塊、鏈式結構、雜湊函數、</a:t>
            </a:r>
            <a:r>
              <a:rPr lang="en-US" altLang="zh-C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Merkle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樹和非對稱加密，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網路層封裝了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P2P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網路、傳播機制和驗證機制，共識層封裝了網路節點的共識演算法機制，目前共識演算法主要有</a:t>
            </a: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PoW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C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CN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DPoS</a:t>
            </a: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等等，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激勵層主要對於經濟因素集成到區塊鏈體系，一般為經濟激勵的的發行機制和分配機制，</a:t>
            </a:r>
            <a:endParaRPr lang="en-US" altLang="zh-CN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合約層主要封裝了區塊鏈的各類可程式設計腳本、演算法機制和智慧合約，應用層是對區塊鏈的應用場景擴展。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27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26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非對稱式加密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(RSA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81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非對稱式加密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(RSA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32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非對稱式加密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(RSA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22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非對稱式加密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(RSA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</a:t>
            </a:r>
            <a:r>
              <a:rPr lang="en-US" altLang="zh-TW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3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a45f37c58_2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a45f37c58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88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5f37c5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a45f37c5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14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45f37c58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a45f37c5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50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dirty="0" smtClean="0">
                <a:latin typeface="Arial"/>
                <a:ea typeface="Arial"/>
                <a:cs typeface="Arial"/>
              </a:rPr>
              <a:t>幾乎壟斷了巨大的學術作品共享市場，收取高額的手續費，嚴重阻礙了學術</a:t>
            </a:r>
            <a:r>
              <a:rPr lang="zh-TW" altLang="en-US" sz="1100" dirty="0" smtClean="0">
                <a:latin typeface="Arial"/>
                <a:ea typeface="Arial"/>
                <a:cs typeface="Arial"/>
              </a:rPr>
              <a:t>創作和</a:t>
            </a:r>
            <a:r>
              <a:rPr lang="zh-CN" altLang="en-US" sz="1100" dirty="0" smtClean="0">
                <a:latin typeface="Arial"/>
                <a:ea typeface="Arial"/>
                <a:cs typeface="Arial"/>
              </a:rPr>
              <a:t>共享的核心價值</a:t>
            </a:r>
            <a:endParaRPr lang="en-US" altLang="zh-CN" sz="1100" dirty="0" smtClean="0">
              <a:latin typeface="Arial"/>
              <a:ea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 smtClean="0">
              <a:latin typeface="Arial"/>
              <a:ea typeface="Arial"/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62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5f37c58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a45f37c58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a45f37c58_2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86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a45f37c5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4a45f37c58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a45f37c58_2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53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45f37c58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a45f37c58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4a45f37c58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5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69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a45f37c58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a45f37c58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https://arxiv.org/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http://www.chinaxiv.org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g4a45f37c58_2_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1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904875" y="2736056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04875" y="2736056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105328" y="4766072"/>
            <a:ext cx="1219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14400" y="2114550"/>
            <a:ext cx="7315200" cy="959644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914400" y="2114550"/>
            <a:ext cx="228600" cy="959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400800" y="4766072"/>
            <a:ext cx="2286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2898775" y="4766072"/>
            <a:ext cx="3475038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1069975" y="4766072"/>
            <a:ext cx="1520825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兩項物件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對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只有標題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5" name="Google Shape;115;p21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2"/>
          <p:cNvCxnSpPr/>
          <p:nvPr/>
        </p:nvCxnSpPr>
        <p:spPr>
          <a:xfrm rot="5400000">
            <a:off x="3915172" y="2493169"/>
            <a:ext cx="452675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" name="Google Shape;122;p22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324600" y="914400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1" name="Google Shape;131;p23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57200" y="375047"/>
            <a:ext cx="182563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Times New Roman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▶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▶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直排文字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 rot="5400000">
            <a:off x="2730698" y="-1359098"/>
            <a:ext cx="36826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7" name="Google Shape;147;p25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 rot="5400000">
            <a:off x="4362052" y="2401491"/>
            <a:ext cx="4388644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▶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▶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▶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2">
            <a:alpha val="61960"/>
          </a:srgb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▶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▶"/>
              <a:defRPr sz="2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▶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259489" y="4767263"/>
            <a:ext cx="22891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Paperschain.io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/>
          <p:nvPr/>
        </p:nvSpPr>
        <p:spPr>
          <a:xfrm rot="5400000">
            <a:off x="442912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54141"/>
            <a:ext cx="2730104" cy="5893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991762" y="1482038"/>
            <a:ext cx="7200900" cy="21063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ctrTitle"/>
          </p:nvPr>
        </p:nvSpPr>
        <p:spPr>
          <a:xfrm>
            <a:off x="1207762" y="1560855"/>
            <a:ext cx="6984900" cy="97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Paperschain.io</a:t>
            </a:r>
            <a:r>
              <a:rPr lang="en-US" altLang="zh-C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altLang="zh-C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基於</a:t>
            </a:r>
            <a:r>
              <a:rPr lang="zh-CN" alt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區塊鏈</a:t>
            </a:r>
            <a:r>
              <a:rPr lang="zh-TW" alt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CN" altLang="en-US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學術作品共享平台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1"/>
          </p:nvPr>
        </p:nvSpPr>
        <p:spPr>
          <a:xfrm>
            <a:off x="1274885" y="3921900"/>
            <a:ext cx="6953200" cy="5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zh-CN" altLang="en-US" dirty="0">
                <a:latin typeface="Calibri"/>
                <a:ea typeface="微軟正黑體"/>
                <a:cs typeface="微軟正黑體"/>
                <a:sym typeface="Calibri"/>
              </a:rPr>
              <a:t>陳</a:t>
            </a:r>
            <a:r>
              <a:rPr lang="zh-CN" altLang="en-US" dirty="0" smtClean="0">
                <a:latin typeface="Calibri"/>
                <a:ea typeface="微軟正黑體"/>
                <a:cs typeface="微軟正黑體"/>
                <a:sym typeface="Calibri"/>
              </a:rPr>
              <a:t>仁</a:t>
            </a:r>
            <a:r>
              <a:rPr lang="en-US" altLang="zh-CN" dirty="0" smtClean="0">
                <a:latin typeface="Calibri"/>
                <a:ea typeface="微軟正黑體"/>
                <a:cs typeface="微軟正黑體"/>
                <a:sym typeface="Calibri"/>
              </a:rPr>
              <a:t>,</a:t>
            </a:r>
            <a:r>
              <a:rPr lang="zh-TW" altLang="en-US" dirty="0" smtClean="0">
                <a:latin typeface="Calibri"/>
                <a:ea typeface="微軟正黑體"/>
                <a:cs typeface="微軟正黑體"/>
                <a:sym typeface="Calibri"/>
              </a:rPr>
              <a:t>洪振倫</a:t>
            </a:r>
            <a:r>
              <a:rPr lang="en-US" altLang="zh-TW" dirty="0" smtClean="0">
                <a:latin typeface="Calibri"/>
                <a:ea typeface="微軟正黑體"/>
                <a:cs typeface="微軟正黑體"/>
                <a:sym typeface="Calibri"/>
              </a:rPr>
              <a:t>,</a:t>
            </a:r>
            <a:r>
              <a:rPr lang="zh-TW" altLang="en-US" dirty="0" smtClean="0">
                <a:latin typeface="Calibri"/>
                <a:ea typeface="微軟正黑體"/>
                <a:cs typeface="微軟正黑體"/>
                <a:sym typeface="Calibri"/>
              </a:rPr>
              <a:t>曹丞玆</a:t>
            </a:r>
            <a:r>
              <a:rPr lang="en-US" altLang="zh-TW" dirty="0" smtClean="0">
                <a:latin typeface="Calibri"/>
                <a:ea typeface="微軟正黑體"/>
                <a:cs typeface="微軟正黑體"/>
                <a:sym typeface="Calibri"/>
              </a:rPr>
              <a:t>,</a:t>
            </a:r>
            <a:r>
              <a:rPr lang="zh-TW" altLang="en-US" dirty="0" smtClean="0">
                <a:latin typeface="Calibri"/>
                <a:ea typeface="微軟正黑體"/>
                <a:cs typeface="微軟正黑體"/>
                <a:sym typeface="Calibri"/>
              </a:rPr>
              <a:t>曾郁凱</a:t>
            </a:r>
            <a:r>
              <a:rPr lang="zh-CN" altLang="en-US" dirty="0" smtClean="0">
                <a:latin typeface="Calibri"/>
                <a:ea typeface="微軟正黑體"/>
                <a:cs typeface="微軟正黑體"/>
                <a:sym typeface="Calibri"/>
              </a:rPr>
              <a:t> </a:t>
            </a:r>
            <a:r>
              <a:rPr lang="en" sz="1400" dirty="0" smtClean="0">
                <a:solidFill>
                  <a:schemeClr val="dk1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 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2019/0</a:t>
            </a:r>
            <a:r>
              <a:rPr lang="en-US" dirty="0"/>
              <a:t>6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dirty="0" smtClean="0"/>
              <a:t>19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SzPts val="152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900762" y="343200"/>
            <a:ext cx="53829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en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107-2 </a:t>
            </a:r>
            <a:r>
              <a:rPr lang="zh-CN" altLang="en-US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進階軟體開發</a:t>
            </a:r>
            <a:r>
              <a:rPr lang="zh-CN" altLang="en-US" sz="2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專題</a:t>
            </a:r>
            <a:r>
              <a:rPr lang="en-US" altLang="zh-CN" sz="2800" b="1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altLang="zh-TW" sz="2800" b="1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inal</a:t>
            </a:r>
            <a:r>
              <a:rPr lang="en" sz="2800" b="1" i="0" u="none" strike="noStrike" cap="none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endParaRPr sz="36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(3)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10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基於區塊鏈技術的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架構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2" y="1385840"/>
            <a:ext cx="6889886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dirty="0" err="1" smtClean="0">
                <a:latin typeface="Arial"/>
                <a:ea typeface="Arial"/>
                <a:cs typeface="Arial"/>
                <a:sym typeface="Arial"/>
              </a:rPr>
              <a:t>apercoin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11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sz="2000" dirty="0" err="1" smtClean="0">
                <a:latin typeface="Arial"/>
                <a:ea typeface="Arial"/>
                <a:cs typeface="Arial"/>
                <a:sym typeface="Arial"/>
              </a:rPr>
              <a:t>apercoin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 (For Demo: ERC20,10Billion; Future: Stable Currency )</a:t>
            </a: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ost and Revenue</a:t>
            </a:r>
          </a:p>
          <a:p>
            <a:pPr marL="730250" lvl="1" indent="-273050">
              <a:spcBef>
                <a:spcPts val="0"/>
              </a:spcBef>
              <a:buSzPts val="1976"/>
            </a:pPr>
            <a:r>
              <a:rPr lang="en-US" sz="1700" dirty="0" smtClean="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altLang="zh-CN" sz="1700" dirty="0" smtClean="0">
                <a:latin typeface="Arial"/>
                <a:ea typeface="Arial"/>
                <a:cs typeface="Arial"/>
                <a:sym typeface="Arial"/>
              </a:rPr>
              <a:t>ost: </a:t>
            </a:r>
            <a:r>
              <a:rPr lang="en-US" sz="1700" dirty="0" smtClean="0">
                <a:latin typeface="Arial"/>
                <a:ea typeface="Arial"/>
                <a:cs typeface="Arial"/>
                <a:sym typeface="Arial"/>
              </a:rPr>
              <a:t>Submission; D</a:t>
            </a:r>
            <a:r>
              <a:rPr lang="en-US" altLang="zh-CN" sz="1700" dirty="0" smtClean="0">
                <a:latin typeface="Arial"/>
                <a:ea typeface="Arial"/>
                <a:cs typeface="Arial"/>
                <a:sym typeface="Arial"/>
              </a:rPr>
              <a:t>ownload;</a:t>
            </a:r>
          </a:p>
          <a:p>
            <a:pPr marL="730250" lvl="1" indent="-273050">
              <a:spcBef>
                <a:spcPts val="0"/>
              </a:spcBef>
              <a:buSzPts val="1976"/>
            </a:pPr>
            <a:r>
              <a:rPr lang="en-US" sz="1700" dirty="0" smtClean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altLang="zh-CN" sz="1700" dirty="0" smtClean="0">
                <a:latin typeface="Arial"/>
                <a:ea typeface="Arial"/>
                <a:cs typeface="Arial"/>
                <a:sym typeface="Arial"/>
              </a:rPr>
              <a:t>evenue: Publication; Review;</a:t>
            </a:r>
            <a:endParaRPr lang="en-US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rice of Paper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endParaRPr lang="en-US" sz="2000" dirty="0" smtClean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eview(Committee:70%; Social:30%)</a:t>
            </a: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latform (Fee:10%)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34" y="2431312"/>
            <a:ext cx="2837408" cy="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系統演示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emo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12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用戶模組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" y="1261191"/>
            <a:ext cx="8040415" cy="35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系統演示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emo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13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投稿和審稿模組 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-1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8" y="1234851"/>
            <a:ext cx="7987863" cy="35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系統演示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emo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14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投稿和審稿模組 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-1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9" y="1227680"/>
            <a:ext cx="7987231" cy="35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altLang="zh-CN" dirty="0" err="1" smtClean="0">
                <a:latin typeface="Arial"/>
                <a:ea typeface="Arial"/>
                <a:cs typeface="Arial"/>
                <a:sym typeface="Arial"/>
              </a:rPr>
              <a:t>uture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 Work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15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ew Consensus Mechanism- Multi-layer </a:t>
            </a:r>
            <a:r>
              <a:rPr lang="en-US" altLang="zh-CN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and Block based DAC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736" y="1204107"/>
            <a:ext cx="941499" cy="7626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89" y="3866639"/>
            <a:ext cx="941499" cy="7626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00" y="1813595"/>
            <a:ext cx="941499" cy="7626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04" y="2522972"/>
            <a:ext cx="941499" cy="7626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08" y="4004596"/>
            <a:ext cx="941499" cy="7626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0" y="1432374"/>
            <a:ext cx="941499" cy="76266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24" y="3956274"/>
            <a:ext cx="941499" cy="76266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01" y="2721563"/>
            <a:ext cx="941499" cy="76266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75" y="3623263"/>
            <a:ext cx="941499" cy="76266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25" y="1860688"/>
            <a:ext cx="941499" cy="7626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8107"/>
            <a:ext cx="941499" cy="762667"/>
          </a:xfrm>
          <a:prstGeom prst="rect">
            <a:avLst/>
          </a:prstGeom>
        </p:spPr>
      </p:pic>
      <p:cxnSp>
        <p:nvCxnSpPr>
          <p:cNvPr id="17" name="直線單箭頭接點 25"/>
          <p:cNvCxnSpPr/>
          <p:nvPr/>
        </p:nvCxnSpPr>
        <p:spPr>
          <a:xfrm flipH="1">
            <a:off x="1179297" y="2425977"/>
            <a:ext cx="860061" cy="5471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27"/>
          <p:cNvCxnSpPr/>
          <p:nvPr/>
        </p:nvCxnSpPr>
        <p:spPr>
          <a:xfrm flipH="1">
            <a:off x="2649411" y="1790396"/>
            <a:ext cx="938641" cy="4835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29"/>
          <p:cNvCxnSpPr/>
          <p:nvPr/>
        </p:nvCxnSpPr>
        <p:spPr>
          <a:xfrm flipH="1">
            <a:off x="1170771" y="3188644"/>
            <a:ext cx="2154402" cy="275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31"/>
          <p:cNvCxnSpPr/>
          <p:nvPr/>
        </p:nvCxnSpPr>
        <p:spPr>
          <a:xfrm flipH="1" flipV="1">
            <a:off x="773590" y="3423873"/>
            <a:ext cx="835738" cy="6858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33"/>
          <p:cNvCxnSpPr/>
          <p:nvPr/>
        </p:nvCxnSpPr>
        <p:spPr>
          <a:xfrm flipH="1">
            <a:off x="4193523" y="1657449"/>
            <a:ext cx="1212484" cy="1096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35"/>
          <p:cNvCxnSpPr/>
          <p:nvPr/>
        </p:nvCxnSpPr>
        <p:spPr>
          <a:xfrm flipH="1" flipV="1">
            <a:off x="2211748" y="3973018"/>
            <a:ext cx="840511" cy="5122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38"/>
          <p:cNvCxnSpPr/>
          <p:nvPr/>
        </p:nvCxnSpPr>
        <p:spPr>
          <a:xfrm flipH="1">
            <a:off x="3894979" y="2973132"/>
            <a:ext cx="1212484" cy="1096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39"/>
          <p:cNvCxnSpPr/>
          <p:nvPr/>
        </p:nvCxnSpPr>
        <p:spPr>
          <a:xfrm flipH="1">
            <a:off x="3573655" y="3082819"/>
            <a:ext cx="1533808" cy="12300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41"/>
          <p:cNvCxnSpPr/>
          <p:nvPr/>
        </p:nvCxnSpPr>
        <p:spPr>
          <a:xfrm flipH="1" flipV="1">
            <a:off x="3818175" y="3312083"/>
            <a:ext cx="832318" cy="11731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43"/>
          <p:cNvCxnSpPr/>
          <p:nvPr/>
        </p:nvCxnSpPr>
        <p:spPr>
          <a:xfrm flipH="1">
            <a:off x="3818175" y="1790396"/>
            <a:ext cx="1587832" cy="10443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45"/>
          <p:cNvCxnSpPr/>
          <p:nvPr/>
        </p:nvCxnSpPr>
        <p:spPr>
          <a:xfrm flipH="1" flipV="1">
            <a:off x="6018265" y="1532509"/>
            <a:ext cx="892174" cy="7800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7"/>
          <p:cNvCxnSpPr/>
          <p:nvPr/>
        </p:nvCxnSpPr>
        <p:spPr>
          <a:xfrm flipH="1">
            <a:off x="5703638" y="2425977"/>
            <a:ext cx="1206801" cy="44343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9"/>
          <p:cNvCxnSpPr/>
          <p:nvPr/>
        </p:nvCxnSpPr>
        <p:spPr>
          <a:xfrm flipH="1">
            <a:off x="5213819" y="4337607"/>
            <a:ext cx="1331523" cy="3577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1"/>
          <p:cNvCxnSpPr/>
          <p:nvPr/>
        </p:nvCxnSpPr>
        <p:spPr>
          <a:xfrm flipH="1" flipV="1">
            <a:off x="5600889" y="3163615"/>
            <a:ext cx="1101680" cy="88083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4"/>
          <p:cNvCxnSpPr/>
          <p:nvPr/>
        </p:nvCxnSpPr>
        <p:spPr>
          <a:xfrm flipH="1">
            <a:off x="3758964" y="2111609"/>
            <a:ext cx="53760" cy="7715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6"/>
          <p:cNvCxnSpPr/>
          <p:nvPr/>
        </p:nvCxnSpPr>
        <p:spPr>
          <a:xfrm flipH="1">
            <a:off x="2254122" y="3446023"/>
            <a:ext cx="1270295" cy="5177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/>
          <p:cNvCxnSpPr/>
          <p:nvPr/>
        </p:nvCxnSpPr>
        <p:spPr>
          <a:xfrm flipH="1">
            <a:off x="2016861" y="2578377"/>
            <a:ext cx="174898" cy="1126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62"/>
          <p:cNvCxnSpPr>
            <a:endCxn id="27" idx="2"/>
          </p:cNvCxnSpPr>
          <p:nvPr/>
        </p:nvCxnSpPr>
        <p:spPr>
          <a:xfrm flipV="1">
            <a:off x="2162080" y="2623355"/>
            <a:ext cx="221595" cy="10823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65"/>
          <p:cNvCxnSpPr/>
          <p:nvPr/>
        </p:nvCxnSpPr>
        <p:spPr>
          <a:xfrm flipH="1" flipV="1">
            <a:off x="3524417" y="4560868"/>
            <a:ext cx="1110306" cy="1493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Thank you！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16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175673" y="4791222"/>
            <a:ext cx="9528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2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95518" y="411495"/>
            <a:ext cx="2841300" cy="8115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Outline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248950" y="1452014"/>
            <a:ext cx="6030300" cy="309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dk1"/>
              </a:buClr>
              <a:buSzPts val="2400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(一</a:t>
            </a:r>
            <a:r>
              <a:rPr lang="en" sz="2400" dirty="0" smtClean="0">
                <a:solidFill>
                  <a:schemeClr val="dk1"/>
                </a:solidFill>
              </a:rPr>
              <a:t>) </a:t>
            </a:r>
            <a:r>
              <a:rPr lang="zh-CN" altLang="en-US" sz="2400" dirty="0" smtClean="0"/>
              <a:t>傳統</a:t>
            </a:r>
            <a:r>
              <a:rPr lang="zh-CN" altLang="en-US" sz="2400" dirty="0"/>
              <a:t>平台簡介和痛點</a:t>
            </a:r>
            <a:r>
              <a:rPr lang="zh-CN" altLang="en-US" sz="2400" dirty="0" smtClean="0"/>
              <a:t>分析</a:t>
            </a:r>
            <a:endParaRPr lang="en-US" altLang="zh-CN" sz="2400" dirty="0" smtClean="0"/>
          </a:p>
          <a:p>
            <a:pPr marL="457200" lvl="0" indent="-381000">
              <a:buClr>
                <a:schemeClr val="dk1"/>
              </a:buClr>
              <a:buSzPts val="2400"/>
              <a:buChar char="➔"/>
            </a:pPr>
            <a:r>
              <a:rPr lang="en" altLang="zh-CN" sz="2400" dirty="0"/>
              <a:t>(二</a:t>
            </a:r>
            <a:r>
              <a:rPr lang="en" altLang="zh-CN" sz="2400" dirty="0" smtClean="0"/>
              <a:t>) P</a:t>
            </a:r>
            <a:r>
              <a:rPr lang="en-US" altLang="zh-CN" sz="2400" dirty="0" smtClean="0"/>
              <a:t>aperschain.io</a:t>
            </a:r>
            <a:r>
              <a:rPr lang="en" sz="2400" dirty="0" smtClean="0">
                <a:solidFill>
                  <a:schemeClr val="dk1"/>
                </a:solidFill>
              </a:rPr>
              <a:t>定義和構想</a:t>
            </a:r>
            <a:endParaRPr sz="2400" dirty="0"/>
          </a:p>
          <a:p>
            <a:pPr marL="457200" indent="-381000">
              <a:buSzPts val="2400"/>
              <a:buFont typeface="Arial"/>
              <a:buChar char="➔"/>
            </a:pPr>
            <a:r>
              <a:rPr lang="en" sz="2400" dirty="0">
                <a:solidFill>
                  <a:schemeClr val="dk1"/>
                </a:solidFill>
              </a:rPr>
              <a:t>(三) </a:t>
            </a:r>
            <a:r>
              <a:rPr lang="zh-CN" altLang="en-US" sz="2400" dirty="0" smtClean="0">
                <a:solidFill>
                  <a:schemeClr val="dk1"/>
                </a:solidFill>
              </a:rPr>
              <a:t>系統</a:t>
            </a:r>
            <a:r>
              <a:rPr lang="zh-TW" altLang="en-US" sz="2400" dirty="0" smtClean="0">
                <a:solidFill>
                  <a:schemeClr val="dk1"/>
                </a:solidFill>
              </a:rPr>
              <a:t>設計</a:t>
            </a:r>
            <a:r>
              <a:rPr lang="zh-TW" altLang="en-US" sz="2400" dirty="0">
                <a:solidFill>
                  <a:schemeClr val="dk1"/>
                </a:solidFill>
              </a:rPr>
              <a:t>和分析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en" sz="2400" dirty="0">
                <a:solidFill>
                  <a:schemeClr val="dk1"/>
                </a:solidFill>
              </a:rPr>
              <a:t>四) </a:t>
            </a:r>
            <a:r>
              <a:rPr lang="zh-CN" altLang="en-US" sz="2400" dirty="0" smtClean="0">
                <a:solidFill>
                  <a:schemeClr val="dk1"/>
                </a:solidFill>
              </a:rPr>
              <a:t>系統演示</a:t>
            </a:r>
            <a:r>
              <a:rPr lang="en-US" altLang="zh-CN" sz="2400" dirty="0" smtClean="0">
                <a:solidFill>
                  <a:schemeClr val="dk1"/>
                </a:solidFill>
              </a:rPr>
              <a:t>Demo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lang="en" sz="2400" dirty="0" smtClean="0">
                <a:solidFill>
                  <a:schemeClr val="dk1"/>
                </a:solidFill>
              </a:rPr>
              <a:t>(</a:t>
            </a:r>
            <a:r>
              <a:rPr lang="zh-CN" altLang="en-US" sz="2400" dirty="0">
                <a:solidFill>
                  <a:schemeClr val="dk1"/>
                </a:solidFill>
              </a:rPr>
              <a:t>五</a:t>
            </a:r>
            <a:r>
              <a:rPr lang="en" sz="2400" dirty="0" smtClean="0">
                <a:solidFill>
                  <a:schemeClr val="dk1"/>
                </a:solidFill>
              </a:rPr>
              <a:t>) Q</a:t>
            </a:r>
            <a:r>
              <a:rPr lang="en-US" altLang="zh-CN" sz="2400" dirty="0" smtClean="0">
                <a:solidFill>
                  <a:schemeClr val="dk1"/>
                </a:solidFill>
              </a:rPr>
              <a:t>&amp;A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2150" y="555635"/>
            <a:ext cx="27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Paperschain.io</a:t>
            </a:r>
            <a:endParaRPr lang="zh-CN" altLang="en-US" sz="28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175673" y="4791222"/>
            <a:ext cx="95284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3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395518" y="411495"/>
            <a:ext cx="2841300" cy="8115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F</a:t>
            </a:r>
            <a:r>
              <a:rPr lang="en-US" altLang="zh-CN" sz="4800" dirty="0" smtClean="0">
                <a:solidFill>
                  <a:schemeClr val="lt1"/>
                </a:solidFill>
              </a:rPr>
              <a:t>aith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337111" y="1359944"/>
            <a:ext cx="6030300" cy="3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1750" y="1967824"/>
            <a:ext cx="7301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pay the right for what you get and earn the right for what you share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2150" y="555635"/>
            <a:ext cx="2777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Paperschain.io</a:t>
            </a:r>
            <a:endParaRPr lang="zh-CN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一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行業痛點分析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-1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 algn="l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目前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傳統學術作品平台簡介和存在問題</a:t>
            </a:r>
            <a:endParaRPr sz="2000" dirty="0"/>
          </a:p>
          <a:p>
            <a:pPr marL="547687" lvl="1" indent="-276352">
              <a:buSzPts val="1800"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傳統學術平台：</a:t>
            </a:r>
            <a:r>
              <a:rPr lang="en-US" altLang="zh-CN" sz="1800" dirty="0" smtClean="0">
                <a:latin typeface="Arial"/>
                <a:ea typeface="Arial"/>
                <a:cs typeface="Arial"/>
              </a:rPr>
              <a:t>IEEE, </a:t>
            </a:r>
            <a:r>
              <a:rPr lang="en-US" altLang="zh-CN" sz="1800" dirty="0" err="1">
                <a:latin typeface="Arial"/>
                <a:ea typeface="Arial"/>
                <a:cs typeface="Arial"/>
              </a:rPr>
              <a:t>Spinger</a:t>
            </a:r>
            <a:r>
              <a:rPr lang="en-US" altLang="zh-CN" sz="1800" dirty="0">
                <a:latin typeface="Arial"/>
                <a:ea typeface="Arial"/>
                <a:cs typeface="Arial"/>
              </a:rPr>
              <a:t>, </a:t>
            </a:r>
            <a:r>
              <a:rPr lang="en-US" altLang="zh-CN" sz="1800" dirty="0" smtClean="0">
                <a:latin typeface="Arial"/>
                <a:ea typeface="Arial"/>
                <a:cs typeface="Arial"/>
              </a:rPr>
              <a:t>Elsevier, </a:t>
            </a:r>
            <a:r>
              <a:rPr lang="en-US" altLang="zh-CN" sz="1800" dirty="0"/>
              <a:t>Wiley</a:t>
            </a:r>
            <a:r>
              <a:rPr lang="zh-TW" altLang="en-US" sz="1800" dirty="0" smtClean="0">
                <a:latin typeface="Arial"/>
                <a:ea typeface="Arial"/>
                <a:cs typeface="Arial"/>
              </a:rPr>
              <a:t>等</a:t>
            </a:r>
            <a:endParaRPr lang="en-US" altLang="zh-TW" sz="1800" dirty="0" smtClean="0">
              <a:latin typeface="Arial"/>
              <a:ea typeface="Arial"/>
              <a:cs typeface="Arial"/>
            </a:endParaRPr>
          </a:p>
          <a:p>
            <a:pPr marL="547687" lvl="1" indent="-276352">
              <a:buSzPts val="1800"/>
            </a:pPr>
            <a:r>
              <a:rPr lang="en-US" altLang="zh-CN" sz="1800" dirty="0" smtClean="0">
                <a:latin typeface="Arial"/>
                <a:ea typeface="Arial"/>
                <a:cs typeface="Arial"/>
                <a:sym typeface="Arial"/>
              </a:rPr>
              <a:t>Elsevier-35billion US Dollar</a:t>
            </a:r>
          </a:p>
          <a:p>
            <a:pPr marL="271335" lvl="1" indent="0">
              <a:buSzPts val="1800"/>
              <a:buNone/>
            </a:pPr>
            <a:r>
              <a:rPr lang="zh-TW" altLang="en-US" sz="1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4</a:t>
            </a:fld>
            <a:endParaRPr>
              <a:solidFill>
                <a:srgbClr val="46465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7" y="2038891"/>
            <a:ext cx="3468945" cy="278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44" y="2038891"/>
            <a:ext cx="3479579" cy="2780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頁尾版面配置區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學生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平台簡介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行業痛點分析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-2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61873">
              <a:spcBef>
                <a:spcPts val="0"/>
              </a:spcBef>
              <a:buSzPts val="1800"/>
            </a:pPr>
            <a:r>
              <a:rPr lang="zh-CN" altLang="en-US" sz="2000" dirty="0">
                <a:latin typeface="Arial"/>
                <a:ea typeface="Arial"/>
                <a:cs typeface="Arial"/>
                <a:sym typeface="Arial"/>
              </a:rPr>
              <a:t>行業痛點分析</a:t>
            </a:r>
            <a:endParaRPr sz="2000" dirty="0">
              <a:latin typeface="Arial"/>
              <a:ea typeface="Arial"/>
              <a:cs typeface="Arial"/>
            </a:endParaRPr>
          </a:p>
          <a:p>
            <a:pPr marL="271337" lvl="1" indent="0">
              <a:buSzPts val="1800"/>
              <a:buNone/>
            </a:pPr>
            <a:endParaRPr lang="zh-TW" alt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547688" lvl="1" indent="-276351" algn="l" rtl="0">
              <a:spcBef>
                <a:spcPts val="500"/>
              </a:spcBef>
              <a:spcAft>
                <a:spcPts val="0"/>
              </a:spcAft>
              <a:buSzPts val="1800"/>
              <a:buChar char="▶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8172612" y="4784034"/>
            <a:ext cx="4539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5</a:t>
            </a:fld>
            <a:endParaRPr dirty="0">
              <a:solidFill>
                <a:srgbClr val="464653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>
          <a:xfrm>
            <a:off x="2819400" y="4742651"/>
            <a:ext cx="3505200" cy="273844"/>
          </a:xfrm>
        </p:spPr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726864" y="2447530"/>
            <a:ext cx="23092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7" lvl="1" indent="-276352">
              <a:buSzPts val="1800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已有多所知名大學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687" lvl="1" indent="-276352">
              <a:buSzPts val="1800"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堪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重負，退訂相關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學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687" lvl="1" indent="-276352">
              <a:buSzPts val="1800"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術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作品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7687" lvl="1" indent="-276352">
              <a:buSzPts val="1800"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州大學和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NTU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033038843"/>
              </p:ext>
            </p:extLst>
          </p:nvPr>
        </p:nvGraphicFramePr>
        <p:xfrm>
          <a:off x="1373622" y="1297408"/>
          <a:ext cx="5252484" cy="337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325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altLang="zh-CN" dirty="0">
                <a:latin typeface="Arial"/>
                <a:ea typeface="Arial"/>
                <a:cs typeface="Arial"/>
                <a:sym typeface="Arial"/>
              </a:rPr>
              <a:t>定義和構想 –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aperschain.io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50728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824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運用區塊鏈技術重構平台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創作者和使用者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和學術機構四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者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之間的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關係 (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激勵、公平、安全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157226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6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5378330" y="3547576"/>
            <a:ext cx="1065374" cy="460724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5449106" y="3587942"/>
            <a:ext cx="918519" cy="37565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200" b="1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6646927" y="1983452"/>
            <a:ext cx="1105908" cy="430456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04" name="Google Shape;304;p41"/>
          <p:cNvSpPr/>
          <p:nvPr/>
        </p:nvSpPr>
        <p:spPr>
          <a:xfrm>
            <a:off x="6746267" y="2023030"/>
            <a:ext cx="907227" cy="3469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2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區塊鏈</a:t>
            </a:r>
            <a:r>
              <a:rPr lang="en" sz="11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1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7982217" y="3524175"/>
            <a:ext cx="1109446" cy="460731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8080389" y="3574023"/>
            <a:ext cx="935704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200"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1"/>
          <p:cNvCxnSpPr>
            <a:endCxn id="301" idx="0"/>
          </p:cNvCxnSpPr>
          <p:nvPr/>
        </p:nvCxnSpPr>
        <p:spPr>
          <a:xfrm flipH="1">
            <a:off x="5911017" y="2387688"/>
            <a:ext cx="962482" cy="115988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8" name="Google Shape;308;p41"/>
          <p:cNvCxnSpPr>
            <a:endCxn id="305" idx="0"/>
          </p:cNvCxnSpPr>
          <p:nvPr/>
        </p:nvCxnSpPr>
        <p:spPr>
          <a:xfrm>
            <a:off x="7570432" y="2365816"/>
            <a:ext cx="966508" cy="1158359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9" name="Google Shape;309;p41"/>
          <p:cNvCxnSpPr>
            <a:stCxn id="305" idx="2"/>
            <a:endCxn id="301" idx="6"/>
          </p:cNvCxnSpPr>
          <p:nvPr/>
        </p:nvCxnSpPr>
        <p:spPr>
          <a:xfrm flipH="1">
            <a:off x="6443704" y="3754541"/>
            <a:ext cx="1538513" cy="2339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10" name="Google Shape;310;p41"/>
          <p:cNvSpPr/>
          <p:nvPr/>
        </p:nvSpPr>
        <p:spPr>
          <a:xfrm>
            <a:off x="499335" y="2687986"/>
            <a:ext cx="918931" cy="452499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1" name="Google Shape;311;p41"/>
          <p:cNvSpPr/>
          <p:nvPr/>
        </p:nvSpPr>
        <p:spPr>
          <a:xfrm>
            <a:off x="535823" y="2746854"/>
            <a:ext cx="838863" cy="33821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D0036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ED0036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050" b="1" dirty="0">
              <a:solidFill>
                <a:srgbClr val="ED00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1907915" y="2429633"/>
            <a:ext cx="1638175" cy="917169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2001834" y="2510196"/>
            <a:ext cx="1473193" cy="7560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CN" altLang="en-US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傳統</a:t>
            </a:r>
            <a:r>
              <a:rPr lang="en" sz="1800" b="1" dirty="0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Font typeface="Arial"/>
              <a:buNone/>
            </a:pPr>
            <a:r>
              <a:rPr lang="en" sz="1800" b="1" dirty="0">
                <a:solidFill>
                  <a:srgbClr val="93C47D"/>
                </a:solidFill>
              </a:rPr>
              <a:t> </a:t>
            </a:r>
            <a:r>
              <a:rPr lang="en" sz="1800" b="1" dirty="0" smtClean="0">
                <a:solidFill>
                  <a:srgbClr val="93C47D"/>
                </a:solidFill>
              </a:rPr>
              <a:t> </a:t>
            </a:r>
            <a:r>
              <a:rPr lang="en" sz="1800" b="1" dirty="0" err="1" smtClean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平台</a:t>
            </a:r>
            <a:endParaRPr sz="1800" b="1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4070650" y="2700390"/>
            <a:ext cx="926155" cy="45717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 dirty="0"/>
          </a:p>
        </p:txBody>
      </p:sp>
      <p:sp>
        <p:nvSpPr>
          <p:cNvPr id="315" name="Google Shape;315;p41"/>
          <p:cNvSpPr/>
          <p:nvPr/>
        </p:nvSpPr>
        <p:spPr>
          <a:xfrm>
            <a:off x="4130502" y="2746854"/>
            <a:ext cx="827983" cy="3610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en" sz="105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創作者</a:t>
            </a:r>
            <a:endParaRPr sz="1050" b="1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1"/>
          <p:cNvCxnSpPr/>
          <p:nvPr/>
        </p:nvCxnSpPr>
        <p:spPr>
          <a:xfrm flipH="1" flipV="1">
            <a:off x="3541733" y="2918352"/>
            <a:ext cx="511436" cy="1006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41"/>
          <p:cNvCxnSpPr/>
          <p:nvPr/>
        </p:nvCxnSpPr>
        <p:spPr>
          <a:xfrm>
            <a:off x="1424173" y="2918185"/>
            <a:ext cx="483742" cy="10396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41"/>
          <p:cNvSpPr/>
          <p:nvPr/>
        </p:nvSpPr>
        <p:spPr>
          <a:xfrm>
            <a:off x="5728024" y="4343628"/>
            <a:ext cx="323999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2.區塊鏈重構生態后的</a:t>
            </a:r>
            <a:r>
              <a:rPr lang="zh-TW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en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者關係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1371217" y="4431090"/>
            <a:ext cx="2681952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1.現有</a:t>
            </a: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中心化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生態中的</a:t>
            </a: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者關係 </a:t>
            </a:r>
            <a:endParaRPr dirty="0"/>
          </a:p>
        </p:txBody>
      </p:sp>
      <p:sp>
        <p:nvSpPr>
          <p:cNvPr id="4" name="手繪多邊形 3"/>
          <p:cNvSpPr/>
          <p:nvPr/>
        </p:nvSpPr>
        <p:spPr>
          <a:xfrm>
            <a:off x="947292" y="2103024"/>
            <a:ext cx="3625832" cy="574391"/>
          </a:xfrm>
          <a:custGeom>
            <a:avLst/>
            <a:gdLst>
              <a:gd name="connsiteX0" fmla="*/ 0 w 3591816"/>
              <a:gd name="connsiteY0" fmla="*/ 713928 h 713928"/>
              <a:gd name="connsiteX1" fmla="*/ 914400 w 3591816"/>
              <a:gd name="connsiteY1" fmla="*/ 95557 h 713928"/>
              <a:gd name="connsiteX2" fmla="*/ 2736622 w 3591816"/>
              <a:gd name="connsiteY2" fmla="*/ 62665 h 713928"/>
              <a:gd name="connsiteX3" fmla="*/ 3565502 w 3591816"/>
              <a:gd name="connsiteY3" fmla="*/ 687614 h 713928"/>
              <a:gd name="connsiteX4" fmla="*/ 3565502 w 3591816"/>
              <a:gd name="connsiteY4" fmla="*/ 687614 h 713928"/>
              <a:gd name="connsiteX5" fmla="*/ 3591816 w 3591816"/>
              <a:gd name="connsiteY5" fmla="*/ 713928 h 7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1816" h="713928">
                <a:moveTo>
                  <a:pt x="0" y="713928"/>
                </a:moveTo>
                <a:cubicBezTo>
                  <a:pt x="229148" y="459014"/>
                  <a:pt x="458296" y="204101"/>
                  <a:pt x="914400" y="95557"/>
                </a:cubicBezTo>
                <a:cubicBezTo>
                  <a:pt x="1370504" y="-12987"/>
                  <a:pt x="2294772" y="-36011"/>
                  <a:pt x="2736622" y="62665"/>
                </a:cubicBezTo>
                <a:cubicBezTo>
                  <a:pt x="3178472" y="161341"/>
                  <a:pt x="3565502" y="687614"/>
                  <a:pt x="3565502" y="687614"/>
                </a:cubicBezTo>
                <a:lnTo>
                  <a:pt x="3565502" y="687614"/>
                </a:lnTo>
                <a:lnTo>
                  <a:pt x="3591816" y="71392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Google Shape;305;p41"/>
          <p:cNvSpPr/>
          <p:nvPr/>
        </p:nvSpPr>
        <p:spPr>
          <a:xfrm>
            <a:off x="6690283" y="2895544"/>
            <a:ext cx="1098462" cy="42905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32" name="Google Shape;306;p41"/>
          <p:cNvSpPr/>
          <p:nvPr/>
        </p:nvSpPr>
        <p:spPr>
          <a:xfrm>
            <a:off x="6780920" y="2923797"/>
            <a:ext cx="926440" cy="3362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sp>
        <p:nvSpPr>
          <p:cNvPr id="27" name="Google Shape;305;p41"/>
          <p:cNvSpPr/>
          <p:nvPr/>
        </p:nvSpPr>
        <p:spPr>
          <a:xfrm>
            <a:off x="2217063" y="3866039"/>
            <a:ext cx="1019878" cy="38287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</a:t>
            </a:r>
            <a:endParaRPr/>
          </a:p>
        </p:txBody>
      </p:sp>
      <p:sp>
        <p:nvSpPr>
          <p:cNvPr id="28" name="Google Shape;306;p41"/>
          <p:cNvSpPr/>
          <p:nvPr/>
        </p:nvSpPr>
        <p:spPr>
          <a:xfrm>
            <a:off x="2295392" y="3884300"/>
            <a:ext cx="860163" cy="300029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學術</a:t>
            </a:r>
            <a:endParaRPr lang="en-US" altLang="zh-CN" sz="1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Arial"/>
              <a:buNone/>
            </a:pPr>
            <a:r>
              <a:rPr lang="zh-CN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機構</a:t>
            </a:r>
            <a:endParaRPr sz="1200" b="1" dirty="0">
              <a:solidFill>
                <a:schemeClr val="accent1">
                  <a:lumMod val="60000"/>
                  <a:lumOff val="40000"/>
                </a:schemeClr>
              </a:solidFill>
              <a:sym typeface="Arial"/>
            </a:endParaRPr>
          </a:p>
        </p:txBody>
      </p:sp>
      <p:cxnSp>
        <p:nvCxnSpPr>
          <p:cNvPr id="29" name="Google Shape;316;p41"/>
          <p:cNvCxnSpPr>
            <a:stCxn id="27" idx="0"/>
            <a:endCxn id="312" idx="4"/>
          </p:cNvCxnSpPr>
          <p:nvPr/>
        </p:nvCxnSpPr>
        <p:spPr>
          <a:xfrm flipV="1">
            <a:off x="2727002" y="3346802"/>
            <a:ext cx="1" cy="519237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向下箭號 44"/>
          <p:cNvSpPr/>
          <p:nvPr/>
        </p:nvSpPr>
        <p:spPr>
          <a:xfrm rot="3206908" flipH="1" flipV="1">
            <a:off x="6389513" y="3141790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向下箭號 46"/>
          <p:cNvSpPr/>
          <p:nvPr/>
        </p:nvSpPr>
        <p:spPr>
          <a:xfrm rot="18246918" flipH="1" flipV="1">
            <a:off x="7824490" y="3127950"/>
            <a:ext cx="237962" cy="536909"/>
          </a:xfrm>
          <a:prstGeom prst="downArrow">
            <a:avLst>
              <a:gd name="adj1" fmla="val 33412"/>
              <a:gd name="adj2" fmla="val 36178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sp>
        <p:nvSpPr>
          <p:cNvPr id="34" name="手繪多邊形 33"/>
          <p:cNvSpPr/>
          <p:nvPr/>
        </p:nvSpPr>
        <p:spPr>
          <a:xfrm rot="1749747" flipV="1">
            <a:off x="641236" y="3542869"/>
            <a:ext cx="1611441" cy="301345"/>
          </a:xfrm>
          <a:custGeom>
            <a:avLst/>
            <a:gdLst>
              <a:gd name="connsiteX0" fmla="*/ 0 w 3591816"/>
              <a:gd name="connsiteY0" fmla="*/ 713928 h 713928"/>
              <a:gd name="connsiteX1" fmla="*/ 914400 w 3591816"/>
              <a:gd name="connsiteY1" fmla="*/ 95557 h 713928"/>
              <a:gd name="connsiteX2" fmla="*/ 2736622 w 3591816"/>
              <a:gd name="connsiteY2" fmla="*/ 62665 h 713928"/>
              <a:gd name="connsiteX3" fmla="*/ 3565502 w 3591816"/>
              <a:gd name="connsiteY3" fmla="*/ 687614 h 713928"/>
              <a:gd name="connsiteX4" fmla="*/ 3565502 w 3591816"/>
              <a:gd name="connsiteY4" fmla="*/ 687614 h 713928"/>
              <a:gd name="connsiteX5" fmla="*/ 3591816 w 3591816"/>
              <a:gd name="connsiteY5" fmla="*/ 713928 h 7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1816" h="713928">
                <a:moveTo>
                  <a:pt x="0" y="713928"/>
                </a:moveTo>
                <a:cubicBezTo>
                  <a:pt x="229148" y="459014"/>
                  <a:pt x="458296" y="204101"/>
                  <a:pt x="914400" y="95557"/>
                </a:cubicBezTo>
                <a:cubicBezTo>
                  <a:pt x="1370504" y="-12987"/>
                  <a:pt x="2294772" y="-36011"/>
                  <a:pt x="2736622" y="62665"/>
                </a:cubicBezTo>
                <a:cubicBezTo>
                  <a:pt x="3178472" y="161341"/>
                  <a:pt x="3565502" y="687614"/>
                  <a:pt x="3565502" y="687614"/>
                </a:cubicBezTo>
                <a:lnTo>
                  <a:pt x="3565502" y="687614"/>
                </a:lnTo>
                <a:lnTo>
                  <a:pt x="3591816" y="71392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手繪多邊形 34"/>
          <p:cNvSpPr/>
          <p:nvPr/>
        </p:nvSpPr>
        <p:spPr>
          <a:xfrm rot="19691502" flipV="1">
            <a:off x="3214530" y="3578152"/>
            <a:ext cx="1611441" cy="301345"/>
          </a:xfrm>
          <a:custGeom>
            <a:avLst/>
            <a:gdLst>
              <a:gd name="connsiteX0" fmla="*/ 0 w 3591816"/>
              <a:gd name="connsiteY0" fmla="*/ 713928 h 713928"/>
              <a:gd name="connsiteX1" fmla="*/ 914400 w 3591816"/>
              <a:gd name="connsiteY1" fmla="*/ 95557 h 713928"/>
              <a:gd name="connsiteX2" fmla="*/ 2736622 w 3591816"/>
              <a:gd name="connsiteY2" fmla="*/ 62665 h 713928"/>
              <a:gd name="connsiteX3" fmla="*/ 3565502 w 3591816"/>
              <a:gd name="connsiteY3" fmla="*/ 687614 h 713928"/>
              <a:gd name="connsiteX4" fmla="*/ 3565502 w 3591816"/>
              <a:gd name="connsiteY4" fmla="*/ 687614 h 713928"/>
              <a:gd name="connsiteX5" fmla="*/ 3591816 w 3591816"/>
              <a:gd name="connsiteY5" fmla="*/ 713928 h 71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1816" h="713928">
                <a:moveTo>
                  <a:pt x="0" y="713928"/>
                </a:moveTo>
                <a:cubicBezTo>
                  <a:pt x="229148" y="459014"/>
                  <a:pt x="458296" y="204101"/>
                  <a:pt x="914400" y="95557"/>
                </a:cubicBezTo>
                <a:cubicBezTo>
                  <a:pt x="1370504" y="-12987"/>
                  <a:pt x="2294772" y="-36011"/>
                  <a:pt x="2736622" y="62665"/>
                </a:cubicBezTo>
                <a:cubicBezTo>
                  <a:pt x="3178472" y="161341"/>
                  <a:pt x="3565502" y="687614"/>
                  <a:pt x="3565502" y="687614"/>
                </a:cubicBezTo>
                <a:lnTo>
                  <a:pt x="3565502" y="687614"/>
                </a:lnTo>
                <a:lnTo>
                  <a:pt x="3591816" y="713928"/>
                </a:lnTo>
              </a:path>
            </a:pathLst>
          </a:custGeom>
          <a:noFill/>
          <a:ln>
            <a:solidFill>
              <a:srgbClr val="00B0F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-右雙向箭號 2"/>
          <p:cNvSpPr/>
          <p:nvPr/>
        </p:nvSpPr>
        <p:spPr>
          <a:xfrm rot="5400000">
            <a:off x="6983097" y="2569308"/>
            <a:ext cx="497368" cy="177796"/>
          </a:xfrm>
          <a:prstGeom prst="leftRightArrow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二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altLang="zh-CN" dirty="0">
                <a:latin typeface="Arial"/>
                <a:ea typeface="Arial"/>
                <a:cs typeface="Arial"/>
                <a:sym typeface="Arial"/>
              </a:rPr>
              <a:t>定義和構想 – </a:t>
            </a:r>
            <a:r>
              <a:rPr lang="en-US" altLang="zh-CN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aperschain.io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846575" y="914400"/>
            <a:ext cx="7840226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618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利用區塊鏈技術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通過加密數位通證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(token)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系統來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重構學術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生態系統(E</a:t>
            </a:r>
            <a:r>
              <a:rPr lang="en-US" altLang="zh-CN" sz="2000" dirty="0" err="1" smtClean="0">
                <a:latin typeface="Arial"/>
                <a:ea typeface="Arial"/>
                <a:cs typeface="Arial"/>
                <a:sym typeface="Arial"/>
              </a:rPr>
              <a:t>cosystem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)，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促進學術共享，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真正實現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多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方共贏的共享經濟</a:t>
            </a:r>
            <a:r>
              <a:rPr lang="zh-CN" altLang="en-US" sz="20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61873">
              <a:lnSpc>
                <a:spcPct val="150000"/>
              </a:lnSpc>
              <a:buSzPts val="1800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促進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學術作品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創作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、傳播、評價和版權保護</a:t>
            </a:r>
            <a:r>
              <a:rPr lang="zh-CN" altLang="en-US" sz="2000" dirty="0">
                <a:latin typeface="Arial"/>
                <a:ea typeface="Arial"/>
                <a:cs typeface="Arial"/>
                <a:sym typeface="Arial"/>
              </a:rPr>
              <a:t>，打破壟斷，真正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實現公平的學術共享機制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。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7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(1)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8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基於區塊鏈技術的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架構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1303379" y="1936832"/>
            <a:ext cx="5904656" cy="263332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827584" y="1341588"/>
            <a:ext cx="43204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數位</a:t>
            </a: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通證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7327311" y="1341589"/>
            <a:ext cx="1152128" cy="3276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/>
          <p:nvPr/>
        </p:nvSpPr>
        <p:spPr>
          <a:xfrm>
            <a:off x="7367253" y="2085696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創投公司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7367253" y="2561183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</a:rPr>
              <a:t>工業界</a:t>
            </a:r>
            <a:endParaRPr dirty="0"/>
          </a:p>
        </p:txBody>
      </p:sp>
      <p:sp>
        <p:nvSpPr>
          <p:cNvPr id="333" name="Google Shape;333;p42"/>
          <p:cNvSpPr/>
          <p:nvPr/>
        </p:nvSpPr>
        <p:spPr>
          <a:xfrm>
            <a:off x="7367253" y="3036669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政府部門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1331640" y="1264403"/>
            <a:ext cx="5895900" cy="56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生     態     參     與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1345538" y="1625793"/>
            <a:ext cx="141082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創  作  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2777152" y="1625076"/>
            <a:ext cx="1497441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平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台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/>
          <p:nvPr/>
        </p:nvSpPr>
        <p:spPr>
          <a:xfrm>
            <a:off x="4283968" y="1634154"/>
            <a:ext cx="1510623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者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/>
          <p:nvPr/>
        </p:nvSpPr>
        <p:spPr>
          <a:xfrm>
            <a:off x="1844316" y="2916435"/>
            <a:ext cx="1336542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學術作品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2"/>
          <p:cNvSpPr/>
          <p:nvPr/>
        </p:nvSpPr>
        <p:spPr>
          <a:xfrm>
            <a:off x="1351203" y="4261634"/>
            <a:ext cx="5856742" cy="2700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zh-TW" alt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去中心化數據存儲和</a:t>
            </a:r>
            <a:r>
              <a:rPr lang="en" sz="18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區塊鏈底層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1370695" y="370279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區塊鏈版權登記與保護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4140870" y="3425242"/>
            <a:ext cx="1102059" cy="47828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產學合作</a:t>
            </a:r>
            <a:r>
              <a:rPr lang="en" sz="11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投融資中心</a:t>
            </a:r>
            <a:endParaRPr lang="en-US" sz="11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42"/>
          <p:cNvCxnSpPr>
            <a:endCxn id="350" idx="1"/>
          </p:cNvCxnSpPr>
          <p:nvPr/>
        </p:nvCxnSpPr>
        <p:spPr>
          <a:xfrm flipV="1">
            <a:off x="3190782" y="3039393"/>
            <a:ext cx="950088" cy="961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42"/>
          <p:cNvCxnSpPr>
            <a:endCxn id="340" idx="0"/>
          </p:cNvCxnSpPr>
          <p:nvPr/>
        </p:nvCxnSpPr>
        <p:spPr>
          <a:xfrm flipH="1">
            <a:off x="1946759" y="3335410"/>
            <a:ext cx="476828" cy="3673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4" name="Google Shape;344;p42"/>
          <p:cNvSpPr/>
          <p:nvPr/>
        </p:nvSpPr>
        <p:spPr>
          <a:xfrm>
            <a:off x="1370695" y="2107589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學術</a:t>
            </a:r>
            <a:r>
              <a:rPr lang="en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作品</a:t>
            </a:r>
            <a:r>
              <a:rPr lang="zh-CN" altLang="en-US" dirty="0" smtClean="0">
                <a:solidFill>
                  <a:schemeClr val="dk1"/>
                </a:solidFill>
              </a:rPr>
              <a:t>分享</a:t>
            </a:r>
            <a:r>
              <a:rPr lang="zh-TW" altLang="en-US" dirty="0" smtClean="0">
                <a:solidFill>
                  <a:schemeClr val="dk1"/>
                </a:solidFill>
              </a:rPr>
              <a:t>和評價等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42"/>
          <p:cNvCxnSpPr>
            <a:stCxn id="344" idx="2"/>
            <a:endCxn id="338" idx="0"/>
          </p:cNvCxnSpPr>
          <p:nvPr/>
        </p:nvCxnSpPr>
        <p:spPr>
          <a:xfrm>
            <a:off x="1946759" y="2529070"/>
            <a:ext cx="565828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42"/>
          <p:cNvSpPr/>
          <p:nvPr/>
        </p:nvSpPr>
        <p:spPr>
          <a:xfrm>
            <a:off x="5852840" y="2888844"/>
            <a:ext cx="1132157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官產學合作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 rot="10800000">
            <a:off x="5247099" y="2953046"/>
            <a:ext cx="565800" cy="154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8" name="Google Shape;348;p42"/>
          <p:cNvCxnSpPr>
            <a:endCxn id="346" idx="3"/>
          </p:cNvCxnSpPr>
          <p:nvPr/>
        </p:nvCxnSpPr>
        <p:spPr>
          <a:xfrm rot="10800000" flipV="1">
            <a:off x="6984997" y="2775581"/>
            <a:ext cx="342136" cy="3240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9" name="Google Shape;349;p42"/>
          <p:cNvSpPr/>
          <p:nvPr/>
        </p:nvSpPr>
        <p:spPr>
          <a:xfrm>
            <a:off x="4140870" y="2277375"/>
            <a:ext cx="1102059" cy="3846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收益分配中心              (智能合約)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870" y="2665580"/>
            <a:ext cx="1106896" cy="7476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333;p42"/>
          <p:cNvSpPr/>
          <p:nvPr/>
        </p:nvSpPr>
        <p:spPr>
          <a:xfrm>
            <a:off x="7367253" y="3459868"/>
            <a:ext cx="1072243" cy="3780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其他機構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37;p42"/>
          <p:cNvSpPr/>
          <p:nvPr/>
        </p:nvSpPr>
        <p:spPr>
          <a:xfrm>
            <a:off x="5810990" y="1641613"/>
            <a:ext cx="1391279" cy="28299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</a:rPr>
              <a:t>學術機構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4;p42"/>
          <p:cNvSpPr/>
          <p:nvPr/>
        </p:nvSpPr>
        <p:spPr>
          <a:xfrm>
            <a:off x="2642099" y="2117578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會議</a:t>
            </a:r>
            <a:r>
              <a:rPr lang="en-US" altLang="zh-TW" dirty="0">
                <a:solidFill>
                  <a:schemeClr val="dk1"/>
                </a:solidFill>
              </a:rPr>
              <a:t>,</a:t>
            </a:r>
            <a:r>
              <a:rPr lang="zh-TW" altLang="en-US" dirty="0" smtClean="0">
                <a:solidFill>
                  <a:schemeClr val="dk1"/>
                </a:solidFill>
              </a:rPr>
              <a:t>期刊等評審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45;p42"/>
          <p:cNvCxnSpPr/>
          <p:nvPr/>
        </p:nvCxnSpPr>
        <p:spPr>
          <a:xfrm flipH="1">
            <a:off x="2638186" y="2539071"/>
            <a:ext cx="637426" cy="3873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340;p42"/>
          <p:cNvSpPr/>
          <p:nvPr/>
        </p:nvSpPr>
        <p:spPr>
          <a:xfrm>
            <a:off x="2586676" y="3694237"/>
            <a:ext cx="1152128" cy="4214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出版和數據分析等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345;p42"/>
          <p:cNvCxnSpPr/>
          <p:nvPr/>
        </p:nvCxnSpPr>
        <p:spPr>
          <a:xfrm>
            <a:off x="2648735" y="3323243"/>
            <a:ext cx="565828" cy="3648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) 產品設計和分析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- 區塊鏈平台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(2)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265913" y="4767263"/>
            <a:ext cx="1981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64653"/>
                </a:solidFill>
              </a:rPr>
              <a:t>9</a:t>
            </a:fld>
            <a:endParaRPr>
              <a:solidFill>
                <a:srgbClr val="464653"/>
              </a:solidFill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xfrm>
            <a:off x="457200" y="828475"/>
            <a:ext cx="82914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spcBef>
                <a:spcPts val="0"/>
              </a:spcBef>
              <a:spcAft>
                <a:spcPts val="0"/>
              </a:spcAft>
              <a:buSzPts val="1976"/>
              <a:buChar char="▶"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區塊鏈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學術共享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平台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sz="2000" dirty="0" smtClean="0">
                <a:latin typeface="Arial"/>
                <a:ea typeface="Arial"/>
                <a:cs typeface="Arial"/>
                <a:sym typeface="Arial"/>
              </a:rPr>
              <a:t>功能模組</a:t>
            </a:r>
            <a:r>
              <a:rPr lang="en-US" altLang="zh-CN" sz="20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74638" lvl="1" indent="0" algn="l" rtl="0">
              <a:spcBef>
                <a:spcPts val="500"/>
              </a:spcBef>
              <a:spcAft>
                <a:spcPts val="0"/>
              </a:spcAft>
              <a:buSzPts val="1748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337"/>
            <a:ext cx="9144000" cy="3004567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Paperschain.io</a:t>
            </a:r>
            <a:endParaRPr lang="en-US" dirty="0"/>
          </a:p>
        </p:txBody>
      </p:sp>
      <p:sp>
        <p:nvSpPr>
          <p:cNvPr id="3" name="圓角矩形 2"/>
          <p:cNvSpPr/>
          <p:nvPr/>
        </p:nvSpPr>
        <p:spPr>
          <a:xfrm>
            <a:off x="0" y="1837438"/>
            <a:ext cx="1876424" cy="2034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圓角矩形 7"/>
          <p:cNvSpPr/>
          <p:nvPr/>
        </p:nvSpPr>
        <p:spPr>
          <a:xfrm>
            <a:off x="2792819" y="1837438"/>
            <a:ext cx="2438400" cy="25254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原創">
  <a:themeElements>
    <a:clrScheme name="原創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703</Words>
  <Application>Microsoft Macintosh PowerPoint</Application>
  <PresentationFormat>如螢幕大小 (16:9)</PresentationFormat>
  <Paragraphs>221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Bookman Old Style</vt:lpstr>
      <vt:lpstr>Calibri</vt:lpstr>
      <vt:lpstr>Noto Sans Symbols</vt:lpstr>
      <vt:lpstr>Times New Roman</vt:lpstr>
      <vt:lpstr>宋体</vt:lpstr>
      <vt:lpstr>微軟正黑體</vt:lpstr>
      <vt:lpstr>Arial</vt:lpstr>
      <vt:lpstr>Simple Light</vt:lpstr>
      <vt:lpstr>1_原創</vt:lpstr>
      <vt:lpstr>Paperschain.io 基於區塊鏈的學術作品共享平台</vt:lpstr>
      <vt:lpstr>PowerPoint 簡報</vt:lpstr>
      <vt:lpstr>PowerPoint 簡報</vt:lpstr>
      <vt:lpstr>(一) 傳統學術平台簡介和行業痛點分析-1</vt:lpstr>
      <vt:lpstr>(二) 傳統學生平台簡介和行業痛點分析-2</vt:lpstr>
      <vt:lpstr>(二) 定義和構想 – Paperschain.io</vt:lpstr>
      <vt:lpstr>(二) 定義和構想 – Paperschain.io</vt:lpstr>
      <vt:lpstr>(三) 產品設計和分析 - 區塊鏈平台(1) </vt:lpstr>
      <vt:lpstr>(三) 產品設計和分析 - 區塊鏈平台(2) </vt:lpstr>
      <vt:lpstr>(三) 產品設計和分析 - 區塊鏈平台(3) </vt:lpstr>
      <vt:lpstr>(三) 產品設計和分析 - Papercoin </vt:lpstr>
      <vt:lpstr>(四) 系統演示Demo </vt:lpstr>
      <vt:lpstr>(四) 系統演示Demo </vt:lpstr>
      <vt:lpstr>(四) 系統演示Demo </vt:lpstr>
      <vt:lpstr>Future Work 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基於區塊鏈技術的學術作品共享平台</dc:title>
  <dc:creator>AaronChen</dc:creator>
  <cp:lastModifiedBy>Microsoft Office 使用者</cp:lastModifiedBy>
  <cp:revision>66</cp:revision>
  <dcterms:modified xsi:type="dcterms:W3CDTF">2019-06-19T01:56:54Z</dcterms:modified>
</cp:coreProperties>
</file>