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9" r:id="rId4"/>
  </p:sldMasterIdLst>
  <p:notesMasterIdLst>
    <p:notesMasterId r:id="rId23"/>
  </p:notesMasterIdLst>
  <p:sldIdLst>
    <p:sldId id="3825" r:id="rId5"/>
    <p:sldId id="3827" r:id="rId6"/>
    <p:sldId id="3835" r:id="rId7"/>
    <p:sldId id="3792" r:id="rId8"/>
    <p:sldId id="3837" r:id="rId9"/>
    <p:sldId id="3838" r:id="rId10"/>
    <p:sldId id="3839" r:id="rId11"/>
    <p:sldId id="3840" r:id="rId12"/>
    <p:sldId id="3841" r:id="rId13"/>
    <p:sldId id="3842" r:id="rId14"/>
    <p:sldId id="3843" r:id="rId15"/>
    <p:sldId id="3844" r:id="rId16"/>
    <p:sldId id="3846" r:id="rId17"/>
    <p:sldId id="3845" r:id="rId18"/>
    <p:sldId id="3848" r:id="rId19"/>
    <p:sldId id="3849" r:id="rId20"/>
    <p:sldId id="3847" r:id="rId21"/>
    <p:sldId id="38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2" autoAdjust="0"/>
    <p:restoredTop sz="94638"/>
  </p:normalViewPr>
  <p:slideViewPr>
    <p:cSldViewPr snapToGrid="0">
      <p:cViewPr varScale="1">
        <p:scale>
          <a:sx n="81" d="100"/>
          <a:sy n="81" d="100"/>
        </p:scale>
        <p:origin x="590" y="53"/>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5EDC-033D-17F6-DD6A-C1255580F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D25D5F-65E4-378B-3CCD-2669C452D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0588EC-DDD1-BA4D-1813-5C134BE5FE51}"/>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5" name="Footer Placeholder 4">
            <a:extLst>
              <a:ext uri="{FF2B5EF4-FFF2-40B4-BE49-F238E27FC236}">
                <a16:creationId xmlns:a16="http://schemas.microsoft.com/office/drawing/2014/main" id="{25897046-90B8-C8CB-C459-61FF42B05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7FCC4-6B68-E066-3BD4-4B64AA3EA38A}"/>
              </a:ext>
            </a:extLst>
          </p:cNvPr>
          <p:cNvSpPr>
            <a:spLocks noGrp="1"/>
          </p:cNvSpPr>
          <p:nvPr>
            <p:ph type="sldNum" sz="quarter" idx="12"/>
          </p:nvPr>
        </p:nvSpPr>
        <p:spPr/>
        <p:txBody>
          <a:bodyPr/>
          <a:lstStyle/>
          <a:p>
            <a:fld id="{3D147725-B46E-C645-86C6-71D7012CA5C7}" type="slidenum">
              <a:rPr lang="en-US" smtClean="0"/>
              <a:t>‹#›</a:t>
            </a:fld>
            <a:endParaRPr lang="en-US"/>
          </a:p>
        </p:txBody>
      </p:sp>
      <p:sp>
        <p:nvSpPr>
          <p:cNvPr id="7" name="Freeform 13">
            <a:extLst>
              <a:ext uri="{FF2B5EF4-FFF2-40B4-BE49-F238E27FC236}">
                <a16:creationId xmlns:a16="http://schemas.microsoft.com/office/drawing/2014/main" id="{98BBA963-28FB-5B66-17A6-66E5F19F4C9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D6863C97-8E29-FAF3-1119-EBA3CB8DCD1D}"/>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6455964C-1140-DC5F-0B68-1A05DC1DE670}"/>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4E7BFE39-FB75-C460-821D-6B5F0739E486}"/>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489415B0-243A-7D17-EFF9-2D6EF2A83D84}"/>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9C0F633C-F8CD-DD9A-A1CC-342B483F3657}"/>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D4CDF395-4A3C-404F-5FA3-A148F85F3342}"/>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48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42AA-D400-C974-0278-A1FE062B7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DB8E39-BD2B-CAA6-D660-9279E86A1A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B2B82-559E-E0B5-A278-CE492C9FB1D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A47492B-B30B-723F-C107-AA62300746C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A6A6F3D-617E-9792-7F63-C22F97D091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47928441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36301-1946-D579-9E9F-7F23A96698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3BF609-F14E-A54B-0CBB-489590325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32BD7-BF3A-4F3F-5003-C0BD93EC5E3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F70C475-BD6E-AD58-73C4-725F21095AE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E21397B2-0CC6-C14F-6D1B-202F87D53F4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308909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7623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61082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E3DB-4A75-ACF7-E20F-949D070B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107DC-156C-24B4-08C3-9B55EC5F6E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EEEA8-789A-E41B-5770-16DD06AB0C71}"/>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5" name="Footer Placeholder 4">
            <a:extLst>
              <a:ext uri="{FF2B5EF4-FFF2-40B4-BE49-F238E27FC236}">
                <a16:creationId xmlns:a16="http://schemas.microsoft.com/office/drawing/2014/main" id="{DEFDEF04-0F97-A0CB-A63A-4A98E5DCC102}"/>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0649B545-7400-4941-3B06-9F52B1DD2BC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8305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8FA6-9C12-0EFB-FED5-9F48BABF8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8394F3-B111-935F-DCF5-32C50AE10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7EE50-2BE4-6410-3A06-9B8164875250}"/>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5" name="Footer Placeholder 4">
            <a:extLst>
              <a:ext uri="{FF2B5EF4-FFF2-40B4-BE49-F238E27FC236}">
                <a16:creationId xmlns:a16="http://schemas.microsoft.com/office/drawing/2014/main" id="{20428C79-788F-09F9-89D3-914F7D906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6DC38-9D74-5D64-7B6E-E3AC904F19C5}"/>
              </a:ext>
            </a:extLst>
          </p:cNvPr>
          <p:cNvSpPr>
            <a:spLocks noGrp="1"/>
          </p:cNvSpPr>
          <p:nvPr>
            <p:ph type="sldNum" sz="quarter" idx="12"/>
          </p:nvPr>
        </p:nvSpPr>
        <p:spPr/>
        <p:txBody>
          <a:bodyPr/>
          <a:lstStyle/>
          <a:p>
            <a:fld id="{3D147725-B46E-C645-86C6-71D7012CA5C7}" type="slidenum">
              <a:rPr lang="en-US" smtClean="0"/>
              <a:t>‹#›</a:t>
            </a:fld>
            <a:endParaRPr lang="en-US"/>
          </a:p>
        </p:txBody>
      </p:sp>
      <p:sp>
        <p:nvSpPr>
          <p:cNvPr id="7" name="Oval 6">
            <a:extLst>
              <a:ext uri="{FF2B5EF4-FFF2-40B4-BE49-F238E27FC236}">
                <a16:creationId xmlns:a16="http://schemas.microsoft.com/office/drawing/2014/main" id="{A370CC35-0487-310E-E5B0-55B2025B4CF4}"/>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3C019E92-138B-EC46-9E8D-4CDEA3C81569}"/>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42B5CB13-77AC-3033-5ACE-E66E7B5279D1}"/>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33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651C-FC5F-7A70-AEE2-1A824E334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A2D6A-F5FC-CA84-F4A3-B2B2CC021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614CFB-A340-8166-58EB-FFBABCB59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769E8-B696-A3A5-1B0C-DCE06E22F887}"/>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6" name="Footer Placeholder 5">
            <a:extLst>
              <a:ext uri="{FF2B5EF4-FFF2-40B4-BE49-F238E27FC236}">
                <a16:creationId xmlns:a16="http://schemas.microsoft.com/office/drawing/2014/main" id="{19FCD09B-97D8-DEBB-ACD8-3EB37436F27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0B58D99-9401-4238-E621-D3AFDB02CB0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9528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71F4-4A99-6806-363C-C542951EBE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ADB0F-FFE1-E700-15BC-151F63CF5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79E40-0AB1-C21E-424B-B29588475D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4589A-3F4A-1812-A78F-B1D85C6886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54A693-DE29-9C96-F117-C6EB262DB0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133A3-E37F-865F-B78C-587BF319D344}"/>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8" name="Footer Placeholder 7">
            <a:extLst>
              <a:ext uri="{FF2B5EF4-FFF2-40B4-BE49-F238E27FC236}">
                <a16:creationId xmlns:a16="http://schemas.microsoft.com/office/drawing/2014/main" id="{B0385CB1-0115-F840-ADAF-2FACD183958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99012D30-4BFF-CECA-B8B8-69964691779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332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0972-5ABD-E8BA-0700-B047E8B3D2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44CC6-72E8-BD82-6D39-35A28377B68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F65F6CF-526C-8C19-75B3-4EAF22E18B1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141B09C8-0C70-1FE0-BC8F-75F2606CD80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156831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BEA494-2792-39EF-1BAF-55835B58D609}"/>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3" name="Footer Placeholder 2">
            <a:extLst>
              <a:ext uri="{FF2B5EF4-FFF2-40B4-BE49-F238E27FC236}">
                <a16:creationId xmlns:a16="http://schemas.microsoft.com/office/drawing/2014/main" id="{3C462DA4-C46C-8259-C2ED-BFE277A6C122}"/>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E3F51C1-E5EC-DB15-952B-537DEB28E65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5104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83AC-9FD4-5C4D-337A-B5161C329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CAE110-6A8A-4150-C28E-159AA265F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C47FD-0F0E-FEF0-C65B-550B1F115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0DDD4-0246-66F4-8E8C-B81650775DB5}"/>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6" name="Footer Placeholder 5">
            <a:extLst>
              <a:ext uri="{FF2B5EF4-FFF2-40B4-BE49-F238E27FC236}">
                <a16:creationId xmlns:a16="http://schemas.microsoft.com/office/drawing/2014/main" id="{BF884BA8-9269-3B84-CF9C-989D771C6CC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4A957897-0FE4-BE5E-A3AC-6ABC45DA473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358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C3CB-2208-D0B7-EDF9-EDE87F645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4DCF-3D0E-0927-F60C-34B127A88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D0E8E-AB8D-27F6-7D0F-2AA1A8DC7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79F20-72C8-7CA3-50D2-8EDF36EEE319}"/>
              </a:ext>
            </a:extLst>
          </p:cNvPr>
          <p:cNvSpPr>
            <a:spLocks noGrp="1"/>
          </p:cNvSpPr>
          <p:nvPr>
            <p:ph type="dt" sz="half" idx="10"/>
          </p:nvPr>
        </p:nvSpPr>
        <p:spPr/>
        <p:txBody>
          <a:bodyPr/>
          <a:lstStyle/>
          <a:p>
            <a:fld id="{42B2E01D-2A49-4E44-BE12-3525A8B270F5}" type="datetimeFigureOut">
              <a:rPr lang="en-US" smtClean="0"/>
              <a:t>4/26/2024</a:t>
            </a:fld>
            <a:endParaRPr lang="en-US"/>
          </a:p>
        </p:txBody>
      </p:sp>
      <p:sp>
        <p:nvSpPr>
          <p:cNvPr id="6" name="Footer Placeholder 5">
            <a:extLst>
              <a:ext uri="{FF2B5EF4-FFF2-40B4-BE49-F238E27FC236}">
                <a16:creationId xmlns:a16="http://schemas.microsoft.com/office/drawing/2014/main" id="{B9577B7A-A35F-9014-A6DE-127537136E5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5278BB6F-27EC-AF18-AC75-020DB880BD6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9228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352075-A6A7-75CB-FFE6-750767808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840E7D-BEAC-0F07-53CE-0BC4BFFC14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A8EBC-FF10-D4BD-6746-6B13402F1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07DBF3F2-8E16-3A13-A062-0F5D98DD6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7A55D7E-9F6F-13C4-2ED6-AB1D50C77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7124479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3" r:id="rId13"/>
    <p:sldLayoutId id="2147483774" r:id="rId14"/>
    <p:sldLayoutId id="2147483783" r:id="rId15"/>
    <p:sldLayoutId id="2147483788"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6096000" y="859157"/>
            <a:ext cx="5957140" cy="1789775"/>
          </a:xfrm>
        </p:spPr>
        <p:txBody>
          <a:bodyPr anchor="t">
            <a:normAutofit/>
          </a:bodyPr>
          <a:lstStyle/>
          <a:p>
            <a:pPr algn="l"/>
            <a:r>
              <a:rPr lang="en-US" sz="4000" b="1" dirty="0">
                <a:solidFill>
                  <a:schemeClr val="tx2"/>
                </a:solidFill>
                <a:effectLst>
                  <a:outerShdw blurRad="38100" dist="38100" dir="2700000" algn="tl">
                    <a:srgbClr val="000000">
                      <a:alpha val="43137"/>
                    </a:srgbClr>
                  </a:outerShdw>
                </a:effectLst>
                <a:latin typeface="Bahnschrift Light" panose="020B0502040204020203" pitchFamily="34" charset="0"/>
              </a:rPr>
              <a:t>FIFA 2022 Soccer Position Predictor </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6024444" y="4372346"/>
            <a:ext cx="6028696" cy="1626497"/>
          </a:xfrm>
        </p:spPr>
        <p:txBody>
          <a:bodyPr anchor="b">
            <a:normAutofit/>
          </a:bodyPr>
          <a:lstStyle/>
          <a:p>
            <a:pPr algn="l"/>
            <a:r>
              <a:rPr lang="en-US" sz="1800" b="1" dirty="0">
                <a:solidFill>
                  <a:schemeClr val="tx2"/>
                </a:solidFill>
                <a:latin typeface="Bahnschrift Light" panose="020B0502040204020203" pitchFamily="34" charset="0"/>
              </a:rPr>
              <a:t>Bhavana </a:t>
            </a:r>
            <a:r>
              <a:rPr lang="en-US" sz="1800" b="1" dirty="0" err="1">
                <a:solidFill>
                  <a:schemeClr val="tx2"/>
                </a:solidFill>
                <a:latin typeface="Bahnschrift Light" panose="020B0502040204020203" pitchFamily="34" charset="0"/>
              </a:rPr>
              <a:t>Chikkamuduvadi</a:t>
            </a:r>
            <a:r>
              <a:rPr lang="en-US" sz="1800" b="1" dirty="0">
                <a:solidFill>
                  <a:schemeClr val="tx2"/>
                </a:solidFill>
                <a:latin typeface="Bahnschrift Light" panose="020B0502040204020203" pitchFamily="34" charset="0"/>
              </a:rPr>
              <a:t> Renuka Gowda</a:t>
            </a:r>
          </a:p>
          <a:p>
            <a:pPr algn="l"/>
            <a:r>
              <a:rPr lang="en-US" sz="1800" b="1" dirty="0">
                <a:solidFill>
                  <a:schemeClr val="tx2"/>
                </a:solidFill>
                <a:latin typeface="Bahnschrift Light" panose="020B0502040204020203" pitchFamily="34" charset="0"/>
              </a:rPr>
              <a:t>Sumanth </a:t>
            </a:r>
            <a:r>
              <a:rPr lang="en-US" sz="1800" b="1" dirty="0" err="1">
                <a:solidFill>
                  <a:schemeClr val="tx2"/>
                </a:solidFill>
                <a:latin typeface="Bahnschrift Light" panose="020B0502040204020203" pitchFamily="34" charset="0"/>
              </a:rPr>
              <a:t>Herohalli</a:t>
            </a:r>
            <a:r>
              <a:rPr lang="en-US" sz="1800" b="1" dirty="0">
                <a:solidFill>
                  <a:schemeClr val="tx2"/>
                </a:solidFill>
                <a:latin typeface="Bahnschrift Light" panose="020B0502040204020203" pitchFamily="34" charset="0"/>
              </a:rPr>
              <a:t> </a:t>
            </a:r>
            <a:r>
              <a:rPr lang="en-US" sz="1800" b="1" dirty="0" err="1">
                <a:solidFill>
                  <a:schemeClr val="tx2"/>
                </a:solidFill>
                <a:latin typeface="Bahnschrift Light" panose="020B0502040204020203" pitchFamily="34" charset="0"/>
              </a:rPr>
              <a:t>Umashankar</a:t>
            </a:r>
            <a:endParaRPr lang="en-US" sz="1800" b="1" dirty="0">
              <a:solidFill>
                <a:schemeClr val="tx2"/>
              </a:solidFill>
              <a:latin typeface="Bahnschrift Light" panose="020B0502040204020203" pitchFamily="34" charset="0"/>
            </a:endParaRPr>
          </a:p>
          <a:p>
            <a:pPr algn="l"/>
            <a:r>
              <a:rPr lang="en-US" sz="1800" b="1" dirty="0">
                <a:solidFill>
                  <a:schemeClr val="tx2"/>
                </a:solidFill>
                <a:latin typeface="Bahnschrift Light" panose="020B0502040204020203" pitchFamily="34" charset="0"/>
              </a:rPr>
              <a:t>Karthik </a:t>
            </a:r>
            <a:r>
              <a:rPr lang="en-US" sz="1800" b="1" dirty="0" err="1">
                <a:solidFill>
                  <a:schemeClr val="tx2"/>
                </a:solidFill>
                <a:latin typeface="Bahnschrift Light" panose="020B0502040204020203" pitchFamily="34" charset="0"/>
              </a:rPr>
              <a:t>Shingte</a:t>
            </a:r>
            <a:endParaRPr lang="en-US" sz="1800" b="1" dirty="0">
              <a:solidFill>
                <a:schemeClr val="tx2"/>
              </a:solidFill>
              <a:latin typeface="Bahnschrift Light" panose="020B0502040204020203" pitchFamily="34" charset="0"/>
            </a:endParaRPr>
          </a:p>
        </p:txBody>
      </p:sp>
      <p:pic>
        <p:nvPicPr>
          <p:cNvPr id="7" name="Graphic 6" descr="Soccer">
            <a:extLst>
              <a:ext uri="{FF2B5EF4-FFF2-40B4-BE49-F238E27FC236}">
                <a16:creationId xmlns:a16="http://schemas.microsoft.com/office/drawing/2014/main" id="{086C13CD-F9F1-8852-D968-53C3E1C1E1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Distribution based on general position in sample</a:t>
            </a:r>
            <a:br>
              <a:rPr lang="en-US" sz="3600" kern="1200" dirty="0">
                <a:solidFill>
                  <a:srgbClr val="FFFFFF"/>
                </a:solidFill>
                <a:latin typeface="+mj-lt"/>
                <a:ea typeface="+mj-ea"/>
                <a:cs typeface="+mj-cs"/>
              </a:rPr>
            </a:br>
            <a:endParaRPr lang="en-US" sz="3600" kern="1200" dirty="0">
              <a:solidFill>
                <a:srgbClr val="FFFFFF"/>
              </a:solidFill>
              <a:latin typeface="+mj-lt"/>
              <a:ea typeface="+mj-ea"/>
              <a:cs typeface="+mj-cs"/>
            </a:endParaRPr>
          </a:p>
        </p:txBody>
      </p:sp>
      <p:pic>
        <p:nvPicPr>
          <p:cNvPr id="2" name="Picture 1" descr="Chart, bar chart&#10;&#10;Description automatically generated">
            <a:extLst>
              <a:ext uri="{FF2B5EF4-FFF2-40B4-BE49-F238E27FC236}">
                <a16:creationId xmlns:a16="http://schemas.microsoft.com/office/drawing/2014/main" id="{5FE2D93F-EA50-3D50-3813-792E1D45DEF7}"/>
              </a:ext>
            </a:extLst>
          </p:cNvPr>
          <p:cNvPicPr>
            <a:picLocks noChangeAspect="1"/>
          </p:cNvPicPr>
          <p:nvPr/>
        </p:nvPicPr>
        <p:blipFill>
          <a:blip r:embed="rId2"/>
          <a:stretch>
            <a:fillRect/>
          </a:stretch>
        </p:blipFill>
        <p:spPr>
          <a:xfrm>
            <a:off x="5221242" y="643466"/>
            <a:ext cx="5892847" cy="5568739"/>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lvl="0" algn="l">
              <a:spcAft>
                <a:spcPts val="600"/>
              </a:spcAft>
            </a:pPr>
            <a:r>
              <a:rPr lang="en-US" kern="1200" noProof="0">
                <a:solidFill>
                  <a:schemeClr val="tx1">
                    <a:alpha val="80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lvl="0">
              <a:spcAft>
                <a:spcPts val="600"/>
              </a:spcAft>
            </a:pPr>
            <a:fld id="{D76B855D-E9CC-4FF8-AD85-6CDC7B89A0DE}" type="slidenum">
              <a:rPr lang="en-US" noProof="0">
                <a:solidFill>
                  <a:schemeClr val="tx1">
                    <a:alpha val="80000"/>
                  </a:schemeClr>
                </a:solidFill>
              </a:rPr>
              <a:pPr lvl="0">
                <a:spcAft>
                  <a:spcPts val="600"/>
                </a:spcAft>
              </a:pPr>
              <a:t>10</a:t>
            </a:fld>
            <a:endParaRPr lang="en-US" noProof="0">
              <a:solidFill>
                <a:schemeClr val="tx1">
                  <a:alpha val="80000"/>
                </a:schemeClr>
              </a:solidFill>
            </a:endParaRPr>
          </a:p>
        </p:txBody>
      </p:sp>
    </p:spTree>
    <p:extLst>
      <p:ext uri="{BB962C8B-B14F-4D97-AF65-F5344CB8AC3E}">
        <p14:creationId xmlns:p14="http://schemas.microsoft.com/office/powerpoint/2010/main" val="149511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latin typeface="+mj-lt"/>
                <a:ea typeface="+mj-ea"/>
                <a:cs typeface="+mj-cs"/>
              </a:rPr>
              <a:t>Distribution based on general position in </a:t>
            </a:r>
            <a:r>
              <a:rPr lang="en-US" sz="2800" dirty="0">
                <a:solidFill>
                  <a:srgbClr val="FFFFFF"/>
                </a:solidFill>
              </a:rPr>
              <a:t>f</a:t>
            </a:r>
            <a:r>
              <a:rPr lang="en-US" sz="2800" kern="1200" dirty="0">
                <a:solidFill>
                  <a:srgbClr val="FFFFFF"/>
                </a:solidFill>
                <a:latin typeface="+mj-lt"/>
                <a:ea typeface="+mj-ea"/>
                <a:cs typeface="+mj-cs"/>
              </a:rPr>
              <a:t>ull data</a:t>
            </a:r>
            <a:br>
              <a:rPr lang="en-US" sz="2800"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pic>
        <p:nvPicPr>
          <p:cNvPr id="3" name="Picture 2" descr="Chart, bar chart&#10;&#10;Description automatically generated">
            <a:extLst>
              <a:ext uri="{FF2B5EF4-FFF2-40B4-BE49-F238E27FC236}">
                <a16:creationId xmlns:a16="http://schemas.microsoft.com/office/drawing/2014/main" id="{D4ABA989-E60F-1D92-8086-C875697E4AD8}"/>
              </a:ext>
            </a:extLst>
          </p:cNvPr>
          <p:cNvPicPr>
            <a:picLocks noChangeAspect="1"/>
          </p:cNvPicPr>
          <p:nvPr/>
        </p:nvPicPr>
        <p:blipFill>
          <a:blip r:embed="rId2"/>
          <a:stretch>
            <a:fillRect/>
          </a:stretch>
        </p:blipFill>
        <p:spPr>
          <a:xfrm>
            <a:off x="5221242" y="643466"/>
            <a:ext cx="5892847" cy="5568739"/>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lvl="0" algn="l">
              <a:spcAft>
                <a:spcPts val="600"/>
              </a:spcAft>
            </a:pPr>
            <a:r>
              <a:rPr lang="en-US" kern="1200" noProof="0">
                <a:solidFill>
                  <a:schemeClr val="tx1">
                    <a:alpha val="80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lvl="0">
              <a:spcAft>
                <a:spcPts val="600"/>
              </a:spcAft>
            </a:pPr>
            <a:fld id="{D76B855D-E9CC-4FF8-AD85-6CDC7B89A0DE}" type="slidenum">
              <a:rPr lang="en-US" noProof="0">
                <a:solidFill>
                  <a:schemeClr val="tx1">
                    <a:alpha val="80000"/>
                  </a:schemeClr>
                </a:solidFill>
              </a:rPr>
              <a:pPr lvl="0">
                <a:spcAft>
                  <a:spcPts val="600"/>
                </a:spcAft>
              </a:pPr>
              <a:t>11</a:t>
            </a:fld>
            <a:endParaRPr lang="en-US" noProof="0">
              <a:solidFill>
                <a:schemeClr val="tx1">
                  <a:alpha val="80000"/>
                </a:schemeClr>
              </a:solidFill>
            </a:endParaRPr>
          </a:p>
        </p:txBody>
      </p:sp>
    </p:spTree>
    <p:extLst>
      <p:ext uri="{BB962C8B-B14F-4D97-AF65-F5344CB8AC3E}">
        <p14:creationId xmlns:p14="http://schemas.microsoft.com/office/powerpoint/2010/main" val="292425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lowchart: Document 4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949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KNN Cluster “Agility” vs “Finishing”</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pic>
        <p:nvPicPr>
          <p:cNvPr id="2" name="Picture 1">
            <a:extLst>
              <a:ext uri="{FF2B5EF4-FFF2-40B4-BE49-F238E27FC236}">
                <a16:creationId xmlns:a16="http://schemas.microsoft.com/office/drawing/2014/main" id="{867E7470-65A7-B8BE-3AEF-4E422E390642}"/>
              </a:ext>
            </a:extLst>
          </p:cNvPr>
          <p:cNvPicPr>
            <a:picLocks noChangeAspect="1"/>
          </p:cNvPicPr>
          <p:nvPr/>
        </p:nvPicPr>
        <p:blipFill>
          <a:blip r:embed="rId2"/>
          <a:stretch>
            <a:fillRect/>
          </a:stretch>
        </p:blipFill>
        <p:spPr>
          <a:xfrm>
            <a:off x="5020769" y="640080"/>
            <a:ext cx="5721864" cy="5578816"/>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838200" y="6356350"/>
            <a:ext cx="5960951" cy="365125"/>
          </a:xfrm>
          <a:noFill/>
        </p:spPr>
        <p:txBody>
          <a:bodyPr vert="horz" lIns="91440" tIns="45720" rIns="91440" bIns="45720" rtlCol="0" anchor="ctr">
            <a:normAutofit/>
          </a:bodyPr>
          <a:lstStyle/>
          <a:p>
            <a:pPr lvl="0" algn="l">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lvl="0" algn="l">
              <a:spcAft>
                <a:spcPts val="600"/>
              </a:spcAft>
            </a:pPr>
            <a:fld id="{D76B855D-E9CC-4FF8-AD85-6CDC7B89A0DE}" type="slidenum">
              <a:rPr lang="en-US" noProof="0"/>
              <a:pPr lvl="0" algn="l">
                <a:spcAft>
                  <a:spcPts val="600"/>
                </a:spcAft>
              </a:pPr>
              <a:t>12</a:t>
            </a:fld>
            <a:endParaRPr lang="en-US" noProof="0"/>
          </a:p>
        </p:txBody>
      </p:sp>
    </p:spTree>
    <p:extLst>
      <p:ext uri="{BB962C8B-B14F-4D97-AF65-F5344CB8AC3E}">
        <p14:creationId xmlns:p14="http://schemas.microsoft.com/office/powerpoint/2010/main" val="397808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KNN Accuracy</a:t>
            </a:r>
          </a:p>
        </p:txBody>
      </p:sp>
      <p:pic>
        <p:nvPicPr>
          <p:cNvPr id="3" name="Picture 2" descr="Calendar&#10;&#10;Description automatically generated with medium confidence">
            <a:extLst>
              <a:ext uri="{FF2B5EF4-FFF2-40B4-BE49-F238E27FC236}">
                <a16:creationId xmlns:a16="http://schemas.microsoft.com/office/drawing/2014/main" id="{8EB99FEF-6CA0-6711-DED9-FF4EF6FE7D3A}"/>
              </a:ext>
            </a:extLst>
          </p:cNvPr>
          <p:cNvPicPr>
            <a:picLocks noChangeAspect="1"/>
          </p:cNvPicPr>
          <p:nvPr/>
        </p:nvPicPr>
        <p:blipFill>
          <a:blip r:embed="rId2"/>
          <a:stretch>
            <a:fillRect/>
          </a:stretch>
        </p:blipFill>
        <p:spPr>
          <a:xfrm>
            <a:off x="4777316" y="1741137"/>
            <a:ext cx="6780700" cy="3373397"/>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lvl="0" algn="l">
              <a:spcAft>
                <a:spcPts val="600"/>
              </a:spcAft>
            </a:pPr>
            <a:r>
              <a:rPr lang="en-US" kern="1200" noProof="0">
                <a:solidFill>
                  <a:schemeClr val="tx1">
                    <a:alpha val="80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lvl="0">
              <a:spcAft>
                <a:spcPts val="600"/>
              </a:spcAft>
            </a:pPr>
            <a:fld id="{D76B855D-E9CC-4FF8-AD85-6CDC7B89A0DE}" type="slidenum">
              <a:rPr lang="en-US" noProof="0">
                <a:solidFill>
                  <a:schemeClr val="tx1">
                    <a:alpha val="80000"/>
                  </a:schemeClr>
                </a:solidFill>
              </a:rPr>
              <a:pPr lvl="0">
                <a:spcAft>
                  <a:spcPts val="600"/>
                </a:spcAft>
              </a:pPr>
              <a:t>13</a:t>
            </a:fld>
            <a:endParaRPr lang="en-US" noProof="0">
              <a:solidFill>
                <a:schemeClr val="tx1">
                  <a:alpha val="80000"/>
                </a:schemeClr>
              </a:solidFill>
            </a:endParaRPr>
          </a:p>
        </p:txBody>
      </p:sp>
    </p:spTree>
    <p:extLst>
      <p:ext uri="{BB962C8B-B14F-4D97-AF65-F5344CB8AC3E}">
        <p14:creationId xmlns:p14="http://schemas.microsoft.com/office/powerpoint/2010/main" val="282613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lowchart: Document 4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85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dirty="0">
                <a:solidFill>
                  <a:srgbClr val="FFFFFF"/>
                </a:solidFill>
              </a:rPr>
              <a:t>LDA</a:t>
            </a:r>
            <a:r>
              <a:rPr lang="en-US" sz="3200" kern="1200" dirty="0">
                <a:solidFill>
                  <a:srgbClr val="FFFFFF"/>
                </a:solidFill>
                <a:latin typeface="+mj-lt"/>
                <a:ea typeface="+mj-ea"/>
                <a:cs typeface="+mj-cs"/>
              </a:rPr>
              <a:t> Cluster “Interception” vs “Finishing”</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pic>
        <p:nvPicPr>
          <p:cNvPr id="3" name="Picture 2" descr="Chart, scatter chart&#10;&#10;Description automatically generated">
            <a:extLst>
              <a:ext uri="{FF2B5EF4-FFF2-40B4-BE49-F238E27FC236}">
                <a16:creationId xmlns:a16="http://schemas.microsoft.com/office/drawing/2014/main" id="{C7F44A67-8E67-0256-610C-4E8EF732835F}"/>
              </a:ext>
            </a:extLst>
          </p:cNvPr>
          <p:cNvPicPr>
            <a:picLocks noChangeAspect="1"/>
          </p:cNvPicPr>
          <p:nvPr/>
        </p:nvPicPr>
        <p:blipFill>
          <a:blip r:embed="rId2"/>
          <a:stretch>
            <a:fillRect/>
          </a:stretch>
        </p:blipFill>
        <p:spPr>
          <a:xfrm>
            <a:off x="4207933" y="655793"/>
            <a:ext cx="7347537" cy="5547390"/>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838200" y="6356350"/>
            <a:ext cx="5960951" cy="365125"/>
          </a:xfrm>
          <a:noFill/>
        </p:spPr>
        <p:txBody>
          <a:bodyPr vert="horz" lIns="91440" tIns="45720" rIns="91440" bIns="45720" rtlCol="0" anchor="ctr">
            <a:normAutofit/>
          </a:bodyPr>
          <a:lstStyle/>
          <a:p>
            <a:pPr lvl="0" algn="l">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lvl="0" algn="l">
              <a:spcAft>
                <a:spcPts val="600"/>
              </a:spcAft>
            </a:pPr>
            <a:fld id="{D76B855D-E9CC-4FF8-AD85-6CDC7B89A0DE}" type="slidenum">
              <a:rPr lang="en-US" noProof="0"/>
              <a:pPr lvl="0" algn="l">
                <a:spcAft>
                  <a:spcPts val="600"/>
                </a:spcAft>
              </a:pPr>
              <a:t>14</a:t>
            </a:fld>
            <a:endParaRPr lang="en-US" noProof="0"/>
          </a:p>
        </p:txBody>
      </p:sp>
    </p:spTree>
    <p:extLst>
      <p:ext uri="{BB962C8B-B14F-4D97-AF65-F5344CB8AC3E}">
        <p14:creationId xmlns:p14="http://schemas.microsoft.com/office/powerpoint/2010/main" val="154191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3000" kern="1200" dirty="0">
                <a:solidFill>
                  <a:schemeClr val="tx1"/>
                </a:solidFill>
                <a:latin typeface="+mj-lt"/>
                <a:ea typeface="+mj-ea"/>
                <a:cs typeface="+mj-cs"/>
              </a:rPr>
              <a:t>LDA Prediction</a:t>
            </a:r>
            <a:br>
              <a:rPr lang="en-US" sz="3000"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pic>
        <p:nvPicPr>
          <p:cNvPr id="2" name="Picture 1" descr="A picture containing chart&#10;&#10;Description automatically generated">
            <a:extLst>
              <a:ext uri="{FF2B5EF4-FFF2-40B4-BE49-F238E27FC236}">
                <a16:creationId xmlns:a16="http://schemas.microsoft.com/office/drawing/2014/main" id="{5F338EA5-4A10-4091-E263-16A9000525CB}"/>
              </a:ext>
            </a:extLst>
          </p:cNvPr>
          <p:cNvPicPr>
            <a:picLocks noChangeAspect="1"/>
          </p:cNvPicPr>
          <p:nvPr/>
        </p:nvPicPr>
        <p:blipFill>
          <a:blip r:embed="rId2"/>
          <a:stretch>
            <a:fillRect/>
          </a:stretch>
        </p:blipFill>
        <p:spPr>
          <a:xfrm>
            <a:off x="3155108" y="1863801"/>
            <a:ext cx="5881782" cy="4440746"/>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pPr lvl="0">
                <a:spcAft>
                  <a:spcPts val="600"/>
                </a:spcAft>
              </a:pPr>
              <a:t>15</a:t>
            </a:fld>
            <a:endParaRPr lang="en-US" noProof="0"/>
          </a:p>
        </p:txBody>
      </p:sp>
    </p:spTree>
    <p:extLst>
      <p:ext uri="{BB962C8B-B14F-4D97-AF65-F5344CB8AC3E}">
        <p14:creationId xmlns:p14="http://schemas.microsoft.com/office/powerpoint/2010/main" val="64949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3000" kern="1200" dirty="0">
                <a:solidFill>
                  <a:schemeClr val="tx1"/>
                </a:solidFill>
                <a:latin typeface="+mj-lt"/>
                <a:ea typeface="+mj-ea"/>
                <a:cs typeface="+mj-cs"/>
              </a:rPr>
              <a:t>LDA Accuracy</a:t>
            </a:r>
            <a:br>
              <a:rPr lang="en-US" sz="3000"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pPr lvl="0">
                <a:spcAft>
                  <a:spcPts val="600"/>
                </a:spcAft>
              </a:pPr>
              <a:t>16</a:t>
            </a:fld>
            <a:endParaRPr lang="en-US" noProof="0"/>
          </a:p>
        </p:txBody>
      </p:sp>
      <p:pic>
        <p:nvPicPr>
          <p:cNvPr id="3" name="Picture 2" descr="Chart, bar chart&#10;&#10;Description automatically generated">
            <a:extLst>
              <a:ext uri="{FF2B5EF4-FFF2-40B4-BE49-F238E27FC236}">
                <a16:creationId xmlns:a16="http://schemas.microsoft.com/office/drawing/2014/main" id="{BF55865D-8CC3-29F5-838B-7FFCE16D67D5}"/>
              </a:ext>
            </a:extLst>
          </p:cNvPr>
          <p:cNvPicPr>
            <a:picLocks noChangeAspect="1"/>
          </p:cNvPicPr>
          <p:nvPr/>
        </p:nvPicPr>
        <p:blipFill>
          <a:blip r:embed="rId2"/>
          <a:stretch>
            <a:fillRect/>
          </a:stretch>
        </p:blipFill>
        <p:spPr>
          <a:xfrm>
            <a:off x="3020670" y="1816121"/>
            <a:ext cx="5232516" cy="3947886"/>
          </a:xfrm>
          <a:prstGeom prst="rect">
            <a:avLst/>
          </a:prstGeom>
        </p:spPr>
      </p:pic>
    </p:spTree>
    <p:extLst>
      <p:ext uri="{BB962C8B-B14F-4D97-AF65-F5344CB8AC3E}">
        <p14:creationId xmlns:p14="http://schemas.microsoft.com/office/powerpoint/2010/main" val="288921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LDA</a:t>
            </a:r>
            <a:r>
              <a:rPr lang="en-US" sz="3600" kern="1200" dirty="0">
                <a:solidFill>
                  <a:srgbClr val="FFFFFF"/>
                </a:solidFill>
                <a:latin typeface="+mj-lt"/>
                <a:ea typeface="+mj-ea"/>
                <a:cs typeface="+mj-cs"/>
              </a:rPr>
              <a:t> Accuracy</a:t>
            </a:r>
          </a:p>
        </p:txBody>
      </p:sp>
      <p:pic>
        <p:nvPicPr>
          <p:cNvPr id="2" name="Picture 1" descr="Text&#10;&#10;Description automatically generated">
            <a:extLst>
              <a:ext uri="{FF2B5EF4-FFF2-40B4-BE49-F238E27FC236}">
                <a16:creationId xmlns:a16="http://schemas.microsoft.com/office/drawing/2014/main" id="{9C6D8F8B-89A7-1CBE-6C20-2011D6928766}"/>
              </a:ext>
            </a:extLst>
          </p:cNvPr>
          <p:cNvPicPr>
            <a:picLocks noChangeAspect="1"/>
          </p:cNvPicPr>
          <p:nvPr/>
        </p:nvPicPr>
        <p:blipFill>
          <a:blip r:embed="rId2"/>
          <a:stretch>
            <a:fillRect/>
          </a:stretch>
        </p:blipFill>
        <p:spPr>
          <a:xfrm>
            <a:off x="4777316" y="1359722"/>
            <a:ext cx="6780700" cy="4136227"/>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lvl="0" algn="l">
              <a:spcAft>
                <a:spcPts val="600"/>
              </a:spcAft>
            </a:pPr>
            <a:r>
              <a:rPr lang="en-US" kern="1200" noProof="0">
                <a:solidFill>
                  <a:schemeClr val="tx1">
                    <a:alpha val="80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lvl="0">
              <a:spcAft>
                <a:spcPts val="600"/>
              </a:spcAft>
            </a:pPr>
            <a:fld id="{D76B855D-E9CC-4FF8-AD85-6CDC7B89A0DE}" type="slidenum">
              <a:rPr lang="en-US" noProof="0">
                <a:solidFill>
                  <a:schemeClr val="tx1">
                    <a:alpha val="80000"/>
                  </a:schemeClr>
                </a:solidFill>
              </a:rPr>
              <a:pPr lvl="0">
                <a:spcAft>
                  <a:spcPts val="600"/>
                </a:spcAft>
              </a:pPr>
              <a:t>17</a:t>
            </a:fld>
            <a:endParaRPr lang="en-US" noProof="0">
              <a:solidFill>
                <a:schemeClr val="tx1">
                  <a:alpha val="80000"/>
                </a:schemeClr>
              </a:solidFill>
            </a:endParaRPr>
          </a:p>
        </p:txBody>
      </p:sp>
    </p:spTree>
    <p:extLst>
      <p:ext uri="{BB962C8B-B14F-4D97-AF65-F5344CB8AC3E}">
        <p14:creationId xmlns:p14="http://schemas.microsoft.com/office/powerpoint/2010/main" val="172869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18</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5552388" y="2551176"/>
            <a:ext cx="5822748" cy="1755648"/>
          </a:xfrm>
        </p:spPr>
        <p:txBody>
          <a:bodyPr/>
          <a:lstStyle/>
          <a:p>
            <a:pPr algn="l"/>
            <a:r>
              <a:rPr lang="en-US" sz="2000" b="1" dirty="0">
                <a:solidFill>
                  <a:schemeClr val="tx2"/>
                </a:solidFill>
                <a:latin typeface="Bahnschrift Light" panose="020B0502040204020203" pitchFamily="34" charset="0"/>
              </a:rPr>
              <a:t>Bhavana </a:t>
            </a:r>
            <a:r>
              <a:rPr lang="en-US" sz="2000" b="1" dirty="0" err="1">
                <a:solidFill>
                  <a:schemeClr val="tx2"/>
                </a:solidFill>
                <a:latin typeface="Bahnschrift Light" panose="020B0502040204020203" pitchFamily="34" charset="0"/>
              </a:rPr>
              <a:t>Chikkamuduvadi</a:t>
            </a:r>
            <a:r>
              <a:rPr lang="en-US" sz="2000" b="1" dirty="0">
                <a:solidFill>
                  <a:schemeClr val="tx2"/>
                </a:solidFill>
                <a:latin typeface="Bahnschrift Light" panose="020B0502040204020203" pitchFamily="34" charset="0"/>
              </a:rPr>
              <a:t> Renuka Gowda</a:t>
            </a:r>
          </a:p>
          <a:p>
            <a:pPr algn="l"/>
            <a:r>
              <a:rPr lang="en-US" sz="2000" b="1" dirty="0">
                <a:solidFill>
                  <a:schemeClr val="tx2"/>
                </a:solidFill>
                <a:latin typeface="Bahnschrift Light" panose="020B0502040204020203" pitchFamily="34" charset="0"/>
              </a:rPr>
              <a:t>Sumanth </a:t>
            </a:r>
            <a:r>
              <a:rPr lang="en-US" sz="2000" b="1" dirty="0" err="1">
                <a:solidFill>
                  <a:schemeClr val="tx2"/>
                </a:solidFill>
                <a:latin typeface="Bahnschrift Light" panose="020B0502040204020203" pitchFamily="34" charset="0"/>
              </a:rPr>
              <a:t>Herohalli</a:t>
            </a:r>
            <a:r>
              <a:rPr lang="en-US" sz="2000" b="1" dirty="0">
                <a:solidFill>
                  <a:schemeClr val="tx2"/>
                </a:solidFill>
                <a:latin typeface="Bahnschrift Light" panose="020B0502040204020203" pitchFamily="34" charset="0"/>
              </a:rPr>
              <a:t> </a:t>
            </a:r>
            <a:r>
              <a:rPr lang="en-US" sz="2000" b="1" dirty="0" err="1">
                <a:solidFill>
                  <a:schemeClr val="tx2"/>
                </a:solidFill>
                <a:latin typeface="Bahnschrift Light" panose="020B0502040204020203" pitchFamily="34" charset="0"/>
              </a:rPr>
              <a:t>Umashankar</a:t>
            </a:r>
            <a:endParaRPr lang="en-US" sz="2000" b="1" dirty="0">
              <a:solidFill>
                <a:schemeClr val="tx2"/>
              </a:solidFill>
              <a:latin typeface="Bahnschrift Light" panose="020B0502040204020203" pitchFamily="34" charset="0"/>
            </a:endParaRPr>
          </a:p>
          <a:p>
            <a:pPr algn="l"/>
            <a:r>
              <a:rPr lang="en-US" sz="2000" b="1" dirty="0">
                <a:solidFill>
                  <a:schemeClr val="tx2"/>
                </a:solidFill>
                <a:latin typeface="Bahnschrift Light" panose="020B0502040204020203" pitchFamily="34" charset="0"/>
              </a:rPr>
              <a:t>Karthik </a:t>
            </a:r>
            <a:r>
              <a:rPr lang="en-US" sz="2000" b="1" dirty="0" err="1">
                <a:solidFill>
                  <a:schemeClr val="tx2"/>
                </a:solidFill>
                <a:latin typeface="Bahnschrift Light" panose="020B0502040204020203" pitchFamily="34" charset="0"/>
              </a:rPr>
              <a:t>Shingte</a:t>
            </a:r>
            <a:endParaRPr lang="en-US" sz="2000" b="1" dirty="0">
              <a:solidFill>
                <a:schemeClr val="tx2"/>
              </a:solidFill>
              <a:latin typeface="Bahnschrift Light" panose="020B0502040204020203" pitchFamily="34" charset="0"/>
            </a:endParaRPr>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Introduction</a:t>
            </a:r>
          </a:p>
        </p:txBody>
      </p:sp>
      <p:grpSp>
        <p:nvGrpSpPr>
          <p:cNvPr id="38" name="Group 37">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9" name="Freeform: Shape 38">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179226" y="2890979"/>
            <a:ext cx="9833548" cy="2693976"/>
          </a:xfrm>
        </p:spPr>
        <p:txBody>
          <a:bodyPr vert="horz" lIns="91440" tIns="45720" rIns="91440" bIns="45720" rtlCol="0">
            <a:normAutofit/>
          </a:bodyPr>
          <a:lstStyle/>
          <a:p>
            <a:pPr indent="-228600">
              <a:lnSpc>
                <a:spcPct val="90000"/>
              </a:lnSpc>
              <a:buFont typeface="Arial" panose="020B0604020202020204" pitchFamily="34" charset="0"/>
              <a:buChar char="•"/>
            </a:pPr>
            <a:r>
              <a:rPr lang="en-US" sz="1800" dirty="0">
                <a:solidFill>
                  <a:schemeClr val="tx2"/>
                </a:solidFill>
              </a:rPr>
              <a:t>The aim of this project is to analyze Soccer Players’ data from 2022 FIFA dataset and gain insights from the data with respect to player positions. The models used will be KNN and LDA.</a:t>
            </a:r>
          </a:p>
        </p:txBody>
      </p:sp>
      <p:grpSp>
        <p:nvGrpSpPr>
          <p:cNvPr id="44" name="Group 43">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5" name="Freeform: Shape 44">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smtClean="0"/>
              <a:pPr lvl="0">
                <a:spcAft>
                  <a:spcPts val="600"/>
                </a:spcAft>
              </a:pPr>
              <a:t>2</a:t>
            </a:fld>
            <a:endParaRPr lang="en-US" noProof="0"/>
          </a:p>
        </p:txBody>
      </p:sp>
    </p:spTree>
    <p:extLst>
      <p:ext uri="{BB962C8B-B14F-4D97-AF65-F5344CB8AC3E}">
        <p14:creationId xmlns:p14="http://schemas.microsoft.com/office/powerpoint/2010/main" val="100219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Description of Dataset </a:t>
            </a:r>
          </a:p>
        </p:txBody>
      </p:sp>
      <p:grpSp>
        <p:nvGrpSpPr>
          <p:cNvPr id="38" name="Group 37">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9" name="Freeform: Shape 38">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179226" y="2890979"/>
            <a:ext cx="9833548" cy="2693976"/>
          </a:xfrm>
        </p:spPr>
        <p:txBody>
          <a:bodyPr vert="horz" lIns="91440" tIns="45720" rIns="91440" bIns="45720" rtlCol="0">
            <a:normAutofit/>
          </a:bodyPr>
          <a:lstStyle/>
          <a:p>
            <a:pPr indent="-228600">
              <a:lnSpc>
                <a:spcPct val="9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was directly obtained from Kaggle and contains very detailed attributes for every player in the latest edition of the FIFA 22 database.</a:t>
            </a:r>
          </a:p>
          <a:p>
            <a:pPr indent="-228600">
              <a:lnSpc>
                <a:spcPct val="9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contains many of the player’s attributes, ranging from their age to their ball control and ranking in the game. Most of the skill set columns are on a ranking from 1 to 100.</a:t>
            </a:r>
            <a:r>
              <a:rPr lang="en-US" sz="1100" dirty="0">
                <a:effectLst/>
              </a:rPr>
              <a:t> </a:t>
            </a:r>
            <a:endParaRPr lang="en-US" sz="1800" dirty="0">
              <a:latin typeface="Calibri" panose="020F0502020204030204" pitchFamily="34" charset="0"/>
              <a:cs typeface="Times New Roman" panose="02020603050405020304" pitchFamily="18" charset="0"/>
            </a:endParaRPr>
          </a:p>
          <a:p>
            <a:pPr indent="-228600">
              <a:lnSpc>
                <a:spcPct val="9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contains 65 attributes and 19,239 observations. Attributes include details about the proficiency of each players’ skill levels in different types of capabilities.</a:t>
            </a:r>
          </a:p>
          <a:p>
            <a:pPr indent="-228600">
              <a:lnSpc>
                <a:spcPct val="9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Can we predict a player’s general position (Forward, Goalkeeper etc.) based on the player’s characteristics and ranking of skills?</a:t>
            </a:r>
          </a:p>
        </p:txBody>
      </p:sp>
      <p:grpSp>
        <p:nvGrpSpPr>
          <p:cNvPr id="44" name="Group 43">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5" name="Freeform: Shape 44">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smtClean="0"/>
              <a:pPr lvl="0">
                <a:spcAft>
                  <a:spcPts val="600"/>
                </a:spcAft>
              </a:pPr>
              <a:t>3</a:t>
            </a:fld>
            <a:endParaRPr lang="en-US" noProof="0"/>
          </a:p>
        </p:txBody>
      </p:sp>
    </p:spTree>
    <p:extLst>
      <p:ext uri="{BB962C8B-B14F-4D97-AF65-F5344CB8AC3E}">
        <p14:creationId xmlns:p14="http://schemas.microsoft.com/office/powerpoint/2010/main" val="14780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lstStyle/>
          <a:p>
            <a:r>
              <a:rPr lang="en-US" dirty="0"/>
              <a:t>Dataset</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lvl="0"/>
            <a:r>
              <a:rPr lang="en-US" noProof="0" dirty="0"/>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lvl="0"/>
            <a:fld id="{D76B855D-E9CC-4FF8-AD85-6CDC7B89A0DE}" type="slidenum">
              <a:rPr lang="en-US" noProof="0" smtClean="0"/>
              <a:pPr lvl="0"/>
              <a:t>4</a:t>
            </a:fld>
            <a:endParaRPr lang="en-US" noProof="0" dirty="0"/>
          </a:p>
        </p:txBody>
      </p:sp>
      <p:pic>
        <p:nvPicPr>
          <p:cNvPr id="5" name="Content Placeholder 4">
            <a:extLst>
              <a:ext uri="{FF2B5EF4-FFF2-40B4-BE49-F238E27FC236}">
                <a16:creationId xmlns:a16="http://schemas.microsoft.com/office/drawing/2014/main" id="{56F98A35-FE1F-70BE-A46E-6DDF077CE2F7}"/>
              </a:ext>
            </a:extLst>
          </p:cNvPr>
          <p:cNvPicPr>
            <a:picLocks noGrp="1" noChangeAspect="1"/>
          </p:cNvPicPr>
          <p:nvPr>
            <p:ph idx="1"/>
          </p:nvPr>
        </p:nvPicPr>
        <p:blipFill>
          <a:blip r:embed="rId2"/>
          <a:stretch>
            <a:fillRect/>
          </a:stretch>
        </p:blipFill>
        <p:spPr>
          <a:xfrm>
            <a:off x="1244600" y="2540794"/>
            <a:ext cx="9702800" cy="2921000"/>
          </a:xfrm>
          <a:prstGeom prst="rect">
            <a:avLst/>
          </a:prstGeom>
        </p:spPr>
      </p:pic>
    </p:spTree>
    <p:extLst>
      <p:ext uri="{BB962C8B-B14F-4D97-AF65-F5344CB8AC3E}">
        <p14:creationId xmlns:p14="http://schemas.microsoft.com/office/powerpoint/2010/main" val="392795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Data Exploration</a:t>
            </a:r>
          </a:p>
        </p:txBody>
      </p:sp>
      <p:grpSp>
        <p:nvGrpSpPr>
          <p:cNvPr id="38" name="Group 37">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9" name="Freeform: Shape 38">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5" name="Freeform: Shape 44">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smtClean="0"/>
              <a:pPr lvl="0">
                <a:spcAft>
                  <a:spcPts val="600"/>
                </a:spcAft>
              </a:pPr>
              <a:t>5</a:t>
            </a:fld>
            <a:endParaRPr lang="en-US" noProof="0"/>
          </a:p>
        </p:txBody>
      </p:sp>
      <p:pic>
        <p:nvPicPr>
          <p:cNvPr id="2" name="Content Placeholder 1">
            <a:extLst>
              <a:ext uri="{FF2B5EF4-FFF2-40B4-BE49-F238E27FC236}">
                <a16:creationId xmlns:a16="http://schemas.microsoft.com/office/drawing/2014/main" id="{2A66062C-2E43-1FB9-9032-CAF566D2E7DD}"/>
              </a:ext>
            </a:extLst>
          </p:cNvPr>
          <p:cNvPicPr>
            <a:picLocks noGrp="1" noChangeAspect="1"/>
          </p:cNvPicPr>
          <p:nvPr>
            <p:ph idx="1"/>
          </p:nvPr>
        </p:nvPicPr>
        <p:blipFill>
          <a:blip r:embed="rId2"/>
          <a:stretch>
            <a:fillRect/>
          </a:stretch>
        </p:blipFill>
        <p:spPr>
          <a:xfrm>
            <a:off x="1179226" y="2634344"/>
            <a:ext cx="4064000" cy="1104900"/>
          </a:xfrm>
          <a:prstGeom prst="rect">
            <a:avLst/>
          </a:prstGeom>
        </p:spPr>
      </p:pic>
      <p:pic>
        <p:nvPicPr>
          <p:cNvPr id="3" name="Picture 2" descr="Text&#10;&#10;Description automatically generated">
            <a:extLst>
              <a:ext uri="{FF2B5EF4-FFF2-40B4-BE49-F238E27FC236}">
                <a16:creationId xmlns:a16="http://schemas.microsoft.com/office/drawing/2014/main" id="{701F9C93-B49F-32F0-ABB8-A128A194AE53}"/>
              </a:ext>
            </a:extLst>
          </p:cNvPr>
          <p:cNvPicPr>
            <a:picLocks noChangeAspect="1"/>
          </p:cNvPicPr>
          <p:nvPr/>
        </p:nvPicPr>
        <p:blipFill>
          <a:blip r:embed="rId3"/>
          <a:stretch>
            <a:fillRect/>
          </a:stretch>
        </p:blipFill>
        <p:spPr>
          <a:xfrm>
            <a:off x="5745660" y="2656082"/>
            <a:ext cx="5943600" cy="2884170"/>
          </a:xfrm>
          <a:prstGeom prst="rect">
            <a:avLst/>
          </a:prstGeom>
        </p:spPr>
      </p:pic>
    </p:spTree>
    <p:extLst>
      <p:ext uri="{BB962C8B-B14F-4D97-AF65-F5344CB8AC3E}">
        <p14:creationId xmlns:p14="http://schemas.microsoft.com/office/powerpoint/2010/main" val="418133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179226" y="1594707"/>
            <a:ext cx="9833548" cy="1325563"/>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Data Exploration</a:t>
            </a:r>
          </a:p>
        </p:txBody>
      </p:sp>
      <p:grpSp>
        <p:nvGrpSpPr>
          <p:cNvPr id="57" name="Group 56">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58" name="Freeform: Shape 57">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smtClean="0"/>
              <a:pPr lvl="0">
                <a:spcAft>
                  <a:spcPts val="600"/>
                </a:spcAft>
              </a:pPr>
              <a:t>6</a:t>
            </a:fld>
            <a:endParaRPr lang="en-US" noProof="0"/>
          </a:p>
        </p:txBody>
      </p:sp>
      <p:grpSp>
        <p:nvGrpSpPr>
          <p:cNvPr id="63" name="Group 62">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64" name="Freeform: Shape 63">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a:extLst>
              <a:ext uri="{FF2B5EF4-FFF2-40B4-BE49-F238E27FC236}">
                <a16:creationId xmlns:a16="http://schemas.microsoft.com/office/drawing/2014/main" id="{949235D5-490C-8064-78D3-7243AA1D316D}"/>
              </a:ext>
            </a:extLst>
          </p:cNvPr>
          <p:cNvPicPr>
            <a:picLocks noGrp="1" noChangeAspect="1"/>
          </p:cNvPicPr>
          <p:nvPr>
            <p:ph idx="1"/>
          </p:nvPr>
        </p:nvPicPr>
        <p:blipFill>
          <a:blip r:embed="rId2"/>
          <a:stretch>
            <a:fillRect/>
          </a:stretch>
        </p:blipFill>
        <p:spPr>
          <a:xfrm>
            <a:off x="2112922" y="3328988"/>
            <a:ext cx="7966157" cy="2457450"/>
          </a:xfrm>
          <a:prstGeom prst="rect">
            <a:avLst/>
          </a:prstGeom>
        </p:spPr>
      </p:pic>
    </p:spTree>
    <p:extLst>
      <p:ext uri="{BB962C8B-B14F-4D97-AF65-F5344CB8AC3E}">
        <p14:creationId xmlns:p14="http://schemas.microsoft.com/office/powerpoint/2010/main" val="759698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Classification of Interest</a:t>
            </a:r>
          </a:p>
        </p:txBody>
      </p:sp>
      <p:pic>
        <p:nvPicPr>
          <p:cNvPr id="2" name="Content Placeholder 1" descr="Graphical user interface, text&#10;&#10;Description automatically generated">
            <a:extLst>
              <a:ext uri="{FF2B5EF4-FFF2-40B4-BE49-F238E27FC236}">
                <a16:creationId xmlns:a16="http://schemas.microsoft.com/office/drawing/2014/main" id="{70F4C36D-EF23-5425-B446-C8CFC88B5452}"/>
              </a:ext>
            </a:extLst>
          </p:cNvPr>
          <p:cNvPicPr>
            <a:picLocks noGrp="1" noChangeAspect="1"/>
          </p:cNvPicPr>
          <p:nvPr>
            <p:ph idx="1"/>
          </p:nvPr>
        </p:nvPicPr>
        <p:blipFill>
          <a:blip r:embed="rId2"/>
          <a:stretch>
            <a:fillRect/>
          </a:stretch>
        </p:blipFill>
        <p:spPr>
          <a:xfrm>
            <a:off x="838200" y="3242926"/>
            <a:ext cx="10515599" cy="1682496"/>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smtClean="0"/>
              <a:pPr lvl="0">
                <a:spcAft>
                  <a:spcPts val="600"/>
                </a:spcAft>
              </a:pPr>
              <a:t>7</a:t>
            </a:fld>
            <a:endParaRPr lang="en-US" noProof="0"/>
          </a:p>
        </p:txBody>
      </p:sp>
    </p:spTree>
    <p:extLst>
      <p:ext uri="{BB962C8B-B14F-4D97-AF65-F5344CB8AC3E}">
        <p14:creationId xmlns:p14="http://schemas.microsoft.com/office/powerpoint/2010/main" val="151137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179226" y="1755073"/>
            <a:ext cx="9833548" cy="1066802"/>
          </a:xfrm>
        </p:spPr>
        <p:txBody>
          <a:bodyPr vert="horz" lIns="91440" tIns="45720" rIns="91440" bIns="45720" rtlCol="0" anchor="b">
            <a:normAutofit/>
          </a:bodyPr>
          <a:lstStyle/>
          <a:p>
            <a:r>
              <a:rPr lang="en-US" sz="3600" kern="1200" dirty="0">
                <a:solidFill>
                  <a:schemeClr val="tx2"/>
                </a:solidFill>
                <a:latin typeface="+mj-lt"/>
                <a:ea typeface="+mj-ea"/>
                <a:cs typeface="+mj-cs"/>
              </a:rPr>
              <a:t>Grouping</a:t>
            </a:r>
            <a:endParaRPr lang="en-US" sz="3600" kern="1200">
              <a:solidFill>
                <a:schemeClr val="tx2"/>
              </a:solidFill>
              <a:latin typeface="+mj-lt"/>
              <a:ea typeface="+mj-ea"/>
              <a:cs typeface="+mj-cs"/>
            </a:endParaRPr>
          </a:p>
        </p:txBody>
      </p:sp>
      <p:grpSp>
        <p:nvGrpSpPr>
          <p:cNvPr id="76" name="Group 75">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77" name="Freeform: Shape 76">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4BDC63-1715-0E95-7E92-56413AA35B9A}"/>
              </a:ext>
            </a:extLst>
          </p:cNvPr>
          <p:cNvSpPr>
            <a:spLocks noGrp="1"/>
          </p:cNvSpPr>
          <p:nvPr>
            <p:ph idx="1"/>
          </p:nvPr>
        </p:nvSpPr>
        <p:spPr>
          <a:xfrm>
            <a:off x="1179226" y="3049325"/>
            <a:ext cx="9833548" cy="2945574"/>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see that there are a lot of divisions within major positions, which we will group in 4 categories i.e., FWD, MID, DEF &amp; GK.</a:t>
            </a:r>
          </a:p>
          <a:p>
            <a:pPr indent="-228600">
              <a:lnSpc>
                <a:spcPct val="9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our analysis we will be taking 500 rows from the dataset, 100 from the top and rest 400 from the complete data randomly sampled.</a:t>
            </a:r>
          </a:p>
          <a:p>
            <a:pPr indent="-228600">
              <a:lnSpc>
                <a:spcPct val="90000"/>
              </a:lnSpc>
              <a:buFont typeface="Arial" panose="020B0604020202020204" pitchFamily="34" charset="0"/>
              <a:buChar char="•"/>
            </a:pPr>
            <a:endParaRPr lang="en-US" sz="1800" dirty="0">
              <a:solidFill>
                <a:schemeClr val="tx2"/>
              </a:solidFill>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noProof="0">
                <a:solidFill>
                  <a:schemeClr val="tx1">
                    <a:tint val="75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smtClean="0"/>
              <a:pPr lvl="0">
                <a:spcAft>
                  <a:spcPts val="600"/>
                </a:spcAft>
              </a:pPr>
              <a:t>8</a:t>
            </a:fld>
            <a:endParaRPr lang="en-US" noProof="0"/>
          </a:p>
        </p:txBody>
      </p:sp>
    </p:spTree>
    <p:extLst>
      <p:ext uri="{BB962C8B-B14F-4D97-AF65-F5344CB8AC3E}">
        <p14:creationId xmlns:p14="http://schemas.microsoft.com/office/powerpoint/2010/main" val="24515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Age distribution in sample</a:t>
            </a:r>
          </a:p>
        </p:txBody>
      </p:sp>
      <p:pic>
        <p:nvPicPr>
          <p:cNvPr id="3" name="Picture 2">
            <a:extLst>
              <a:ext uri="{FF2B5EF4-FFF2-40B4-BE49-F238E27FC236}">
                <a16:creationId xmlns:a16="http://schemas.microsoft.com/office/drawing/2014/main" id="{B3E44864-AF3A-A082-82DE-B08DEF9CFC6D}"/>
              </a:ext>
            </a:extLst>
          </p:cNvPr>
          <p:cNvPicPr>
            <a:picLocks noChangeAspect="1"/>
          </p:cNvPicPr>
          <p:nvPr/>
        </p:nvPicPr>
        <p:blipFill>
          <a:blip r:embed="rId2"/>
          <a:stretch>
            <a:fillRect/>
          </a:stretch>
        </p:blipFill>
        <p:spPr>
          <a:xfrm>
            <a:off x="5221242" y="643466"/>
            <a:ext cx="5892847" cy="5568739"/>
          </a:xfrm>
          <a:prstGeom prst="rect">
            <a:avLst/>
          </a:prstGeom>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lvl="0" algn="l">
              <a:spcAft>
                <a:spcPts val="600"/>
              </a:spcAft>
            </a:pPr>
            <a:r>
              <a:rPr lang="en-US" kern="1200" noProof="0">
                <a:solidFill>
                  <a:schemeClr val="tx1">
                    <a:alpha val="80000"/>
                  </a:schemeClr>
                </a:solidFill>
                <a:latin typeface="+mn-lt"/>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lvl="0">
              <a:spcAft>
                <a:spcPts val="600"/>
              </a:spcAft>
            </a:pPr>
            <a:fld id="{D76B855D-E9CC-4FF8-AD85-6CDC7B89A0DE}" type="slidenum">
              <a:rPr lang="en-US" noProof="0">
                <a:solidFill>
                  <a:schemeClr val="tx1">
                    <a:alpha val="80000"/>
                  </a:schemeClr>
                </a:solidFill>
              </a:rPr>
              <a:pPr lvl="0">
                <a:spcAft>
                  <a:spcPts val="600"/>
                </a:spcAft>
              </a:pPr>
              <a:t>9</a:t>
            </a:fld>
            <a:endParaRPr lang="en-US" noProof="0">
              <a:solidFill>
                <a:schemeClr val="tx1">
                  <a:alpha val="80000"/>
                </a:schemeClr>
              </a:solidFill>
            </a:endParaRPr>
          </a:p>
        </p:txBody>
      </p:sp>
    </p:spTree>
    <p:extLst>
      <p:ext uri="{BB962C8B-B14F-4D97-AF65-F5344CB8AC3E}">
        <p14:creationId xmlns:p14="http://schemas.microsoft.com/office/powerpoint/2010/main" val="504025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BC4E2F-F3E1-4F05-9206-4E311F2B3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3E4D1-157A-4FD3-BF11-7582A03ADF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3D3D887-4EBB-4786-8316-C89D0BB970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350</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Bahnschrift Light</vt:lpstr>
      <vt:lpstr>Calibri</vt:lpstr>
      <vt:lpstr>Calibri Light</vt:lpstr>
      <vt:lpstr>Office Theme</vt:lpstr>
      <vt:lpstr>FIFA 2022 Soccer Position Predictor </vt:lpstr>
      <vt:lpstr>Introduction</vt:lpstr>
      <vt:lpstr>Description of Dataset </vt:lpstr>
      <vt:lpstr>Dataset</vt:lpstr>
      <vt:lpstr>Data Exploration</vt:lpstr>
      <vt:lpstr>Data Exploration</vt:lpstr>
      <vt:lpstr>Classification of Interest</vt:lpstr>
      <vt:lpstr>Grouping</vt:lpstr>
      <vt:lpstr>Age distribution in sample</vt:lpstr>
      <vt:lpstr>Distribution based on general position in sample </vt:lpstr>
      <vt:lpstr>Distribution based on general position in full data </vt:lpstr>
      <vt:lpstr>KNN Cluster “Agility” vs “Finishing” </vt:lpstr>
      <vt:lpstr>KNN Accuracy</vt:lpstr>
      <vt:lpstr>LDA Cluster “Interception” vs “Finishing” </vt:lpstr>
      <vt:lpstr>LDA Prediction </vt:lpstr>
      <vt:lpstr>LDA Accuracy </vt:lpstr>
      <vt:lpstr>LDA Accuracy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2020-09-02T01:08:08Z</dcterms:created>
  <dcterms:modified xsi:type="dcterms:W3CDTF">2024-04-26T05:38:24Z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