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61" r:id="rId5"/>
    <p:sldId id="263" r:id="rId6"/>
    <p:sldId id="262" r:id="rId7"/>
    <p:sldId id="26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1" d="100"/>
          <a:sy n="101" d="100"/>
        </p:scale>
        <p:origin x="-184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6836A-FCBB-7242-A47F-0B30B7F7975E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A6060-6C79-3E4E-BF60-6BA7190A9CD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800" dirty="0" smtClean="0"/>
            <a:t>Machine Learning Working Group</a:t>
          </a:r>
          <a:endParaRPr lang="en-US" sz="2800" dirty="0"/>
        </a:p>
      </dgm:t>
    </dgm:pt>
    <dgm:pt modelId="{00027BDD-1467-CB4A-A60B-A0EC27AC969C}" type="parTrans" cxnId="{2A934BC9-2C10-9040-B939-A06871509E86}">
      <dgm:prSet/>
      <dgm:spPr/>
      <dgm:t>
        <a:bodyPr/>
        <a:lstStyle/>
        <a:p>
          <a:endParaRPr lang="en-US"/>
        </a:p>
      </dgm:t>
    </dgm:pt>
    <dgm:pt modelId="{510F0631-1DB3-5C45-B6EA-2CF041F82F86}" type="sibTrans" cxnId="{2A934BC9-2C10-9040-B939-A06871509E86}">
      <dgm:prSet/>
      <dgm:spPr>
        <a:gradFill rotWithShape="0">
          <a:gsLst>
            <a:gs pos="0">
              <a:schemeClr val="accent1">
                <a:lumMod val="50000"/>
              </a:schemeClr>
            </a:gs>
            <a:gs pos="100000">
              <a:schemeClr val="accent3"/>
            </a:gs>
          </a:gsLst>
        </a:gradFill>
      </dgm:spPr>
      <dgm:t>
        <a:bodyPr/>
        <a:lstStyle/>
        <a:p>
          <a:endParaRPr lang="en-US"/>
        </a:p>
      </dgm:t>
    </dgm:pt>
    <dgm:pt modelId="{05288431-9C18-C749-A9CC-F052D89F9F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dirty="0" smtClean="0"/>
            <a:t>Cloud Computing Working Group</a:t>
          </a:r>
          <a:endParaRPr lang="en-US" sz="2800" dirty="0"/>
        </a:p>
      </dgm:t>
    </dgm:pt>
    <dgm:pt modelId="{C98D48C9-0A72-6547-A788-46FC24CBCEF8}" type="parTrans" cxnId="{8FC5888B-557D-4148-A1EF-6BC4DDB22391}">
      <dgm:prSet/>
      <dgm:spPr/>
      <dgm:t>
        <a:bodyPr/>
        <a:lstStyle/>
        <a:p>
          <a:endParaRPr lang="en-US"/>
        </a:p>
      </dgm:t>
    </dgm:pt>
    <dgm:pt modelId="{D4FBF976-0AF7-2042-858C-C5F576E820AB}" type="sibTrans" cxnId="{8FC5888B-557D-4148-A1EF-6BC4DDB22391}">
      <dgm:prSet/>
      <dgm:spPr>
        <a:gradFill rotWithShape="0">
          <a:gsLst>
            <a:gs pos="0">
              <a:schemeClr val="accent2"/>
            </a:gs>
            <a:gs pos="100000">
              <a:schemeClr val="accent1">
                <a:lumMod val="50000"/>
              </a:schemeClr>
            </a:gs>
          </a:gsLst>
          <a:lin ang="360000" scaled="0"/>
        </a:gradFill>
      </dgm:spPr>
      <dgm:t>
        <a:bodyPr/>
        <a:lstStyle/>
        <a:p>
          <a:endParaRPr lang="en-US"/>
        </a:p>
      </dgm:t>
    </dgm:pt>
    <dgm:pt modelId="{DEB1F8C8-80CD-4843-8D9F-26F4D4ECD82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dirty="0" smtClean="0"/>
            <a:t>Text Analysis Working Group</a:t>
          </a:r>
          <a:endParaRPr lang="en-US" sz="2800" dirty="0"/>
        </a:p>
      </dgm:t>
    </dgm:pt>
    <dgm:pt modelId="{B6E8EADD-19E6-9349-A90C-CA002DE577F6}" type="parTrans" cxnId="{EA3118A6-5A44-FE45-9E3D-716A682EACAA}">
      <dgm:prSet/>
      <dgm:spPr/>
      <dgm:t>
        <a:bodyPr/>
        <a:lstStyle/>
        <a:p>
          <a:endParaRPr lang="en-US"/>
        </a:p>
      </dgm:t>
    </dgm:pt>
    <dgm:pt modelId="{AEDB164F-AAFD-614E-8849-7E9C3F11D98F}" type="sibTrans" cxnId="{EA3118A6-5A44-FE45-9E3D-716A682EACAA}">
      <dgm:prSet/>
      <dgm:spPr>
        <a:gradFill rotWithShape="0">
          <a:gsLst>
            <a:gs pos="0">
              <a:schemeClr val="accent2">
                <a:lumMod val="75000"/>
              </a:schemeClr>
            </a:gs>
            <a:gs pos="100000">
              <a:schemeClr val="accent3"/>
            </a:gs>
          </a:gsLst>
        </a:gradFill>
      </dgm:spPr>
      <dgm:t>
        <a:bodyPr/>
        <a:lstStyle/>
        <a:p>
          <a:endParaRPr lang="en-US"/>
        </a:p>
      </dgm:t>
    </dgm:pt>
    <dgm:pt modelId="{24BC156C-A802-5048-A3B7-7634EFCBDD86}" type="pres">
      <dgm:prSet presAssocID="{57E6836A-FCBB-7242-A47F-0B30B7F797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653C2A-17D8-3248-9E88-D54838BB914C}" type="pres">
      <dgm:prSet presAssocID="{CC2A6060-6C79-3E4E-BF60-6BA7190A9CDF}" presName="node" presStyleLbl="node1" presStyleIdx="0" presStyleCnt="3" custScaleX="162477" custScaleY="104019" custRadScaleRad="82551" custRadScaleInc="29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01730-96CC-584A-BE57-D69B0AED8E67}" type="pres">
      <dgm:prSet presAssocID="{510F0631-1DB3-5C45-B6EA-2CF041F82F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CB7EC95-2175-914C-9F18-6EA63C909E94}" type="pres">
      <dgm:prSet presAssocID="{510F0631-1DB3-5C45-B6EA-2CF041F82F8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32679C9-B45F-894A-A838-BFFEB6EA3399}" type="pres">
      <dgm:prSet presAssocID="{05288431-9C18-C749-A9CC-F052D89F9FCC}" presName="node" presStyleLbl="node1" presStyleIdx="1" presStyleCnt="3" custScaleX="127181" custScaleY="106243" custRadScaleRad="97868" custRadScaleInc="-15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042AB-0160-374A-BFF4-6076720ED800}" type="pres">
      <dgm:prSet presAssocID="{D4FBF976-0AF7-2042-858C-C5F576E820A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1C28275-D5D3-2646-86F9-CCC564935740}" type="pres">
      <dgm:prSet presAssocID="{D4FBF976-0AF7-2042-858C-C5F576E820A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567D88E-3846-4B40-AA8A-2F3037985BCE}" type="pres">
      <dgm:prSet presAssocID="{DEB1F8C8-80CD-4843-8D9F-26F4D4ECD821}" presName="node" presStyleLbl="node1" presStyleIdx="2" presStyleCnt="3" custScaleX="126946" custScaleY="105806" custRadScaleRad="99566" custRadScaleInc="16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2B4F0-2539-BD4E-9D65-61ECE120E058}" type="pres">
      <dgm:prSet presAssocID="{AEDB164F-AAFD-614E-8849-7E9C3F11D98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E63E459-F5CC-554D-8957-F912F801B987}" type="pres">
      <dgm:prSet presAssocID="{AEDB164F-AAFD-614E-8849-7E9C3F11D98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8FC7AB8-684D-544F-A942-4ECE71BD6C8C}" type="presOf" srcId="{57E6836A-FCBB-7242-A47F-0B30B7F7975E}" destId="{24BC156C-A802-5048-A3B7-7634EFCBDD86}" srcOrd="0" destOrd="0" presId="urn:microsoft.com/office/officeart/2005/8/layout/cycle7"/>
    <dgm:cxn modelId="{196F0886-E075-0B42-A294-9933DECE6B52}" type="presOf" srcId="{AEDB164F-AAFD-614E-8849-7E9C3F11D98F}" destId="{05D2B4F0-2539-BD4E-9D65-61ECE120E058}" srcOrd="0" destOrd="0" presId="urn:microsoft.com/office/officeart/2005/8/layout/cycle7"/>
    <dgm:cxn modelId="{374F8E4C-2435-444C-8E86-88748944997B}" type="presOf" srcId="{CC2A6060-6C79-3E4E-BF60-6BA7190A9CDF}" destId="{39653C2A-17D8-3248-9E88-D54838BB914C}" srcOrd="0" destOrd="0" presId="urn:microsoft.com/office/officeart/2005/8/layout/cycle7"/>
    <dgm:cxn modelId="{EA3118A6-5A44-FE45-9E3D-716A682EACAA}" srcId="{57E6836A-FCBB-7242-A47F-0B30B7F7975E}" destId="{DEB1F8C8-80CD-4843-8D9F-26F4D4ECD821}" srcOrd="2" destOrd="0" parTransId="{B6E8EADD-19E6-9349-A90C-CA002DE577F6}" sibTransId="{AEDB164F-AAFD-614E-8849-7E9C3F11D98F}"/>
    <dgm:cxn modelId="{DD27D07B-1144-1544-9A02-0CB7F9BC9D69}" type="presOf" srcId="{DEB1F8C8-80CD-4843-8D9F-26F4D4ECD821}" destId="{D567D88E-3846-4B40-AA8A-2F3037985BCE}" srcOrd="0" destOrd="0" presId="urn:microsoft.com/office/officeart/2005/8/layout/cycle7"/>
    <dgm:cxn modelId="{8C3BA0DE-17EC-6A43-816F-F9FBA4AD3D2B}" type="presOf" srcId="{D4FBF976-0AF7-2042-858C-C5F576E820AB}" destId="{27A042AB-0160-374A-BFF4-6076720ED800}" srcOrd="0" destOrd="0" presId="urn:microsoft.com/office/officeart/2005/8/layout/cycle7"/>
    <dgm:cxn modelId="{DEC205CC-930A-D946-90D1-3C2698F8F634}" type="presOf" srcId="{510F0631-1DB3-5C45-B6EA-2CF041F82F86}" destId="{7CB7EC95-2175-914C-9F18-6EA63C909E94}" srcOrd="1" destOrd="0" presId="urn:microsoft.com/office/officeart/2005/8/layout/cycle7"/>
    <dgm:cxn modelId="{334EAFD3-216C-4046-AFBA-CB69F98F030F}" type="presOf" srcId="{510F0631-1DB3-5C45-B6EA-2CF041F82F86}" destId="{4C201730-96CC-584A-BE57-D69B0AED8E67}" srcOrd="0" destOrd="0" presId="urn:microsoft.com/office/officeart/2005/8/layout/cycle7"/>
    <dgm:cxn modelId="{B08A0915-3F18-C948-AA97-182FCA8D51EE}" type="presOf" srcId="{AEDB164F-AAFD-614E-8849-7E9C3F11D98F}" destId="{6E63E459-F5CC-554D-8957-F912F801B987}" srcOrd="1" destOrd="0" presId="urn:microsoft.com/office/officeart/2005/8/layout/cycle7"/>
    <dgm:cxn modelId="{C0A03992-3234-2943-B70E-38985FC957A6}" type="presOf" srcId="{05288431-9C18-C749-A9CC-F052D89F9FCC}" destId="{932679C9-B45F-894A-A838-BFFEB6EA3399}" srcOrd="0" destOrd="0" presId="urn:microsoft.com/office/officeart/2005/8/layout/cycle7"/>
    <dgm:cxn modelId="{2A934BC9-2C10-9040-B939-A06871509E86}" srcId="{57E6836A-FCBB-7242-A47F-0B30B7F7975E}" destId="{CC2A6060-6C79-3E4E-BF60-6BA7190A9CDF}" srcOrd="0" destOrd="0" parTransId="{00027BDD-1467-CB4A-A60B-A0EC27AC969C}" sibTransId="{510F0631-1DB3-5C45-B6EA-2CF041F82F86}"/>
    <dgm:cxn modelId="{8FC5888B-557D-4148-A1EF-6BC4DDB22391}" srcId="{57E6836A-FCBB-7242-A47F-0B30B7F7975E}" destId="{05288431-9C18-C749-A9CC-F052D89F9FCC}" srcOrd="1" destOrd="0" parTransId="{C98D48C9-0A72-6547-A788-46FC24CBCEF8}" sibTransId="{D4FBF976-0AF7-2042-858C-C5F576E820AB}"/>
    <dgm:cxn modelId="{83B822E3-5396-6542-9E7D-8C2855C069A6}" type="presOf" srcId="{D4FBF976-0AF7-2042-858C-C5F576E820AB}" destId="{B1C28275-D5D3-2646-86F9-CCC564935740}" srcOrd="1" destOrd="0" presId="urn:microsoft.com/office/officeart/2005/8/layout/cycle7"/>
    <dgm:cxn modelId="{0461FCE8-DD92-8644-8496-831D3F87DB14}" type="presParOf" srcId="{24BC156C-A802-5048-A3B7-7634EFCBDD86}" destId="{39653C2A-17D8-3248-9E88-D54838BB914C}" srcOrd="0" destOrd="0" presId="urn:microsoft.com/office/officeart/2005/8/layout/cycle7"/>
    <dgm:cxn modelId="{47D7B20A-3D16-2F41-A9E5-5C705FD467EF}" type="presParOf" srcId="{24BC156C-A802-5048-A3B7-7634EFCBDD86}" destId="{4C201730-96CC-584A-BE57-D69B0AED8E67}" srcOrd="1" destOrd="0" presId="urn:microsoft.com/office/officeart/2005/8/layout/cycle7"/>
    <dgm:cxn modelId="{93192A7E-C2F0-3E4C-8AF7-30E28FF803AE}" type="presParOf" srcId="{4C201730-96CC-584A-BE57-D69B0AED8E67}" destId="{7CB7EC95-2175-914C-9F18-6EA63C909E94}" srcOrd="0" destOrd="0" presId="urn:microsoft.com/office/officeart/2005/8/layout/cycle7"/>
    <dgm:cxn modelId="{9343DF41-C3E3-3442-9BD3-7D34C273FEE2}" type="presParOf" srcId="{24BC156C-A802-5048-A3B7-7634EFCBDD86}" destId="{932679C9-B45F-894A-A838-BFFEB6EA3399}" srcOrd="2" destOrd="0" presId="urn:microsoft.com/office/officeart/2005/8/layout/cycle7"/>
    <dgm:cxn modelId="{FB0FE01E-2E0E-7941-B701-B6B93CB9102B}" type="presParOf" srcId="{24BC156C-A802-5048-A3B7-7634EFCBDD86}" destId="{27A042AB-0160-374A-BFF4-6076720ED800}" srcOrd="3" destOrd="0" presId="urn:microsoft.com/office/officeart/2005/8/layout/cycle7"/>
    <dgm:cxn modelId="{D08BB8A7-93DA-DC46-8A68-ADE298463DF2}" type="presParOf" srcId="{27A042AB-0160-374A-BFF4-6076720ED800}" destId="{B1C28275-D5D3-2646-86F9-CCC564935740}" srcOrd="0" destOrd="0" presId="urn:microsoft.com/office/officeart/2005/8/layout/cycle7"/>
    <dgm:cxn modelId="{CD8312E5-D48E-624E-BA0A-1B8D0DCC2D3D}" type="presParOf" srcId="{24BC156C-A802-5048-A3B7-7634EFCBDD86}" destId="{D567D88E-3846-4B40-AA8A-2F3037985BCE}" srcOrd="4" destOrd="0" presId="urn:microsoft.com/office/officeart/2005/8/layout/cycle7"/>
    <dgm:cxn modelId="{933BA839-F52E-B540-A06C-FA8E88B735C7}" type="presParOf" srcId="{24BC156C-A802-5048-A3B7-7634EFCBDD86}" destId="{05D2B4F0-2539-BD4E-9D65-61ECE120E058}" srcOrd="5" destOrd="0" presId="urn:microsoft.com/office/officeart/2005/8/layout/cycle7"/>
    <dgm:cxn modelId="{2F5A2254-E200-4F4E-A258-E84AD6802E84}" type="presParOf" srcId="{05D2B4F0-2539-BD4E-9D65-61ECE120E058}" destId="{6E63E459-F5CC-554D-8957-F912F801B98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53C2A-17D8-3248-9E88-D54838BB914C}">
      <dsp:nvSpPr>
        <dsp:cNvPr id="0" name=""/>
        <dsp:cNvSpPr/>
      </dsp:nvSpPr>
      <dsp:spPr>
        <a:xfrm>
          <a:off x="1930629" y="364559"/>
          <a:ext cx="3831593" cy="1226507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 Working Group</a:t>
          </a:r>
          <a:endParaRPr lang="en-US" sz="2800" kern="1200" dirty="0"/>
        </a:p>
      </dsp:txBody>
      <dsp:txXfrm>
        <a:off x="1966552" y="400482"/>
        <a:ext cx="3759747" cy="1154661"/>
      </dsp:txXfrm>
    </dsp:sp>
    <dsp:sp modelId="{4C201730-96CC-584A-BE57-D69B0AED8E67}">
      <dsp:nvSpPr>
        <dsp:cNvPr id="0" name=""/>
        <dsp:cNvSpPr/>
      </dsp:nvSpPr>
      <dsp:spPr>
        <a:xfrm rot="3159344">
          <a:off x="4377715" y="2078553"/>
          <a:ext cx="932078" cy="41269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50000"/>
              </a:schemeClr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501522" y="2161091"/>
        <a:ext cx="684464" cy="247615"/>
      </dsp:txXfrm>
    </dsp:sp>
    <dsp:sp modelId="{932679C9-B45F-894A-A838-BFFEB6EA3399}">
      <dsp:nvSpPr>
        <dsp:cNvPr id="0" name=""/>
        <dsp:cNvSpPr/>
      </dsp:nvSpPr>
      <dsp:spPr>
        <a:xfrm>
          <a:off x="4351473" y="2978730"/>
          <a:ext cx="2999229" cy="125273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Computing Working Group</a:t>
          </a:r>
          <a:endParaRPr lang="en-US" sz="2800" kern="1200" dirty="0"/>
        </a:p>
      </dsp:txBody>
      <dsp:txXfrm>
        <a:off x="4388164" y="3015421"/>
        <a:ext cx="2925847" cy="1179349"/>
      </dsp:txXfrm>
    </dsp:sp>
    <dsp:sp modelId="{27A042AB-0160-374A-BFF4-6076720ED800}">
      <dsp:nvSpPr>
        <dsp:cNvPr id="0" name=""/>
        <dsp:cNvSpPr/>
      </dsp:nvSpPr>
      <dsp:spPr>
        <a:xfrm rot="10795025">
          <a:off x="3302886" y="3401763"/>
          <a:ext cx="932078" cy="41269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/>
            </a:gs>
            <a:gs pos="100000">
              <a:schemeClr val="accent1">
                <a:lumMod val="50000"/>
              </a:schemeClr>
            </a:gs>
          </a:gsLst>
          <a:lin ang="36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426693" y="3484301"/>
        <a:ext cx="684464" cy="247615"/>
      </dsp:txXfrm>
    </dsp:sp>
    <dsp:sp modelId="{D567D88E-3846-4B40-AA8A-2F3037985BCE}">
      <dsp:nvSpPr>
        <dsp:cNvPr id="0" name=""/>
        <dsp:cNvSpPr/>
      </dsp:nvSpPr>
      <dsp:spPr>
        <a:xfrm>
          <a:off x="192688" y="2987330"/>
          <a:ext cx="2993688" cy="124757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Text Analysis Working Group</a:t>
          </a:r>
          <a:endParaRPr lang="en-US" sz="2800" kern="1200" dirty="0"/>
        </a:p>
      </dsp:txBody>
      <dsp:txXfrm>
        <a:off x="229228" y="3023870"/>
        <a:ext cx="2920608" cy="1174498"/>
      </dsp:txXfrm>
    </dsp:sp>
    <dsp:sp modelId="{05D2B4F0-2539-BD4E-9D65-61ECE120E058}">
      <dsp:nvSpPr>
        <dsp:cNvPr id="0" name=""/>
        <dsp:cNvSpPr/>
      </dsp:nvSpPr>
      <dsp:spPr>
        <a:xfrm rot="18559217">
          <a:off x="2306255" y="2082852"/>
          <a:ext cx="932078" cy="41269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lumMod val="75000"/>
              </a:schemeClr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430062" y="2165390"/>
        <a:ext cx="684464" cy="247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/>
            </a:gs>
            <a:gs pos="100000">
              <a:prstClr val="white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UC Berkeley Social Sciences Data Laboratory (D-Lab)</a:t>
            </a:r>
          </a:p>
          <a:p>
            <a:r>
              <a:rPr lang="en-US" dirty="0" smtClean="0"/>
              <a:t>February 3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smtClean="0"/>
              <a:t>Responsible application of Machine Learning)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092725"/>
            <a:ext cx="7581901" cy="36126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Sign in sheet</a:t>
            </a:r>
          </a:p>
          <a:p>
            <a:r>
              <a:rPr lang="en-US" sz="3600" dirty="0" smtClean="0"/>
              <a:t>Workshop goals</a:t>
            </a:r>
            <a:endParaRPr lang="en-US" dirty="0"/>
          </a:p>
          <a:p>
            <a:r>
              <a:rPr lang="en-US" sz="3600" dirty="0" smtClean="0"/>
              <a:t>R and Python </a:t>
            </a:r>
            <a:br>
              <a:rPr lang="en-US" sz="3600" dirty="0" smtClean="0"/>
            </a:br>
            <a:r>
              <a:rPr lang="en-US" sz="3600" dirty="0" smtClean="0"/>
              <a:t>installation</a:t>
            </a:r>
            <a:endParaRPr lang="en-US" sz="3600" dirty="0" smtClean="0"/>
          </a:p>
        </p:txBody>
      </p:sp>
      <p:pic>
        <p:nvPicPr>
          <p:cNvPr id="4" name="Picture 3" descr="ttps://hafuboti.files.wordpress.com/2014/07/reading-robo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031" y="2108936"/>
            <a:ext cx="3071332" cy="360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79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#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803" y="1882588"/>
            <a:ext cx="7933811" cy="3953436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Provide you with a broad overview of Machine Learning in R and Python</a:t>
            </a:r>
          </a:p>
          <a:p>
            <a:pPr lvl="1"/>
            <a:endParaRPr lang="en-US" sz="2800" dirty="0" smtClean="0"/>
          </a:p>
          <a:p>
            <a:pPr marL="228600" lvl="1">
              <a:spcBef>
                <a:spcPts val="0"/>
              </a:spcBef>
              <a:buFont typeface="Arial"/>
              <a:buChar char="•"/>
            </a:pPr>
            <a:r>
              <a:rPr lang="en-US" sz="2800" dirty="0" smtClean="0"/>
              <a:t>Beginner? Learn to navigate the ML landscape</a:t>
            </a:r>
          </a:p>
          <a:p>
            <a:pPr marL="228600" lvl="1">
              <a:spcBef>
                <a:spcPts val="0"/>
              </a:spcBef>
              <a:buFont typeface="Arial"/>
              <a:buChar char="•"/>
            </a:pPr>
            <a:r>
              <a:rPr lang="en-US" sz="2800" dirty="0" smtClean="0"/>
              <a:t>Advanced? Present your research, network with collaborators, help others</a:t>
            </a:r>
          </a:p>
          <a:p>
            <a:pPr marL="228600" lvl="1">
              <a:spcBef>
                <a:spcPts val="0"/>
              </a:spcBef>
              <a:buFont typeface="Arial"/>
              <a:buChar char="•"/>
            </a:pPr>
            <a:endParaRPr lang="en-US" sz="2800" dirty="0" smtClean="0"/>
          </a:p>
          <a:p>
            <a:pPr marL="914400" lvl="3">
              <a:spcBef>
                <a:spcPts val="0"/>
              </a:spcBef>
              <a:buFont typeface="Arial"/>
              <a:buChar char="•"/>
            </a:pPr>
            <a:r>
              <a:rPr lang="en-US" sz="2400" dirty="0" smtClean="0"/>
              <a:t>REMEMBER! </a:t>
            </a:r>
            <a:r>
              <a:rPr lang="en-US" sz="2400" dirty="0" smtClean="0"/>
              <a:t>Your </a:t>
            </a:r>
            <a:r>
              <a:rPr lang="en-US" sz="2400" dirty="0" smtClean="0"/>
              <a:t>input will guide this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9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Help you become familiar with common ML algorithms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KNN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Stepwise regression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Splines, GAM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Bayesian trees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SVM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NN</a:t>
            </a:r>
          </a:p>
        </p:txBody>
      </p:sp>
    </p:spTree>
    <p:extLst>
      <p:ext uri="{BB962C8B-B14F-4D97-AF65-F5344CB8AC3E}">
        <p14:creationId xmlns:p14="http://schemas.microsoft.com/office/powerpoint/2010/main" val="231159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69710"/>
            <a:ext cx="7581901" cy="1467042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sz="3600" dirty="0" smtClean="0"/>
              <a:t>Help you become familiar with R and Python ML packages and syntax</a:t>
            </a: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9462" y="3036751"/>
            <a:ext cx="3785635" cy="32023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R			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sz="3600" dirty="0"/>
              <a:t>c</a:t>
            </a:r>
            <a:r>
              <a:rPr lang="en-US" sz="3600" dirty="0" smtClean="0"/>
              <a:t>aret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sz="3600" dirty="0" err="1" smtClean="0"/>
              <a:t>SuperLearner</a:t>
            </a:r>
            <a:endParaRPr lang="en-US" sz="3600" dirty="0" smtClean="0"/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sz="3600" dirty="0" smtClean="0"/>
              <a:t>H2O</a:t>
            </a:r>
            <a:endParaRPr lang="en-US" sz="3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5728" y="3036752"/>
            <a:ext cx="3785635" cy="32023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Python		</a:t>
            </a:r>
          </a:p>
          <a:p>
            <a:pPr marL="457200" lvl="1" indent="-457200">
              <a:spcBef>
                <a:spcPts val="500"/>
              </a:spcBef>
              <a:buFont typeface="Arial"/>
              <a:buChar char="•"/>
            </a:pPr>
            <a:r>
              <a:rPr lang="en-US" sz="3400" dirty="0" smtClean="0"/>
              <a:t>scikit-learn</a:t>
            </a:r>
          </a:p>
          <a:p>
            <a:pPr marL="457200" lvl="1" indent="-457200">
              <a:spcBef>
                <a:spcPts val="500"/>
              </a:spcBef>
              <a:buFont typeface="Arial"/>
              <a:buChar char="•"/>
            </a:pPr>
            <a:r>
              <a:rPr lang="en-US" sz="3400" dirty="0" err="1" smtClean="0"/>
              <a:t>tensorflow</a:t>
            </a:r>
            <a:endParaRPr lang="en-US" sz="3400" dirty="0"/>
          </a:p>
          <a:p>
            <a:pPr marL="457200" lvl="1" indent="-457200">
              <a:spcBef>
                <a:spcPts val="500"/>
              </a:spcBef>
              <a:buFont typeface="Arial"/>
              <a:buChar char="•"/>
            </a:pPr>
            <a:r>
              <a:rPr lang="en-US" sz="3400" dirty="0" err="1" smtClean="0"/>
              <a:t>theano</a:t>
            </a:r>
            <a:endParaRPr lang="en-US" sz="3400" dirty="0"/>
          </a:p>
          <a:p>
            <a:pPr marL="457200" lvl="1" indent="-457200">
              <a:spcBef>
                <a:spcPts val="500"/>
              </a:spcBef>
              <a:buFont typeface="Arial"/>
              <a:buChar char="•"/>
            </a:pPr>
            <a:r>
              <a:rPr lang="en-US" sz="3400" dirty="0" err="1" smtClean="0"/>
              <a:t>keras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78052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160337"/>
          </a:xfrm>
        </p:spPr>
        <p:txBody>
          <a:bodyPr/>
          <a:lstStyle/>
          <a:p>
            <a:r>
              <a:rPr lang="en-US" dirty="0" smtClean="0"/>
              <a:t>Goal # 4</a:t>
            </a:r>
            <a:endParaRPr lang="en-US" sz="28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54426318"/>
              </p:ext>
            </p:extLst>
          </p:nvPr>
        </p:nvGraphicFramePr>
        <p:xfrm>
          <a:off x="779462" y="1581045"/>
          <a:ext cx="7581900" cy="455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78131" y="6136808"/>
            <a:ext cx="379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r>
              <a:rPr lang="en-US" dirty="0" smtClean="0"/>
              <a:t>DH Working Group, BIDS, BRC, etc.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2936" y="1140021"/>
            <a:ext cx="8172705" cy="110873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/>
              <a:t>Collaborate with other campus groups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6132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69709"/>
            <a:ext cx="7581901" cy="4604533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356 Barrows</a:t>
            </a:r>
          </a:p>
          <a:p>
            <a:r>
              <a:rPr lang="en-US" sz="3600" dirty="0" smtClean="0"/>
              <a:t>Fridays, </a:t>
            </a:r>
            <a:r>
              <a:rPr lang="en-US" sz="3600" dirty="0" smtClean="0"/>
              <a:t>12:30-2pm</a:t>
            </a:r>
            <a:endParaRPr lang="en-US" sz="3600" dirty="0" smtClean="0"/>
          </a:p>
          <a:p>
            <a:pPr lvl="1">
              <a:buFont typeface="Arial"/>
              <a:buChar char="•"/>
            </a:pPr>
            <a:r>
              <a:rPr lang="en-US" sz="2600" dirty="0" smtClean="0"/>
              <a:t>February 3</a:t>
            </a:r>
            <a:endParaRPr lang="en-US" sz="2600" dirty="0" smtClean="0"/>
          </a:p>
          <a:p>
            <a:pPr lvl="1">
              <a:buFont typeface="Arial"/>
              <a:buChar char="•"/>
            </a:pPr>
            <a:r>
              <a:rPr lang="en-US" sz="2600" dirty="0" smtClean="0"/>
              <a:t>February 17</a:t>
            </a:r>
            <a:endParaRPr lang="en-US" sz="2600" dirty="0" smtClean="0"/>
          </a:p>
          <a:p>
            <a:pPr lvl="1">
              <a:buFont typeface="Arial"/>
              <a:buChar char="•"/>
            </a:pPr>
            <a:r>
              <a:rPr lang="en-US" sz="2600" dirty="0" smtClean="0"/>
              <a:t>March 3</a:t>
            </a:r>
            <a:endParaRPr lang="en-US" sz="2600" dirty="0" smtClean="0"/>
          </a:p>
          <a:p>
            <a:pPr lvl="1">
              <a:buFont typeface="Arial"/>
              <a:buChar char="•"/>
            </a:pPr>
            <a:r>
              <a:rPr lang="en-US" sz="2600" dirty="0" smtClean="0"/>
              <a:t>March 17</a:t>
            </a:r>
            <a:endParaRPr lang="en-US" sz="2600" dirty="0" smtClean="0"/>
          </a:p>
          <a:p>
            <a:pPr lvl="1">
              <a:buFont typeface="Arial"/>
              <a:buChar char="•"/>
            </a:pPr>
            <a:r>
              <a:rPr lang="en-US" sz="2600" dirty="0" smtClean="0"/>
              <a:t>April 14</a:t>
            </a:r>
            <a:endParaRPr lang="en-US" sz="2600" dirty="0" smtClean="0"/>
          </a:p>
          <a:p>
            <a:pPr lvl="1">
              <a:buFont typeface="Arial"/>
              <a:buChar char="•"/>
            </a:pPr>
            <a:r>
              <a:rPr lang="en-US" sz="2600" dirty="0" smtClean="0"/>
              <a:t>April 28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(One more meeting, TBA?)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2813" y="1554345"/>
            <a:ext cx="3764228" cy="18742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Google Group/email list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98624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69709"/>
            <a:ext cx="7581901" cy="46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/>
              <a:t>12</a:t>
            </a:r>
            <a:r>
              <a:rPr lang="en-US" sz="3600" dirty="0" smtClean="0"/>
              <a:t>:30-1:00 </a:t>
            </a:r>
            <a:r>
              <a:rPr lang="en-US" sz="3600" dirty="0" smtClean="0"/>
              <a:t>PM 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Topic </a:t>
            </a:r>
            <a:r>
              <a:rPr lang="en-US" sz="2800" dirty="0" smtClean="0"/>
              <a:t>introduction</a:t>
            </a:r>
            <a:endParaRPr lang="en-US" sz="2800" dirty="0" smtClean="0"/>
          </a:p>
          <a:p>
            <a:r>
              <a:rPr lang="en-US" sz="3600" dirty="0" smtClean="0"/>
              <a:t>1:00-1:30 </a:t>
            </a:r>
            <a:r>
              <a:rPr lang="en-US" sz="3600" dirty="0"/>
              <a:t>PM </a:t>
            </a:r>
            <a:endParaRPr lang="en-US" sz="3600" dirty="0" smtClean="0"/>
          </a:p>
          <a:p>
            <a:pPr lvl="1">
              <a:buFont typeface="Arial"/>
              <a:buChar char="•"/>
            </a:pPr>
            <a:r>
              <a:rPr lang="en-US" sz="2800" dirty="0" smtClean="0"/>
              <a:t>R walkthrough</a:t>
            </a:r>
            <a:endParaRPr lang="en-US" sz="2800" dirty="0"/>
          </a:p>
          <a:p>
            <a:r>
              <a:rPr lang="en-US" sz="3600" dirty="0" smtClean="0"/>
              <a:t>1:30-2:00 PM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Python walkthrough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7356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148</TotalTime>
  <Words>208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Orbit</vt:lpstr>
      <vt:lpstr>Machine Learning Working Group</vt:lpstr>
      <vt:lpstr>Introduction  (Responsible application of Machine Learning)</vt:lpstr>
      <vt:lpstr>Goal # 1</vt:lpstr>
      <vt:lpstr>Goal # 2</vt:lpstr>
      <vt:lpstr>Goal # 3</vt:lpstr>
      <vt:lpstr>Goal # 4</vt:lpstr>
      <vt:lpstr>Essentials</vt:lpstr>
      <vt:lpstr>Format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D-Lab Machine Learning Working Group</dc:title>
  <dc:creator>Evan Muzzall</dc:creator>
  <cp:lastModifiedBy>Evan</cp:lastModifiedBy>
  <cp:revision>58</cp:revision>
  <dcterms:created xsi:type="dcterms:W3CDTF">2016-09-22T22:20:42Z</dcterms:created>
  <dcterms:modified xsi:type="dcterms:W3CDTF">2017-01-29T21:28:50Z</dcterms:modified>
</cp:coreProperties>
</file>