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54"/>
  </p:notesMasterIdLst>
  <p:sldIdLst>
    <p:sldId id="256" r:id="rId2"/>
    <p:sldId id="389" r:id="rId3"/>
    <p:sldId id="390" r:id="rId4"/>
    <p:sldId id="368" r:id="rId5"/>
    <p:sldId id="369" r:id="rId6"/>
    <p:sldId id="370" r:id="rId7"/>
    <p:sldId id="399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71" r:id="rId16"/>
    <p:sldId id="403" r:id="rId17"/>
    <p:sldId id="404" r:id="rId18"/>
    <p:sldId id="372" r:id="rId19"/>
    <p:sldId id="391" r:id="rId20"/>
    <p:sldId id="401" r:id="rId21"/>
    <p:sldId id="406" r:id="rId22"/>
    <p:sldId id="407" r:id="rId23"/>
    <p:sldId id="412" r:id="rId24"/>
    <p:sldId id="413" r:id="rId25"/>
    <p:sldId id="373" r:id="rId26"/>
    <p:sldId id="410" r:id="rId27"/>
    <p:sldId id="411" r:id="rId28"/>
    <p:sldId id="415" r:id="rId29"/>
    <p:sldId id="374" r:id="rId30"/>
    <p:sldId id="414" r:id="rId31"/>
    <p:sldId id="408" r:id="rId32"/>
    <p:sldId id="416" r:id="rId33"/>
    <p:sldId id="375" r:id="rId34"/>
    <p:sldId id="376" r:id="rId35"/>
    <p:sldId id="377" r:id="rId36"/>
    <p:sldId id="417" r:id="rId37"/>
    <p:sldId id="418" r:id="rId38"/>
    <p:sldId id="419" r:id="rId39"/>
    <p:sldId id="420" r:id="rId40"/>
    <p:sldId id="421" r:id="rId41"/>
    <p:sldId id="422" r:id="rId42"/>
    <p:sldId id="378" r:id="rId43"/>
    <p:sldId id="379" r:id="rId44"/>
    <p:sldId id="385" r:id="rId45"/>
    <p:sldId id="380" r:id="rId46"/>
    <p:sldId id="381" r:id="rId47"/>
    <p:sldId id="384" r:id="rId48"/>
    <p:sldId id="383" r:id="rId49"/>
    <p:sldId id="382" r:id="rId50"/>
    <p:sldId id="386" r:id="rId51"/>
    <p:sldId id="387" r:id="rId52"/>
    <p:sldId id="388" r:id="rId53"/>
  </p:sldIdLst>
  <p:sldSz cx="6858000" cy="51435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1" autoAdjust="0"/>
    <p:restoredTop sz="76007" autoAdjust="0"/>
  </p:normalViewPr>
  <p:slideViewPr>
    <p:cSldViewPr snapToGrid="0">
      <p:cViewPr>
        <p:scale>
          <a:sx n="75" d="100"/>
          <a:sy n="75" d="100"/>
        </p:scale>
        <p:origin x="534" y="104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35626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160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Package for all the students to use </a:t>
            </a:r>
          </a:p>
          <a:p>
            <a:r>
              <a:rPr lang="en-US" baseline="0" dirty="0" smtClean="0"/>
              <a:t>Walk through the creation of all the boards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109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Package for all the students to use </a:t>
            </a:r>
          </a:p>
          <a:p>
            <a:r>
              <a:rPr lang="en-US" baseline="0" dirty="0" smtClean="0"/>
              <a:t>Walk through the creation of all the boards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44607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7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42900" y="563759"/>
            <a:ext cx="6172200" cy="300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5400"/>
            </a:lvl1pPr>
            <a:lvl2pPr>
              <a:spcBef>
                <a:spcPts val="0"/>
              </a:spcBef>
              <a:buSzPct val="100000"/>
              <a:defRPr sz="5400"/>
            </a:lvl2pPr>
            <a:lvl3pPr>
              <a:spcBef>
                <a:spcPts val="0"/>
              </a:spcBef>
              <a:buSzPct val="100000"/>
              <a:defRPr sz="5400"/>
            </a:lvl3pPr>
            <a:lvl4pPr>
              <a:spcBef>
                <a:spcPts val="0"/>
              </a:spcBef>
              <a:buSzPct val="100000"/>
              <a:defRPr sz="5400"/>
            </a:lvl4pPr>
            <a:lvl5pPr>
              <a:spcBef>
                <a:spcPts val="0"/>
              </a:spcBef>
              <a:buSzPct val="100000"/>
              <a:defRPr sz="5400"/>
            </a:lvl5pPr>
            <a:lvl6pPr>
              <a:spcBef>
                <a:spcPts val="0"/>
              </a:spcBef>
              <a:buSzPct val="100000"/>
              <a:defRPr sz="5400"/>
            </a:lvl6pPr>
            <a:lvl7pPr>
              <a:spcBef>
                <a:spcPts val="0"/>
              </a:spcBef>
              <a:buSzPct val="100000"/>
              <a:defRPr sz="5400"/>
            </a:lvl7pPr>
            <a:lvl8pPr>
              <a:spcBef>
                <a:spcPts val="0"/>
              </a:spcBef>
              <a:buSzPct val="100000"/>
              <a:defRPr sz="5400"/>
            </a:lvl8pPr>
            <a:lvl9pPr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42900" y="3716395"/>
            <a:ext cx="6172200" cy="123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342900" y="411479"/>
            <a:ext cx="61722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342900" y="3633382"/>
            <a:ext cx="61722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17595" y="474985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 sz="3000"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42901" y="1200153"/>
            <a:ext cx="2995875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519206" y="1200153"/>
            <a:ext cx="2995875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24" name="Shape 24"/>
          <p:cNvCxnSpPr/>
          <p:nvPr/>
        </p:nvCxnSpPr>
        <p:spPr>
          <a:xfrm>
            <a:off x="342900" y="1143000"/>
            <a:ext cx="61722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417595" y="474985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342900" y="1143000"/>
            <a:ext cx="61722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417595" y="474985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42900" y="4406312"/>
            <a:ext cx="61722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350"/>
            </a:lvl1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342900" y="4317760"/>
            <a:ext cx="61722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417595" y="474985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342900" y="113139"/>
            <a:ext cx="61722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417595" y="474985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42900" y="1200153"/>
            <a:ext cx="61722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342900" y="5023259"/>
            <a:ext cx="61722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417595" y="4749850"/>
            <a:ext cx="411524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975">
                <a:solidFill>
                  <a:schemeClr val="dk1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vdcresearch.com/embedded_sw/2010/09/what-languages-do-you-use-to-develop-software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arduino.cc/en/Reference/HomePag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342900" y="1065757"/>
            <a:ext cx="6172200" cy="22572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2700" dirty="0" smtClean="0"/>
              <a:t>Mechanism Dynamics and Haptic Performance</a:t>
            </a:r>
            <a:endParaRPr lang="en" sz="2700" dirty="0"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241488" y="2232562"/>
            <a:ext cx="6172200" cy="56407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800" b="1" dirty="0"/>
              <a:t>Colin Gallacher</a:t>
            </a:r>
          </a:p>
          <a:p>
            <a:r>
              <a:rPr lang="en" sz="1800" dirty="0" smtClean="0"/>
              <a:t>Supervisor: </a:t>
            </a:r>
            <a:endParaRPr lang="en" sz="1800" dirty="0"/>
          </a:p>
          <a:p>
            <a:r>
              <a:rPr lang="en" sz="1800" dirty="0"/>
              <a:t>Jozsef </a:t>
            </a:r>
            <a:r>
              <a:rPr lang="en" sz="1800" dirty="0" smtClean="0"/>
              <a:t>Kovecses</a:t>
            </a:r>
          </a:p>
          <a:p>
            <a:endParaRPr lang="en" sz="1800" dirty="0"/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35" y="3790099"/>
            <a:ext cx="1363562" cy="1180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 rotWithShape="1">
          <a:blip r:embed="rId4">
            <a:alphaModFix/>
          </a:blip>
          <a:srcRect t="43394"/>
          <a:stretch/>
        </p:blipFill>
        <p:spPr>
          <a:xfrm>
            <a:off x="4320331" y="3878210"/>
            <a:ext cx="2269378" cy="100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5" y="1200152"/>
            <a:ext cx="2995875" cy="35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5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5" y="1200152"/>
            <a:ext cx="2995875" cy="35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2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6" y="1200152"/>
            <a:ext cx="2995875" cy="35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2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6" y="1200153"/>
            <a:ext cx="2995875" cy="35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6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6" y="1200154"/>
            <a:ext cx="2995875" cy="34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5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Can ‘C’ Clearly Now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happens when we program a microcontroller?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2050" name="Picture 2" descr="http://cdn.mikroe.com/ebooks/sites/5/2016/01/26135405/pic-microcontrollers-programming-in-basic-chapter-02-image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05" y="1200152"/>
            <a:ext cx="2995875" cy="376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18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6" name="Picture 2" descr="http://blog.vdcresearch.com/.a/6a0115714871cc970c0134875578fa970c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0730" y="1262718"/>
            <a:ext cx="6918325" cy="355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29000" y="4716475"/>
            <a:ext cx="351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VDC survey of embedded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96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Can ‘C’ Clearly Now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C(and C++) </a:t>
            </a:r>
            <a:r>
              <a:rPr lang="en-US" dirty="0"/>
              <a:t>is a system level </a:t>
            </a:r>
            <a:r>
              <a:rPr lang="en-US" dirty="0" smtClean="0"/>
              <a:t>language (i.e. can run on your microprocessor with no additional support)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 is available for almost all microcontroller architectures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13" y="1200153"/>
            <a:ext cx="3017168" cy="20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4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Arduino’s Flavor of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6" y="1200153"/>
            <a:ext cx="2995875" cy="36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11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Arduino’s Flavor of 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5" y="1200152"/>
            <a:ext cx="2995875" cy="35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1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309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and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Programming Library? </a:t>
            </a:r>
          </a:p>
          <a:p>
            <a:endParaRPr lang="en-US" dirty="0" smtClean="0"/>
          </a:p>
          <a:p>
            <a:r>
              <a:rPr lang="en-US" dirty="0"/>
              <a:t>A </a:t>
            </a:r>
            <a:r>
              <a:rPr lang="en-US" i="1" dirty="0"/>
              <a:t>library</a:t>
            </a:r>
            <a:r>
              <a:rPr lang="en-US" dirty="0"/>
              <a:t> in C is a group of functions and declarations, exposed for use by other </a:t>
            </a:r>
            <a:r>
              <a:rPr lang="en-US" dirty="0" smtClean="0"/>
              <a:t>programs</a:t>
            </a:r>
          </a:p>
          <a:p>
            <a:endParaRPr lang="en-US" dirty="0"/>
          </a:p>
          <a:p>
            <a:r>
              <a:rPr lang="en-US" dirty="0" smtClean="0"/>
              <a:t>API?</a:t>
            </a:r>
          </a:p>
          <a:p>
            <a:endParaRPr lang="en-US" dirty="0"/>
          </a:p>
          <a:p>
            <a:r>
              <a:rPr lang="en-US" dirty="0" smtClean="0"/>
              <a:t>Application </a:t>
            </a:r>
            <a:r>
              <a:rPr lang="en-US" dirty="0"/>
              <a:t>P</a:t>
            </a:r>
            <a:r>
              <a:rPr lang="en-US" dirty="0" smtClean="0"/>
              <a:t>rogramming Interface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1026" name="Picture 2" descr="https://www.ippayments.com/wp-content/uploads/2013/02/API-secure-pay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618" y="1625501"/>
            <a:ext cx="230505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561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and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Arduino Standard Library </a:t>
            </a:r>
          </a:p>
          <a:p>
            <a:endParaRPr lang="en-US" dirty="0" smtClean="0"/>
          </a:p>
          <a:p>
            <a:r>
              <a:rPr lang="en-US" dirty="0" smtClean="0"/>
              <a:t>Header file:</a:t>
            </a:r>
            <a:endParaRPr lang="en-US" dirty="0"/>
          </a:p>
          <a:p>
            <a:r>
              <a:rPr lang="en-US" dirty="0" err="1" smtClean="0"/>
              <a:t>Arduino.h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Creates ‘wrappers’ that are easy to use commands that control the board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6" y="1200152"/>
            <a:ext cx="2922740" cy="333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86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Arduino 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a bunch of basic functionality to control the Arduino board.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6" y="1235591"/>
            <a:ext cx="2995875" cy="34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85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 </a:t>
            </a:r>
          </a:p>
          <a:p>
            <a:endParaRPr lang="en-US" dirty="0"/>
          </a:p>
          <a:p>
            <a:r>
              <a:rPr lang="en-US" dirty="0" smtClean="0"/>
              <a:t>Nibble </a:t>
            </a:r>
          </a:p>
          <a:p>
            <a:endParaRPr lang="en-US" dirty="0"/>
          </a:p>
          <a:p>
            <a:r>
              <a:rPr lang="en-US" dirty="0" smtClean="0"/>
              <a:t>Byte</a:t>
            </a:r>
          </a:p>
          <a:p>
            <a:endParaRPr lang="en-US" dirty="0"/>
          </a:p>
          <a:p>
            <a:r>
              <a:rPr lang="en-US" dirty="0" smtClean="0"/>
              <a:t>Word (chomp)</a:t>
            </a:r>
          </a:p>
          <a:p>
            <a:endParaRPr lang="en-US" dirty="0" smtClean="0"/>
          </a:p>
          <a:p>
            <a:r>
              <a:rPr lang="en-US" dirty="0" smtClean="0"/>
              <a:t>Are these specific to the machine? No this is what the 8 bit vs 16 bit vs 32 bit vs 64 bit means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041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Structures: </a:t>
            </a:r>
            <a:r>
              <a:rPr lang="en-US" dirty="0" err="1" smtClean="0"/>
              <a:t>Archatechture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byte</a:t>
            </a:r>
          </a:p>
          <a:p>
            <a:r>
              <a:rPr lang="en-US" dirty="0" smtClean="0"/>
              <a:t>char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word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uint8_t</a:t>
            </a:r>
          </a:p>
          <a:p>
            <a:r>
              <a:rPr lang="en-US" dirty="0" smtClean="0"/>
              <a:t>uint16_t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7305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Our First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1: Turn on the light</a:t>
            </a:r>
          </a:p>
          <a:p>
            <a:endParaRPr lang="en-US" dirty="0" smtClean="0"/>
          </a:p>
          <a:p>
            <a:r>
              <a:rPr lang="en-US" dirty="0" smtClean="0"/>
              <a:t>1.0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5" y="1207295"/>
            <a:ext cx="2995875" cy="35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74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Our First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2: Make it Blink!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1.1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Question: Why might we not want to use a delay?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5" y="1200152"/>
            <a:ext cx="2995875" cy="35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56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76" y="0"/>
            <a:ext cx="43396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81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Arduino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Serial Port </a:t>
            </a:r>
          </a:p>
          <a:p>
            <a:endParaRPr lang="en-US" dirty="0" smtClean="0"/>
          </a:p>
          <a:p>
            <a:r>
              <a:rPr lang="en-US" dirty="0" smtClean="0"/>
              <a:t>What is Serial Communication? </a:t>
            </a:r>
          </a:p>
          <a:p>
            <a:endParaRPr lang="en-US" dirty="0"/>
          </a:p>
          <a:p>
            <a:r>
              <a:rPr lang="en-US" dirty="0" smtClean="0"/>
              <a:t>Communication through the tin cans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pic>
        <p:nvPicPr>
          <p:cNvPr id="2050" name="Picture 2" descr="http://i144.photobucket.com/albums/r166/Funnyoldlife/tin-can-teleph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019" y="1504442"/>
            <a:ext cx="3449338" cy="211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321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Arduino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Serial Port </a:t>
            </a:r>
          </a:p>
          <a:p>
            <a:endParaRPr lang="en-US" dirty="0" smtClean="0"/>
          </a:p>
          <a:p>
            <a:r>
              <a:rPr lang="en-US" dirty="0" smtClean="0"/>
              <a:t>What is Serial Communication? </a:t>
            </a:r>
          </a:p>
          <a:p>
            <a:endParaRPr lang="en-US" dirty="0"/>
          </a:p>
          <a:p>
            <a:r>
              <a:rPr lang="en-US" dirty="0" smtClean="0"/>
              <a:t>Communication through the tin cans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pic>
        <p:nvPicPr>
          <p:cNvPr id="1026" name="Picture 2" descr="http://www.fiz-ix.com/wp-content/uploads/2013/02/SerialCommun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415" y="2296690"/>
            <a:ext cx="4469455" cy="245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07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9418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Micro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95" y="795131"/>
            <a:ext cx="43396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90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Our First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r>
              <a:rPr lang="en-US" dirty="0" smtClean="0"/>
              <a:t>: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76" y="205978"/>
            <a:ext cx="43396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92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Debug Multiple </a:t>
            </a:r>
            <a:r>
              <a:rPr lang="en-US" dirty="0" smtClean="0"/>
              <a:t>LEDs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76" y="334864"/>
            <a:ext cx="43396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71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Debug Multiple </a:t>
            </a:r>
            <a:r>
              <a:rPr lang="en-US" dirty="0" smtClean="0"/>
              <a:t>LEDs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88" y="1063378"/>
            <a:ext cx="43396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95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Sheet and Circuit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5472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Reading And Writing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733" y="0"/>
            <a:ext cx="43396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80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Reading And Writing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733" y="491252"/>
            <a:ext cx="43396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20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Reading And Writing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91" y="114300"/>
            <a:ext cx="43396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35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Reading And Writing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71" y="-50"/>
            <a:ext cx="43396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06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Reading And Writing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71" y="-50"/>
            <a:ext cx="43396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4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Microcontroller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19" y="1671688"/>
            <a:ext cx="1421625" cy="2855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75" y="2300688"/>
            <a:ext cx="2159220" cy="1489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74" y="3117724"/>
            <a:ext cx="4134235" cy="20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45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3559389" y="982555"/>
            <a:ext cx="3045926" cy="3752531"/>
            <a:chOff x="0" y="762000"/>
            <a:chExt cx="4520053" cy="55686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87131"/>
              <a:ext cx="4339624" cy="5143500"/>
            </a:xfrm>
            <a:prstGeom prst="rect">
              <a:avLst/>
            </a:prstGeom>
          </p:spPr>
        </p:pic>
        <p:pic>
          <p:nvPicPr>
            <p:cNvPr id="3074" name="Picture 2" descr="http://www.mikemitterer.at/uploads/pics/svg.breadboard.Multimeter.fzp_e0716245ec4d4a82ac72f7254bb3b6a9_2_breadboar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47604" y="762000"/>
              <a:ext cx="1772449" cy="1646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7023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049" y="1343601"/>
            <a:ext cx="2816188" cy="33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15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Domo </a:t>
            </a:r>
            <a:r>
              <a:rPr lang="en-US" dirty="0" err="1" smtClean="0"/>
              <a:t>Arigoto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40181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3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2192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Reading Positions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4.0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0564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6365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5966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Motor Velocity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1603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176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Touching Our World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packages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470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Controller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25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Hapkit</a:t>
            </a:r>
            <a:r>
              <a:rPr lang="en-US" dirty="0" smtClean="0"/>
              <a:t> sketch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7326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Printing and 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375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Arduino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101" y="1356028"/>
            <a:ext cx="3961961" cy="37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0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6" y="1198359"/>
            <a:ext cx="2995207" cy="341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7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IDE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 Arduino 1.6.5</a:t>
            </a:r>
          </a:p>
          <a:p>
            <a:endParaRPr lang="en-US" dirty="0"/>
          </a:p>
          <a:p>
            <a:r>
              <a:rPr lang="en-US" dirty="0" smtClean="0"/>
              <a:t>Download Arduino DUE support </a:t>
            </a:r>
          </a:p>
          <a:p>
            <a:endParaRPr lang="en-US" dirty="0"/>
          </a:p>
          <a:p>
            <a:r>
              <a:rPr lang="en-US" dirty="0" smtClean="0"/>
              <a:t>Check to make sure the drivers are installed </a:t>
            </a:r>
          </a:p>
          <a:p>
            <a:endParaRPr lang="en-US" dirty="0"/>
          </a:p>
          <a:p>
            <a:r>
              <a:rPr lang="en-US" dirty="0" smtClean="0"/>
              <a:t>Check to see if boards can be flashed (teach steps)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6" y="1200153"/>
            <a:ext cx="2995875" cy="36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0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IDE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 Arduino 1.6.5</a:t>
            </a:r>
          </a:p>
          <a:p>
            <a:endParaRPr lang="en-US" dirty="0"/>
          </a:p>
          <a:p>
            <a:r>
              <a:rPr lang="en-US" dirty="0" smtClean="0"/>
              <a:t>Download Arduino DUE support </a:t>
            </a:r>
          </a:p>
          <a:p>
            <a:endParaRPr lang="en-US" dirty="0"/>
          </a:p>
          <a:p>
            <a:r>
              <a:rPr lang="en-US" dirty="0" smtClean="0"/>
              <a:t>Download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5" y="1200153"/>
            <a:ext cx="2995875" cy="35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34573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16484</TotalTime>
  <Words>473</Words>
  <Application>Microsoft Office PowerPoint</Application>
  <PresentationFormat>Custom</PresentationFormat>
  <Paragraphs>197</Paragraphs>
  <Slides>52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Arial</vt:lpstr>
      <vt:lpstr>swiss</vt:lpstr>
      <vt:lpstr>Mechanism Dynamics and Haptic Performance</vt:lpstr>
      <vt:lpstr>Course Introduction</vt:lpstr>
      <vt:lpstr>Syllabus</vt:lpstr>
      <vt:lpstr>What is a Microcontroller</vt:lpstr>
      <vt:lpstr>Touching Our World </vt:lpstr>
      <vt:lpstr>The Arduino</vt:lpstr>
      <vt:lpstr>PowerPoint Presentation</vt:lpstr>
      <vt:lpstr>Arduino IDE </vt:lpstr>
      <vt:lpstr>Arduino IDE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Can ‘C’ Clearly Now</vt:lpstr>
      <vt:lpstr>Embedded System Languages</vt:lpstr>
      <vt:lpstr>I Can ‘C’ Clearly Now</vt:lpstr>
      <vt:lpstr>Arduino’s Flavor of C</vt:lpstr>
      <vt:lpstr>Arduino’s Flavor of C</vt:lpstr>
      <vt:lpstr>Libraries and APIs</vt:lpstr>
      <vt:lpstr>Libraries and APIs</vt:lpstr>
      <vt:lpstr>Standard Arduino Library</vt:lpstr>
      <vt:lpstr>Data </vt:lpstr>
      <vt:lpstr>Data Structures: Archatechture</vt:lpstr>
      <vt:lpstr>Example: Our First Program</vt:lpstr>
      <vt:lpstr>Example: Our First Program</vt:lpstr>
      <vt:lpstr>PowerPoint Presentation</vt:lpstr>
      <vt:lpstr>Debugging with Arduino</vt:lpstr>
      <vt:lpstr>Debugging with Arduino</vt:lpstr>
      <vt:lpstr>Additional Options</vt:lpstr>
      <vt:lpstr>Example: Our First Program</vt:lpstr>
      <vt:lpstr>Example: Debug Multiple LEDs</vt:lpstr>
      <vt:lpstr>Example: Debug Multiple LEDs</vt:lpstr>
      <vt:lpstr>Data Sheet and Circuit Diagram</vt:lpstr>
      <vt:lpstr>Example: Reading And Writing</vt:lpstr>
      <vt:lpstr>Example: Reading And Writing</vt:lpstr>
      <vt:lpstr>Example: Reading And Writing</vt:lpstr>
      <vt:lpstr>Example: Reading And Writing</vt:lpstr>
      <vt:lpstr>Example: Reading And Writing</vt:lpstr>
      <vt:lpstr>PowerPoint Presentation</vt:lpstr>
      <vt:lpstr>PowerPoint Presentation</vt:lpstr>
      <vt:lpstr>Motivation: Domo Arigoto </vt:lpstr>
      <vt:lpstr>Sensing</vt:lpstr>
      <vt:lpstr>Encoders</vt:lpstr>
      <vt:lpstr>Example: Reading Positions</vt:lpstr>
      <vt:lpstr>Actuation</vt:lpstr>
      <vt:lpstr>DC Motor</vt:lpstr>
      <vt:lpstr>Example: Motor Velocity</vt:lpstr>
      <vt:lpstr>Control </vt:lpstr>
      <vt:lpstr>PD Controller </vt:lpstr>
      <vt:lpstr>Hapkit sketch</vt:lpstr>
      <vt:lpstr>3D Printing and 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Device Dynamics for Haptic Manipulation and Navigation</dc:title>
  <dc:creator>CGal</dc:creator>
  <cp:lastModifiedBy>sysadmin</cp:lastModifiedBy>
  <cp:revision>160</cp:revision>
  <dcterms:modified xsi:type="dcterms:W3CDTF">2016-03-02T01:27:29Z</dcterms:modified>
</cp:coreProperties>
</file>