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3"/>
  </p:notesMasterIdLst>
  <p:sldIdLst>
    <p:sldId id="257" r:id="rId2"/>
    <p:sldId id="298" r:id="rId3"/>
    <p:sldId id="299" r:id="rId4"/>
    <p:sldId id="300" r:id="rId5"/>
    <p:sldId id="303" r:id="rId6"/>
    <p:sldId id="301" r:id="rId7"/>
    <p:sldId id="302" r:id="rId8"/>
    <p:sldId id="304" r:id="rId9"/>
    <p:sldId id="289" r:id="rId10"/>
    <p:sldId id="307" r:id="rId11"/>
    <p:sldId id="308" r:id="rId12"/>
    <p:sldId id="305" r:id="rId13"/>
    <p:sldId id="306" r:id="rId14"/>
    <p:sldId id="309" r:id="rId15"/>
    <p:sldId id="310" r:id="rId16"/>
    <p:sldId id="311" r:id="rId17"/>
    <p:sldId id="313" r:id="rId18"/>
    <p:sldId id="314" r:id="rId19"/>
    <p:sldId id="315" r:id="rId20"/>
    <p:sldId id="316" r:id="rId21"/>
    <p:sldId id="31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223"/>
    <p:restoredTop sz="94674"/>
  </p:normalViewPr>
  <p:slideViewPr>
    <p:cSldViewPr snapToGrid="0" snapToObjects="1" showGuides="1">
      <p:cViewPr>
        <p:scale>
          <a:sx n="103" d="100"/>
          <a:sy n="103" d="100"/>
        </p:scale>
        <p:origin x="114"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Regular"/>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Regular"/>
              </a:defRPr>
            </a:lvl1pPr>
          </a:lstStyle>
          <a:p>
            <a:fld id="{0239D73C-AF14-7643-8BC7-209F4FB10DDF}" type="datetimeFigureOut">
              <a:rPr lang="en-US" smtClean="0"/>
              <a:pPr/>
              <a:t>6/20/2021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Regular"/>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Regular"/>
              </a:defRPr>
            </a:lvl1pPr>
          </a:lstStyle>
          <a:p>
            <a:fld id="{F52A25F9-16D3-E64A-8639-7B020C319E7B}" type="slidenum">
              <a:rPr lang="en-US" smtClean="0"/>
              <a:pPr/>
              <a:t>‹#›</a:t>
            </a:fld>
            <a:endParaRPr lang="en-US" dirty="0"/>
          </a:p>
        </p:txBody>
      </p:sp>
    </p:spTree>
    <p:extLst>
      <p:ext uri="{BB962C8B-B14F-4D97-AF65-F5344CB8AC3E}">
        <p14:creationId xmlns:p14="http://schemas.microsoft.com/office/powerpoint/2010/main" val="1908973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Regular"/>
        <a:ea typeface="+mn-ea"/>
        <a:cs typeface="+mn-cs"/>
      </a:defRPr>
    </a:lvl1pPr>
    <a:lvl2pPr marL="457200" algn="l" defTabSz="914400" rtl="0" eaLnBrk="1" latinLnBrk="0" hangingPunct="1">
      <a:defRPr sz="1200" b="0" i="0" kern="1200">
        <a:solidFill>
          <a:schemeClr val="tx1"/>
        </a:solidFill>
        <a:latin typeface="Arial Regular"/>
        <a:ea typeface="+mn-ea"/>
        <a:cs typeface="+mn-cs"/>
      </a:defRPr>
    </a:lvl2pPr>
    <a:lvl3pPr marL="914400" algn="l" defTabSz="914400" rtl="0" eaLnBrk="1" latinLnBrk="0" hangingPunct="1">
      <a:defRPr sz="1200" b="0" i="0" kern="1200">
        <a:solidFill>
          <a:schemeClr val="tx1"/>
        </a:solidFill>
        <a:latin typeface="Arial Regular"/>
        <a:ea typeface="+mn-ea"/>
        <a:cs typeface="+mn-cs"/>
      </a:defRPr>
    </a:lvl3pPr>
    <a:lvl4pPr marL="1371600" algn="l" defTabSz="914400" rtl="0" eaLnBrk="1" latinLnBrk="0" hangingPunct="1">
      <a:defRPr sz="1200" b="0" i="0" kern="1200">
        <a:solidFill>
          <a:schemeClr val="tx1"/>
        </a:solidFill>
        <a:latin typeface="Arial Regular"/>
        <a:ea typeface="+mn-ea"/>
        <a:cs typeface="+mn-cs"/>
      </a:defRPr>
    </a:lvl4pPr>
    <a:lvl5pPr marL="1828800" algn="l" defTabSz="914400" rtl="0" eaLnBrk="1" latinLnBrk="0" hangingPunct="1">
      <a:defRPr sz="1200" b="0" i="0" kern="1200">
        <a:solidFill>
          <a:schemeClr val="tx1"/>
        </a:solidFill>
        <a:latin typeface="Arial Regular"/>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5"/>
          <p:cNvSpPr>
            <a:spLocks noGrp="1"/>
          </p:cNvSpPr>
          <p:nvPr>
            <p:ph type="body" sz="quarter" idx="10" hasCustomPrompt="1"/>
          </p:nvPr>
        </p:nvSpPr>
        <p:spPr>
          <a:xfrm>
            <a:off x="658368" y="3968496"/>
            <a:ext cx="6638544" cy="1650381"/>
          </a:xfrm>
          <a:prstGeom prst="rect">
            <a:avLst/>
          </a:prstGeom>
        </p:spPr>
        <p:txBody>
          <a:bodyPr lIns="0">
            <a:noAutofit/>
          </a:bodyPr>
          <a:lstStyle>
            <a:lvl1pPr marL="0" indent="0">
              <a:buNone/>
              <a:defRPr sz="2800" b="0" i="0">
                <a:solidFill>
                  <a:schemeClr val="tx1"/>
                </a:solidFill>
                <a:latin typeface="+mn-lt"/>
                <a:ea typeface="Georgia" charset="0"/>
                <a:cs typeface="Georgia" charset="0"/>
              </a:defRPr>
            </a:lvl1pPr>
          </a:lstStyle>
          <a:p>
            <a:pPr lvl="0"/>
            <a:r>
              <a:rPr lang="en-US" dirty="0"/>
              <a:t>Sub-topic</a:t>
            </a:r>
          </a:p>
        </p:txBody>
      </p:sp>
      <p:sp>
        <p:nvSpPr>
          <p:cNvPr id="14" name="Title 1"/>
          <p:cNvSpPr>
            <a:spLocks noGrp="1"/>
          </p:cNvSpPr>
          <p:nvPr>
            <p:ph type="ctrTitle" hasCustomPrompt="1"/>
          </p:nvPr>
        </p:nvSpPr>
        <p:spPr>
          <a:xfrm>
            <a:off x="658368" y="1490472"/>
            <a:ext cx="6638544" cy="2386584"/>
          </a:xfrm>
          <a:prstGeom prst="rect">
            <a:avLst/>
          </a:prstGeom>
          <a:ln>
            <a:noFill/>
          </a:ln>
        </p:spPr>
        <p:txBody>
          <a:bodyPr lIns="0" anchor="b">
            <a:noAutofit/>
          </a:bodyPr>
          <a:lstStyle>
            <a:lvl1pPr algn="l">
              <a:lnSpc>
                <a:spcPts val="5800"/>
              </a:lnSpc>
              <a:defRPr sz="6000" b="1" i="0" cap="all" baseline="0">
                <a:solidFill>
                  <a:schemeClr val="tx2"/>
                </a:solidFill>
                <a:latin typeface="Arial" charset="0"/>
                <a:ea typeface="Arial" charset="0"/>
                <a:cs typeface="Arial" charset="0"/>
              </a:defRPr>
            </a:lvl1pPr>
          </a:lstStyle>
          <a:p>
            <a:r>
              <a:rPr lang="en-US" dirty="0"/>
              <a:t>Presentation</a:t>
            </a:r>
            <a:br>
              <a:rPr lang="en-US" dirty="0"/>
            </a:br>
            <a:r>
              <a:rPr lang="en-US" dirty="0"/>
              <a:t>Title</a:t>
            </a:r>
          </a:p>
        </p:txBody>
      </p:sp>
      <p:pic>
        <p:nvPicPr>
          <p:cNvPr id="8" name="Picture 7" descr="University at Buffalo, The State University of New York logo">
            <a:extLst>
              <a:ext uri="{FF2B5EF4-FFF2-40B4-BE49-F238E27FC236}">
                <a16:creationId xmlns:a16="http://schemas.microsoft.com/office/drawing/2014/main" id="{9C7DE7FF-FD86-434E-91D5-DF1AA23EE75F}"/>
              </a:ext>
            </a:extLst>
          </p:cNvPr>
          <p:cNvPicPr>
            <a:picLocks noChangeAspect="1"/>
          </p:cNvPicPr>
          <p:nvPr userDrawn="1"/>
        </p:nvPicPr>
        <p:blipFill>
          <a:blip r:embed="rId3"/>
          <a:stretch>
            <a:fillRect/>
          </a:stretch>
        </p:blipFill>
        <p:spPr>
          <a:xfrm>
            <a:off x="660400" y="6041329"/>
            <a:ext cx="4800600" cy="355823"/>
          </a:xfrm>
          <a:prstGeom prst="rect">
            <a:avLst/>
          </a:prstGeom>
        </p:spPr>
      </p:pic>
    </p:spTree>
    <p:extLst>
      <p:ext uri="{BB962C8B-B14F-4D97-AF65-F5344CB8AC3E}">
        <p14:creationId xmlns:p14="http://schemas.microsoft.com/office/powerpoint/2010/main" val="382541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10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and Photo">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DC6EF38F-8DF7-3941-B22C-502232E4CB0B}"/>
              </a:ext>
            </a:extLst>
          </p:cNvPr>
          <p:cNvSpPr>
            <a:spLocks noGrp="1" noChangeAspect="1"/>
          </p:cNvSpPr>
          <p:nvPr>
            <p:ph type="pic" idx="13"/>
          </p:nvPr>
        </p:nvSpPr>
        <p:spPr>
          <a:xfrm>
            <a:off x="5098566" y="1079500"/>
            <a:ext cx="7093434" cy="5778500"/>
          </a:xfrm>
          <a:prstGeom prst="rect">
            <a:avLst/>
          </a:prstGeom>
          <a:solidFill>
            <a:schemeClr val="bg2">
              <a:lumMod val="75000"/>
            </a:schemeClr>
          </a:solidFill>
          <a:ln>
            <a:no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dirty="0"/>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1616792"/>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and Three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dirty="0"/>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2">
            <a:extLst>
              <a:ext uri="{FF2B5EF4-FFF2-40B4-BE49-F238E27FC236}">
                <a16:creationId xmlns:a16="http://schemas.microsoft.com/office/drawing/2014/main" id="{0CAA554F-B37C-9E47-B5E4-82235D4EC6CD}"/>
              </a:ext>
            </a:extLst>
          </p:cNvPr>
          <p:cNvSpPr>
            <a:spLocks noGrp="1" noChangeAspect="1"/>
          </p:cNvSpPr>
          <p:nvPr>
            <p:ph type="pic" idx="13"/>
          </p:nvPr>
        </p:nvSpPr>
        <p:spPr>
          <a:xfrm>
            <a:off x="5114631" y="1066800"/>
            <a:ext cx="7077369" cy="2932598"/>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8" name="Picture Placeholder 2">
            <a:extLst>
              <a:ext uri="{FF2B5EF4-FFF2-40B4-BE49-F238E27FC236}">
                <a16:creationId xmlns:a16="http://schemas.microsoft.com/office/drawing/2014/main" id="{9F5FDDA2-E7AF-294B-ACDF-BDB5997277BC}"/>
              </a:ext>
            </a:extLst>
          </p:cNvPr>
          <p:cNvSpPr>
            <a:spLocks noGrp="1" noChangeAspect="1"/>
          </p:cNvSpPr>
          <p:nvPr>
            <p:ph type="pic" idx="14"/>
          </p:nvPr>
        </p:nvSpPr>
        <p:spPr>
          <a:xfrm>
            <a:off x="5114631" y="3998296"/>
            <a:ext cx="3602522" cy="2857500"/>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9" name="Picture Placeholder 2">
            <a:extLst>
              <a:ext uri="{FF2B5EF4-FFF2-40B4-BE49-F238E27FC236}">
                <a16:creationId xmlns:a16="http://schemas.microsoft.com/office/drawing/2014/main" id="{F2499D1A-BF4E-8444-BF94-86863CA11648}"/>
              </a:ext>
            </a:extLst>
          </p:cNvPr>
          <p:cNvSpPr>
            <a:spLocks noGrp="1" noChangeAspect="1"/>
          </p:cNvSpPr>
          <p:nvPr>
            <p:ph type="pic" idx="15"/>
          </p:nvPr>
        </p:nvSpPr>
        <p:spPr>
          <a:xfrm>
            <a:off x="8701089" y="3998296"/>
            <a:ext cx="3490912" cy="2857500"/>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Tree>
    <p:extLst>
      <p:ext uri="{BB962C8B-B14F-4D97-AF65-F5344CB8AC3E}">
        <p14:creationId xmlns:p14="http://schemas.microsoft.com/office/powerpoint/2010/main" val="540851939"/>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 Width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06A37-D6A5-0C40-A676-03633A9FD245}"/>
              </a:ext>
            </a:extLst>
          </p:cNvPr>
          <p:cNvSpPr>
            <a:spLocks noGrp="1"/>
          </p:cNvSpPr>
          <p:nvPr>
            <p:ph type="title"/>
          </p:nvPr>
        </p:nvSpPr>
        <p:spPr/>
        <p:txBody>
          <a:bodyPr/>
          <a:lstStyle/>
          <a:p>
            <a:r>
              <a:rPr lang="en-US" dirty="0"/>
              <a:t>Click to edit</a:t>
            </a:r>
          </a:p>
        </p:txBody>
      </p:sp>
      <p:sp>
        <p:nvSpPr>
          <p:cNvPr id="3" name="Picture Placeholder 2">
            <a:extLst>
              <a:ext uri="{FF2B5EF4-FFF2-40B4-BE49-F238E27FC236}">
                <a16:creationId xmlns:a16="http://schemas.microsoft.com/office/drawing/2014/main" id="{CB21EA68-2B0A-7648-9710-0081FFDD7D68}"/>
              </a:ext>
            </a:extLst>
          </p:cNvPr>
          <p:cNvSpPr>
            <a:spLocks noGrp="1" noChangeAspect="1"/>
          </p:cNvSpPr>
          <p:nvPr>
            <p:ph type="pic" idx="13"/>
          </p:nvPr>
        </p:nvSpPr>
        <p:spPr>
          <a:xfrm>
            <a:off x="0" y="1066800"/>
            <a:ext cx="12192000" cy="5791200"/>
          </a:xfrm>
          <a:prstGeom prst="rect">
            <a:avLst/>
          </a:prstGeom>
          <a:solidFill>
            <a:schemeClr val="bg2">
              <a:lumMod val="75000"/>
            </a:schemeClr>
          </a:solidFill>
          <a:ln>
            <a:no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Tree>
    <p:extLst>
      <p:ext uri="{BB962C8B-B14F-4D97-AF65-F5344CB8AC3E}">
        <p14:creationId xmlns:p14="http://schemas.microsoft.com/office/powerpoint/2010/main" val="2760458911"/>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dirty="0"/>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hart Placeholder 2">
            <a:extLst>
              <a:ext uri="{FF2B5EF4-FFF2-40B4-BE49-F238E27FC236}">
                <a16:creationId xmlns:a16="http://schemas.microsoft.com/office/drawing/2014/main" id="{7B782143-2792-E14B-AE51-0FFA9028EB8A}"/>
              </a:ext>
            </a:extLst>
          </p:cNvPr>
          <p:cNvSpPr>
            <a:spLocks noGrp="1"/>
          </p:cNvSpPr>
          <p:nvPr>
            <p:ph type="chart" sz="quarter" idx="16"/>
          </p:nvPr>
        </p:nvSpPr>
        <p:spPr>
          <a:xfrm>
            <a:off x="5161935" y="1976285"/>
            <a:ext cx="6325152" cy="3967316"/>
          </a:xfrm>
          <a:prstGeom prst="rect">
            <a:avLst/>
          </a:prstGeom>
          <a:solidFill>
            <a:schemeClr val="bg2">
              <a:lumMod val="75000"/>
            </a:schemeClr>
          </a:solidFill>
          <a:ln>
            <a:noFill/>
          </a:ln>
        </p:spPr>
        <p:style>
          <a:lnRef idx="1">
            <a:schemeClr val="accent3"/>
          </a:lnRef>
          <a:fillRef idx="2">
            <a:schemeClr val="accent3"/>
          </a:fillRef>
          <a:effectRef idx="1">
            <a:schemeClr val="accent3"/>
          </a:effectRef>
          <a:fontRef idx="none"/>
        </p:style>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aseline="0">
                <a:solidFill>
                  <a:schemeClr val="bg1"/>
                </a:solidFill>
                <a:latin typeface="Arial" charset="0"/>
                <a:ea typeface="Arial" charset="0"/>
                <a:cs typeface="Arial" charset="0"/>
              </a:defRPr>
            </a:lvl1pPr>
          </a:lstStyle>
          <a:p>
            <a:endParaRPr lang="en-US" dirty="0"/>
          </a:p>
          <a:p>
            <a:r>
              <a:rPr lang="en-US" dirty="0"/>
              <a:t>Drag chart to placeholder or click icon to add chart</a:t>
            </a:r>
          </a:p>
          <a:p>
            <a:endParaRPr lang="en-US" dirty="0"/>
          </a:p>
        </p:txBody>
      </p:sp>
    </p:spTree>
    <p:extLst>
      <p:ext uri="{BB962C8B-B14F-4D97-AF65-F5344CB8AC3E}">
        <p14:creationId xmlns:p14="http://schemas.microsoft.com/office/powerpoint/2010/main" val="612494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5"/>
          <p:cNvSpPr>
            <a:spLocks noGrp="1"/>
          </p:cNvSpPr>
          <p:nvPr>
            <p:ph type="body" sz="quarter" idx="10" hasCustomPrompt="1"/>
          </p:nvPr>
        </p:nvSpPr>
        <p:spPr>
          <a:xfrm>
            <a:off x="658368" y="3968496"/>
            <a:ext cx="6638544" cy="1650381"/>
          </a:xfrm>
          <a:prstGeom prst="rect">
            <a:avLst/>
          </a:prstGeom>
        </p:spPr>
        <p:txBody>
          <a:bodyPr lIns="0">
            <a:noAutofit/>
          </a:bodyPr>
          <a:lstStyle>
            <a:lvl1pPr marL="0" indent="0">
              <a:buNone/>
              <a:defRPr sz="2800" b="0" i="0">
                <a:solidFill>
                  <a:schemeClr val="bg1"/>
                </a:solidFill>
                <a:latin typeface="+mn-lt"/>
                <a:ea typeface="Georgia" charset="0"/>
                <a:cs typeface="Georgia" charset="0"/>
              </a:defRPr>
            </a:lvl1pPr>
          </a:lstStyle>
          <a:p>
            <a:pPr lvl="0"/>
            <a:r>
              <a:rPr lang="en-US" dirty="0"/>
              <a:t>Sub-topic</a:t>
            </a:r>
          </a:p>
        </p:txBody>
      </p:sp>
      <p:sp>
        <p:nvSpPr>
          <p:cNvPr id="14" name="Title 1"/>
          <p:cNvSpPr>
            <a:spLocks noGrp="1"/>
          </p:cNvSpPr>
          <p:nvPr>
            <p:ph type="ctrTitle" hasCustomPrompt="1"/>
          </p:nvPr>
        </p:nvSpPr>
        <p:spPr>
          <a:xfrm>
            <a:off x="658368" y="1490472"/>
            <a:ext cx="6638544" cy="2386584"/>
          </a:xfrm>
          <a:prstGeom prst="rect">
            <a:avLst/>
          </a:prstGeom>
          <a:ln>
            <a:noFill/>
          </a:ln>
        </p:spPr>
        <p:txBody>
          <a:bodyPr lIns="0" anchor="b">
            <a:noAutofit/>
          </a:bodyPr>
          <a:lstStyle>
            <a:lvl1pPr algn="l">
              <a:lnSpc>
                <a:spcPts val="5800"/>
              </a:lnSpc>
              <a:defRPr sz="6000" b="1" i="0" cap="all" baseline="0">
                <a:solidFill>
                  <a:schemeClr val="bg1"/>
                </a:solidFill>
                <a:latin typeface="Arial" charset="0"/>
                <a:ea typeface="Arial" charset="0"/>
                <a:cs typeface="Arial" charset="0"/>
              </a:defRPr>
            </a:lvl1pPr>
          </a:lstStyle>
          <a:p>
            <a:r>
              <a:rPr lang="en-US" dirty="0"/>
              <a:t>Presentation</a:t>
            </a:r>
            <a:br>
              <a:rPr lang="en-US" dirty="0"/>
            </a:br>
            <a:r>
              <a:rPr lang="en-US" dirty="0"/>
              <a:t>Title</a:t>
            </a:r>
          </a:p>
        </p:txBody>
      </p:sp>
      <p:pic>
        <p:nvPicPr>
          <p:cNvPr id="8" name="Picture 7" descr="University at Buffalo, The State University of New York logo">
            <a:extLst>
              <a:ext uri="{FF2B5EF4-FFF2-40B4-BE49-F238E27FC236}">
                <a16:creationId xmlns:a16="http://schemas.microsoft.com/office/drawing/2014/main" id="{9C7DE7FF-FD86-434E-91D5-DF1AA23EE75F}"/>
              </a:ext>
            </a:extLst>
          </p:cNvPr>
          <p:cNvPicPr>
            <a:picLocks noChangeAspect="1"/>
          </p:cNvPicPr>
          <p:nvPr userDrawn="1"/>
        </p:nvPicPr>
        <p:blipFill>
          <a:blip r:embed="rId3"/>
          <a:stretch>
            <a:fillRect/>
          </a:stretch>
        </p:blipFill>
        <p:spPr>
          <a:xfrm>
            <a:off x="660402" y="6041329"/>
            <a:ext cx="4800595" cy="355823"/>
          </a:xfrm>
          <a:prstGeom prst="rect">
            <a:avLst/>
          </a:prstGeom>
        </p:spPr>
      </p:pic>
    </p:spTree>
    <p:extLst>
      <p:ext uri="{BB962C8B-B14F-4D97-AF65-F5344CB8AC3E}">
        <p14:creationId xmlns:p14="http://schemas.microsoft.com/office/powerpoint/2010/main" val="3910948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Slid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658368" y="1490663"/>
            <a:ext cx="6638544" cy="2387600"/>
          </a:xfrm>
          <a:prstGeom prst="rect">
            <a:avLst/>
          </a:prstGeom>
          <a:ln>
            <a:noFill/>
          </a:ln>
        </p:spPr>
        <p:txBody>
          <a:bodyPr lIns="0" anchor="b">
            <a:noAutofit/>
          </a:bodyPr>
          <a:lstStyle>
            <a:lvl1pPr algn="l">
              <a:lnSpc>
                <a:spcPts val="5800"/>
              </a:lnSpc>
              <a:defRPr sz="6000" b="1" i="0" cap="all" baseline="0">
                <a:solidFill>
                  <a:schemeClr val="bg1"/>
                </a:solidFill>
                <a:latin typeface="Arial" charset="0"/>
                <a:ea typeface="Arial" charset="0"/>
                <a:cs typeface="Arial" charset="0"/>
              </a:defRPr>
            </a:lvl1pPr>
          </a:lstStyle>
          <a:p>
            <a:r>
              <a:rPr lang="en-US" dirty="0"/>
              <a:t>DIVIDER SLIDE</a:t>
            </a:r>
          </a:p>
        </p:txBody>
      </p:sp>
      <p:sp>
        <p:nvSpPr>
          <p:cNvPr id="6" name="Subtitle 2"/>
          <p:cNvSpPr>
            <a:spLocks noGrp="1"/>
          </p:cNvSpPr>
          <p:nvPr>
            <p:ph type="subTitle" idx="1" hasCustomPrompt="1"/>
          </p:nvPr>
        </p:nvSpPr>
        <p:spPr>
          <a:xfrm>
            <a:off x="658368" y="3970337"/>
            <a:ext cx="6638544" cy="2212976"/>
          </a:xfrm>
          <a:prstGeom prst="rect">
            <a:avLst/>
          </a:prstGeom>
          <a:ln>
            <a:noFill/>
          </a:ln>
        </p:spPr>
        <p:txBody>
          <a:bodyPr lIns="0">
            <a:noAutofit/>
          </a:bodyPr>
          <a:lstStyle>
            <a:lvl1pPr marL="0" indent="0" algn="l">
              <a:buNone/>
              <a:defRPr sz="2800" b="0" baseline="0">
                <a:solidFill>
                  <a:schemeClr val="bg1"/>
                </a:solidFill>
                <a:latin typeface="+mn-lt"/>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Section title</a:t>
            </a:r>
          </a:p>
        </p:txBody>
      </p:sp>
      <p:pic>
        <p:nvPicPr>
          <p:cNvPr id="7" name="Picture 6" descr="University at Buffalo, The State University of New York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5600" y="321146"/>
            <a:ext cx="4800600" cy="356029"/>
          </a:xfrm>
          <a:prstGeom prst="rect">
            <a:avLst/>
          </a:prstGeom>
        </p:spPr>
      </p:pic>
    </p:spTree>
    <p:extLst>
      <p:ext uri="{BB962C8B-B14F-4D97-AF65-F5344CB8AC3E}">
        <p14:creationId xmlns:p14="http://schemas.microsoft.com/office/powerpoint/2010/main" val="2527521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ivider Slid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658368" y="1490663"/>
            <a:ext cx="6638544" cy="2387600"/>
          </a:xfrm>
          <a:prstGeom prst="rect">
            <a:avLst/>
          </a:prstGeom>
          <a:ln>
            <a:noFill/>
          </a:ln>
        </p:spPr>
        <p:txBody>
          <a:bodyPr lIns="0" anchor="b">
            <a:noAutofit/>
          </a:bodyPr>
          <a:lstStyle>
            <a:lvl1pPr algn="l">
              <a:lnSpc>
                <a:spcPts val="5800"/>
              </a:lnSpc>
              <a:defRPr sz="6000" b="1" i="0" cap="all" baseline="0">
                <a:solidFill>
                  <a:schemeClr val="tx2"/>
                </a:solidFill>
                <a:latin typeface="Arial" charset="0"/>
                <a:ea typeface="Arial" charset="0"/>
                <a:cs typeface="Arial" charset="0"/>
              </a:defRPr>
            </a:lvl1pPr>
          </a:lstStyle>
          <a:p>
            <a:r>
              <a:rPr lang="en-US" dirty="0"/>
              <a:t>DIVIDER SLIDE</a:t>
            </a:r>
          </a:p>
        </p:txBody>
      </p:sp>
      <p:sp>
        <p:nvSpPr>
          <p:cNvPr id="6" name="Subtitle 2"/>
          <p:cNvSpPr>
            <a:spLocks noGrp="1"/>
          </p:cNvSpPr>
          <p:nvPr>
            <p:ph type="subTitle" idx="1" hasCustomPrompt="1"/>
          </p:nvPr>
        </p:nvSpPr>
        <p:spPr>
          <a:xfrm>
            <a:off x="658368" y="3970337"/>
            <a:ext cx="6638544" cy="2212976"/>
          </a:xfrm>
          <a:prstGeom prst="rect">
            <a:avLst/>
          </a:prstGeom>
          <a:ln>
            <a:noFill/>
          </a:ln>
        </p:spPr>
        <p:txBody>
          <a:bodyPr lIns="0">
            <a:noAutofit/>
          </a:bodyPr>
          <a:lstStyle>
            <a:lvl1pPr marL="0" indent="0" algn="l">
              <a:buNone/>
              <a:defRPr sz="2800" b="0" baseline="0">
                <a:solidFill>
                  <a:schemeClr val="tx1"/>
                </a:solidFill>
                <a:latin typeface="+mn-lt"/>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Section title</a:t>
            </a:r>
          </a:p>
        </p:txBody>
      </p:sp>
      <p:pic>
        <p:nvPicPr>
          <p:cNvPr id="7" name="Picture 6" descr="University at Buffalo, The State University of New York logo"/>
          <p:cNvPicPr>
            <a:picLocks noChangeAspect="1"/>
          </p:cNvPicPr>
          <p:nvPr userDrawn="1"/>
        </p:nvPicPr>
        <p:blipFill>
          <a:blip r:embed="rId3"/>
          <a:stretch>
            <a:fillRect/>
          </a:stretch>
        </p:blipFill>
        <p:spPr>
          <a:xfrm>
            <a:off x="355600" y="321249"/>
            <a:ext cx="4800600" cy="355823"/>
          </a:xfrm>
          <a:prstGeom prst="rect">
            <a:avLst/>
          </a:prstGeom>
        </p:spPr>
      </p:pic>
    </p:spTree>
    <p:extLst>
      <p:ext uri="{BB962C8B-B14F-4D97-AF65-F5344CB8AC3E}">
        <p14:creationId xmlns:p14="http://schemas.microsoft.com/office/powerpoint/2010/main" val="2079564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6951472" cy="590931"/>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695147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12402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Bulleted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6951472" cy="590931"/>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695147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3219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itle and Doub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52B2E-D090-724F-8681-FBE0CDA2F117}"/>
              </a:ext>
            </a:extLst>
          </p:cNvPr>
          <p:cNvSpPr>
            <a:spLocks noGrp="1"/>
          </p:cNvSpPr>
          <p:nvPr>
            <p:ph type="title"/>
          </p:nvPr>
        </p:nvSpPr>
        <p:spPr>
          <a:xfrm>
            <a:off x="566928" y="1499616"/>
            <a:ext cx="10515600" cy="590931"/>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9E559530-982F-0F4F-B296-9DB2F44D8051}"/>
              </a:ext>
            </a:extLst>
          </p:cNvPr>
          <p:cNvSpPr>
            <a:spLocks noGrp="1"/>
          </p:cNvSpPr>
          <p:nvPr>
            <p:ph sz="half" idx="1"/>
          </p:nvPr>
        </p:nvSpPr>
        <p:spPr>
          <a:xfrm>
            <a:off x="566928" y="2185416"/>
            <a:ext cx="4500372" cy="394868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890367C6-4AC8-9C47-BDFA-A5613CF90E15}"/>
              </a:ext>
            </a:extLst>
          </p:cNvPr>
          <p:cNvSpPr>
            <a:spLocks noGrp="1"/>
          </p:cNvSpPr>
          <p:nvPr>
            <p:ph sz="half" idx="2"/>
          </p:nvPr>
        </p:nvSpPr>
        <p:spPr>
          <a:xfrm>
            <a:off x="5410200" y="2185416"/>
            <a:ext cx="4498848" cy="395020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99462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5C5C1-32E2-374C-809B-D54BEC11EB3F}"/>
              </a:ext>
            </a:extLst>
          </p:cNvPr>
          <p:cNvSpPr>
            <a:spLocks noGrp="1"/>
          </p:cNvSpPr>
          <p:nvPr>
            <p:ph type="title"/>
          </p:nvPr>
        </p:nvSpPr>
        <p:spPr>
          <a:xfrm>
            <a:off x="566928" y="1499616"/>
            <a:ext cx="10515600" cy="590931"/>
          </a:xfrm>
        </p:spPr>
        <p:txBody>
          <a:bodyPr>
            <a:spAutoFit/>
          </a:bodyPr>
          <a:lstStyle/>
          <a:p>
            <a:r>
              <a:rPr lang="en-US" dirty="0"/>
              <a:t>Click to edit Master title style</a:t>
            </a:r>
          </a:p>
        </p:txBody>
      </p:sp>
      <p:sp>
        <p:nvSpPr>
          <p:cNvPr id="3" name="Text Placeholder 2">
            <a:extLst>
              <a:ext uri="{FF2B5EF4-FFF2-40B4-BE49-F238E27FC236}">
                <a16:creationId xmlns:a16="http://schemas.microsoft.com/office/drawing/2014/main" id="{9798817A-73B4-F340-8D0E-FB813E55F799}"/>
              </a:ext>
            </a:extLst>
          </p:cNvPr>
          <p:cNvSpPr>
            <a:spLocks noGrp="1"/>
          </p:cNvSpPr>
          <p:nvPr>
            <p:ph type="body" idx="1" hasCustomPrompt="1"/>
          </p:nvPr>
        </p:nvSpPr>
        <p:spPr>
          <a:xfrm>
            <a:off x="566928" y="2185416"/>
            <a:ext cx="5138928" cy="393192"/>
          </a:xfrm>
        </p:spPr>
        <p:txBody>
          <a:bodyPr anchor="t" anchorCtr="0">
            <a:spAutoFit/>
          </a:bodyPr>
          <a:lstStyle>
            <a:lvl1pPr marL="0" indent="0">
              <a:buNone/>
              <a:defRPr sz="1600" b="1"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B5126641-0094-3D49-865E-3DB9ECAC43C4}"/>
              </a:ext>
            </a:extLst>
          </p:cNvPr>
          <p:cNvSpPr>
            <a:spLocks noGrp="1"/>
          </p:cNvSpPr>
          <p:nvPr>
            <p:ph sz="half" idx="2"/>
          </p:nvPr>
        </p:nvSpPr>
        <p:spPr>
          <a:xfrm>
            <a:off x="566928" y="2593340"/>
            <a:ext cx="5140515" cy="3535744"/>
          </a:xfrm>
        </p:spPr>
        <p:txBody>
          <a:bodyPr/>
          <a:lstStyle>
            <a:lvl1pPr marL="285750" indent="-285750">
              <a:buClr>
                <a:schemeClr val="tx2"/>
              </a:buClr>
              <a:buSzPct val="120000"/>
              <a:buFont typeface="Arial" panose="020B0604020202020204" pitchFamily="34" charset="0"/>
              <a:buChar cha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6E11705-25F9-194A-9D2F-C9FEEA3A5744}"/>
              </a:ext>
            </a:extLst>
          </p:cNvPr>
          <p:cNvSpPr>
            <a:spLocks noGrp="1"/>
          </p:cNvSpPr>
          <p:nvPr>
            <p:ph type="body" sz="quarter" idx="3" hasCustomPrompt="1"/>
          </p:nvPr>
        </p:nvSpPr>
        <p:spPr>
          <a:xfrm>
            <a:off x="6172200" y="2185416"/>
            <a:ext cx="5138928" cy="394980"/>
          </a:xfrm>
        </p:spPr>
        <p:txBody>
          <a:bodyPr anchor="t" anchorCtr="0">
            <a:spAutoFit/>
          </a:bodyPr>
          <a:lstStyle>
            <a:lvl1pPr marL="0" indent="0">
              <a:buNone/>
              <a:defRPr sz="1600" b="1"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a:extLst>
              <a:ext uri="{FF2B5EF4-FFF2-40B4-BE49-F238E27FC236}">
                <a16:creationId xmlns:a16="http://schemas.microsoft.com/office/drawing/2014/main" id="{7D978716-6004-6344-B5D2-C780B062C9CF}"/>
              </a:ext>
            </a:extLst>
          </p:cNvPr>
          <p:cNvSpPr>
            <a:spLocks noGrp="1"/>
          </p:cNvSpPr>
          <p:nvPr>
            <p:ph sz="quarter" idx="4"/>
          </p:nvPr>
        </p:nvSpPr>
        <p:spPr>
          <a:xfrm>
            <a:off x="6172200" y="2590800"/>
            <a:ext cx="5138928" cy="3538728"/>
          </a:xfrm>
        </p:spPr>
        <p:txBody>
          <a:bodyPr/>
          <a:lstStyle>
            <a:lvl1pPr marL="285750" indent="-285750">
              <a:buClr>
                <a:schemeClr val="tx2"/>
              </a:buClr>
              <a:buSzPct val="120000"/>
              <a:buFont typeface="Arial" panose="020B0604020202020204" pitchFamily="34" charset="0"/>
              <a:buChar cha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4844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A2439-3BDA-DB47-AA02-5590274D40F8}"/>
              </a:ext>
            </a:extLst>
          </p:cNvPr>
          <p:cNvSpPr>
            <a:spLocks noGrp="1"/>
          </p:cNvSpPr>
          <p:nvPr>
            <p:ph type="title"/>
          </p:nvPr>
        </p:nvSpPr>
        <p:spPr/>
        <p:txBody>
          <a:bodyPr>
            <a:spAutoFit/>
          </a:bodyPr>
          <a:lstStyle/>
          <a:p>
            <a:r>
              <a:rPr lang="en-US" dirty="0"/>
              <a:t>Click to edit Master title style</a:t>
            </a:r>
          </a:p>
        </p:txBody>
      </p:sp>
    </p:spTree>
    <p:extLst>
      <p:ext uri="{BB962C8B-B14F-4D97-AF65-F5344CB8AC3E}">
        <p14:creationId xmlns:p14="http://schemas.microsoft.com/office/powerpoint/2010/main" val="1209253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1614BA-85C5-BA49-A402-F7BCCCDB2C4F}"/>
              </a:ext>
            </a:extLst>
          </p:cNvPr>
          <p:cNvSpPr>
            <a:spLocks noGrp="1"/>
          </p:cNvSpPr>
          <p:nvPr>
            <p:ph type="title"/>
          </p:nvPr>
        </p:nvSpPr>
        <p:spPr>
          <a:xfrm>
            <a:off x="566928" y="1499616"/>
            <a:ext cx="10515600" cy="590931"/>
          </a:xfrm>
          <a:prstGeom prst="rect">
            <a:avLst/>
          </a:prstGeom>
        </p:spPr>
        <p:txBody>
          <a:bodyPr vert="horz" lIns="91440" tIns="45720" rIns="91440" bIns="45720" rtlCol="0" anchor="b" anchorCtr="0">
            <a:spAutoFit/>
          </a:bodyPr>
          <a:lstStyle/>
          <a:p>
            <a:r>
              <a:rPr lang="en-US" dirty="0"/>
              <a:t>Click to edit Master title style</a:t>
            </a:r>
          </a:p>
        </p:txBody>
      </p:sp>
      <p:sp>
        <p:nvSpPr>
          <p:cNvPr id="3" name="Text Placeholder 2">
            <a:extLst>
              <a:ext uri="{FF2B5EF4-FFF2-40B4-BE49-F238E27FC236}">
                <a16:creationId xmlns:a16="http://schemas.microsoft.com/office/drawing/2014/main" id="{C6A66ADF-AEA5-DC4B-841D-168372B891D6}"/>
              </a:ext>
            </a:extLst>
          </p:cNvPr>
          <p:cNvSpPr>
            <a:spLocks noGrp="1"/>
          </p:cNvSpPr>
          <p:nvPr>
            <p:ph type="body" idx="1"/>
          </p:nvPr>
        </p:nvSpPr>
        <p:spPr>
          <a:xfrm>
            <a:off x="566928" y="2185416"/>
            <a:ext cx="10515600" cy="3968249"/>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descr="University at Buffalo, The State University of New York logo">
            <a:extLst>
              <a:ext uri="{FF2B5EF4-FFF2-40B4-BE49-F238E27FC236}">
                <a16:creationId xmlns:a16="http://schemas.microsoft.com/office/drawing/2014/main" id="{27B0F206-4721-B742-B71F-C0AADA23A984}"/>
              </a:ext>
            </a:extLst>
          </p:cNvPr>
          <p:cNvPicPr>
            <a:picLocks noChangeAspect="1"/>
          </p:cNvPicPr>
          <p:nvPr userDrawn="1"/>
        </p:nvPicPr>
        <p:blipFill>
          <a:blip r:embed="rId17"/>
          <a:stretch>
            <a:fillRect/>
          </a:stretch>
        </p:blipFill>
        <p:spPr>
          <a:xfrm>
            <a:off x="355600" y="321249"/>
            <a:ext cx="4800600" cy="355823"/>
          </a:xfrm>
          <a:prstGeom prst="rect">
            <a:avLst/>
          </a:prstGeom>
        </p:spPr>
      </p:pic>
      <p:sp>
        <p:nvSpPr>
          <p:cNvPr id="7" name="Footer Placeholder 4">
            <a:extLst>
              <a:ext uri="{FF2B5EF4-FFF2-40B4-BE49-F238E27FC236}">
                <a16:creationId xmlns:a16="http://schemas.microsoft.com/office/drawing/2014/main" id="{D439930E-F253-DE46-B952-3E0957740773}"/>
              </a:ext>
            </a:extLst>
          </p:cNvPr>
          <p:cNvSpPr txBox="1">
            <a:spLocks/>
          </p:cNvSpPr>
          <p:nvPr userDrawn="1"/>
        </p:nvSpPr>
        <p:spPr>
          <a:xfrm>
            <a:off x="6938176" y="6319774"/>
            <a:ext cx="41148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B53C135-CEC6-A548-8917-8F7FEB82358B}" type="slidenum">
              <a:rPr lang="en-US" b="1" smtClean="0"/>
              <a:pPr/>
              <a:t>‹#›</a:t>
            </a:fld>
            <a:endParaRPr lang="en-US" b="1" dirty="0"/>
          </a:p>
        </p:txBody>
      </p:sp>
    </p:spTree>
    <p:extLst>
      <p:ext uri="{BB962C8B-B14F-4D97-AF65-F5344CB8AC3E}">
        <p14:creationId xmlns:p14="http://schemas.microsoft.com/office/powerpoint/2010/main" val="2937971482"/>
      </p:ext>
    </p:extLst>
  </p:cSld>
  <p:clrMap bg1="lt1" tx1="dk1" bg2="lt2" tx2="dk2" accent1="accent1" accent2="accent2" accent3="accent3" accent4="accent4" accent5="accent5" accent6="accent6" hlink="hlink" folHlink="folHlink"/>
  <p:sldLayoutIdLst>
    <p:sldLayoutId id="2147483662" r:id="rId1"/>
    <p:sldLayoutId id="2147483668" r:id="rId2"/>
    <p:sldLayoutId id="2147483663" r:id="rId3"/>
    <p:sldLayoutId id="2147483669" r:id="rId4"/>
    <p:sldLayoutId id="2147483650" r:id="rId5"/>
    <p:sldLayoutId id="2147483664" r:id="rId6"/>
    <p:sldLayoutId id="2147483652" r:id="rId7"/>
    <p:sldLayoutId id="2147483653" r:id="rId8"/>
    <p:sldLayoutId id="2147483654" r:id="rId9"/>
    <p:sldLayoutId id="2147483655" r:id="rId10"/>
    <p:sldLayoutId id="2147483665" r:id="rId11"/>
    <p:sldLayoutId id="2147483666" r:id="rId12"/>
    <p:sldLayoutId id="2147483660" r:id="rId13"/>
    <p:sldLayoutId id="2147483667" r:id="rId14"/>
  </p:sldLayoutIdLst>
  <p:hf hdr="0" dt="0"/>
  <p:txStyles>
    <p:titleStyle>
      <a:lvl1pPr algn="l" defTabSz="914400" rtl="0" eaLnBrk="1" latinLnBrk="0" hangingPunct="1">
        <a:lnSpc>
          <a:spcPct val="90000"/>
        </a:lnSpc>
        <a:spcBef>
          <a:spcPct val="0"/>
        </a:spcBef>
        <a:buNone/>
        <a:defRPr sz="3600" b="0" i="0" kern="1200">
          <a:solidFill>
            <a:schemeClr val="tx2"/>
          </a:solidFill>
          <a:latin typeface="+mj-lt"/>
          <a:ea typeface="+mj-ea"/>
          <a:cs typeface="+mj-cs"/>
        </a:defRPr>
      </a:lvl1pPr>
    </p:titleStyle>
    <p:body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19.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resentation Title">
            <a:extLst>
              <a:ext uri="{FF2B5EF4-FFF2-40B4-BE49-F238E27FC236}">
                <a16:creationId xmlns:a16="http://schemas.microsoft.com/office/drawing/2014/main" id="{1089AC9A-5D7D-5A4C-8605-7607252D4FA1}"/>
              </a:ext>
            </a:extLst>
          </p:cNvPr>
          <p:cNvSpPr>
            <a:spLocks noGrp="1"/>
          </p:cNvSpPr>
          <p:nvPr>
            <p:ph type="ctrTitle"/>
          </p:nvPr>
        </p:nvSpPr>
        <p:spPr>
          <a:xfrm>
            <a:off x="658367" y="985838"/>
            <a:ext cx="7156895" cy="3591306"/>
          </a:xfrm>
        </p:spPr>
        <p:txBody>
          <a:bodyPr/>
          <a:lstStyle/>
          <a:p>
            <a:r>
              <a:rPr lang="en-US" sz="3600" b="0" dirty="0"/>
              <a:t>Introduction to Spacecraft Simulation</a:t>
            </a:r>
          </a:p>
        </p:txBody>
      </p:sp>
      <p:sp>
        <p:nvSpPr>
          <p:cNvPr id="7" name="Sub-topic">
            <a:extLst>
              <a:ext uri="{FF2B5EF4-FFF2-40B4-BE49-F238E27FC236}">
                <a16:creationId xmlns:a16="http://schemas.microsoft.com/office/drawing/2014/main" id="{9C71998B-4791-F94C-B599-D1D76743645B}"/>
              </a:ext>
            </a:extLst>
          </p:cNvPr>
          <p:cNvSpPr>
            <a:spLocks noGrp="1"/>
          </p:cNvSpPr>
          <p:nvPr>
            <p:ph type="body" sz="quarter" idx="10"/>
          </p:nvPr>
        </p:nvSpPr>
        <p:spPr>
          <a:xfrm>
            <a:off x="658367" y="4807570"/>
            <a:ext cx="2827782" cy="664544"/>
          </a:xfrm>
        </p:spPr>
        <p:txBody>
          <a:bodyPr/>
          <a:lstStyle/>
          <a:p>
            <a:r>
              <a:rPr lang="en-US" dirty="0"/>
              <a:t>‘Chris Gnam</a:t>
            </a:r>
          </a:p>
        </p:txBody>
      </p:sp>
    </p:spTree>
    <p:extLst>
      <p:ext uri="{BB962C8B-B14F-4D97-AF65-F5344CB8AC3E}">
        <p14:creationId xmlns:p14="http://schemas.microsoft.com/office/powerpoint/2010/main" val="407818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7F894A4-B2D5-47F9-AF20-3AA1EBED812C}"/>
              </a:ext>
            </a:extLst>
          </p:cNvPr>
          <p:cNvSpPr>
            <a:spLocks noGrp="1"/>
          </p:cNvSpPr>
          <p:nvPr>
            <p:ph type="title"/>
          </p:nvPr>
        </p:nvSpPr>
        <p:spPr/>
        <p:txBody>
          <a:bodyPr/>
          <a:lstStyle/>
          <a:p>
            <a:r>
              <a:rPr lang="en-US" dirty="0"/>
              <a:t>Orbital Perturbations</a:t>
            </a:r>
          </a:p>
        </p:txBody>
      </p:sp>
      <p:sp>
        <p:nvSpPr>
          <p:cNvPr id="6" name="Content Placeholder 5">
            <a:extLst>
              <a:ext uri="{FF2B5EF4-FFF2-40B4-BE49-F238E27FC236}">
                <a16:creationId xmlns:a16="http://schemas.microsoft.com/office/drawing/2014/main" id="{30D3F141-CFF6-4A61-A85B-55136839AE68}"/>
              </a:ext>
            </a:extLst>
          </p:cNvPr>
          <p:cNvSpPr>
            <a:spLocks noGrp="1"/>
          </p:cNvSpPr>
          <p:nvPr>
            <p:ph idx="1"/>
          </p:nvPr>
        </p:nvSpPr>
        <p:spPr/>
        <p:txBody>
          <a:bodyPr/>
          <a:lstStyle/>
          <a:p>
            <a:r>
              <a:rPr lang="en-US" dirty="0"/>
              <a:t>Most well known is Atmospheric Drag</a:t>
            </a:r>
          </a:p>
          <a:p>
            <a:r>
              <a:rPr lang="en-US" dirty="0"/>
              <a:t>Earth’s gravity is non-uniform</a:t>
            </a:r>
          </a:p>
          <a:p>
            <a:pPr lvl="1"/>
            <a:r>
              <a:rPr lang="en-US" dirty="0"/>
              <a:t>Most notably, a noticeable bulge at the equator causes “nodal precession” (Sometimes simply referred to as “J2”)</a:t>
            </a:r>
          </a:p>
          <a:p>
            <a:r>
              <a:rPr lang="en-US" dirty="0"/>
              <a:t>Above 2000km, the dominant non-conservative force is Solar Radiation Pressure (SRP)</a:t>
            </a:r>
          </a:p>
          <a:p>
            <a:r>
              <a:rPr lang="en-US" dirty="0"/>
              <a:t>N-body effects</a:t>
            </a:r>
          </a:p>
          <a:p>
            <a:pPr lvl="1"/>
            <a:r>
              <a:rPr lang="en-US" dirty="0"/>
              <a:t>Primarily Moon and Sun, though all objects in the universe contribute (in theory)</a:t>
            </a:r>
          </a:p>
        </p:txBody>
      </p:sp>
      <p:pic>
        <p:nvPicPr>
          <p:cNvPr id="8194" name="Picture 2" descr="NASA - Measuring Gravity With GRACE">
            <a:extLst>
              <a:ext uri="{FF2B5EF4-FFF2-40B4-BE49-F238E27FC236}">
                <a16:creationId xmlns:a16="http://schemas.microsoft.com/office/drawing/2014/main" id="{A1F1466A-1A65-435D-BD9E-18C99A9914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7346" y="1066800"/>
            <a:ext cx="2362200" cy="236220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Radiation pressure - Wikipedia">
            <a:extLst>
              <a:ext uri="{FF2B5EF4-FFF2-40B4-BE49-F238E27FC236}">
                <a16:creationId xmlns:a16="http://schemas.microsoft.com/office/drawing/2014/main" id="{317EF175-8760-46AD-9C38-4440225C81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4046" y="4169540"/>
            <a:ext cx="2095500" cy="2114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4720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13371-F931-4E9E-A74F-0CC5C3D10270}"/>
              </a:ext>
            </a:extLst>
          </p:cNvPr>
          <p:cNvSpPr>
            <a:spLocks noGrp="1"/>
          </p:cNvSpPr>
          <p:nvPr>
            <p:ph type="title"/>
          </p:nvPr>
        </p:nvSpPr>
        <p:spPr>
          <a:xfrm>
            <a:off x="566928" y="1204150"/>
            <a:ext cx="6951472" cy="590931"/>
          </a:xfrm>
        </p:spPr>
        <p:txBody>
          <a:bodyPr/>
          <a:lstStyle/>
          <a:p>
            <a:r>
              <a:rPr lang="en-US" dirty="0"/>
              <a:t>OSIRIS-</a:t>
            </a:r>
            <a:r>
              <a:rPr lang="en-US" dirty="0" err="1"/>
              <a:t>REx</a:t>
            </a:r>
            <a:r>
              <a:rPr lang="en-US" dirty="0"/>
              <a:t> Small Forces Model</a:t>
            </a:r>
          </a:p>
        </p:txBody>
      </p:sp>
      <p:pic>
        <p:nvPicPr>
          <p:cNvPr id="4" name="Content Placeholder 3">
            <a:extLst>
              <a:ext uri="{FF2B5EF4-FFF2-40B4-BE49-F238E27FC236}">
                <a16:creationId xmlns:a16="http://schemas.microsoft.com/office/drawing/2014/main" id="{9DDB3282-286F-4F2F-82B0-6031B98DA48F}"/>
              </a:ext>
            </a:extLst>
          </p:cNvPr>
          <p:cNvPicPr>
            <a:picLocks noGrp="1" noChangeAspect="1"/>
          </p:cNvPicPr>
          <p:nvPr>
            <p:ph idx="1"/>
          </p:nvPr>
        </p:nvPicPr>
        <p:blipFill>
          <a:blip r:embed="rId2"/>
          <a:stretch>
            <a:fillRect/>
          </a:stretch>
        </p:blipFill>
        <p:spPr>
          <a:xfrm>
            <a:off x="1625422" y="1795081"/>
            <a:ext cx="8941156" cy="4761491"/>
          </a:xfrm>
          <a:prstGeom prst="rect">
            <a:avLst/>
          </a:prstGeom>
        </p:spPr>
      </p:pic>
    </p:spTree>
    <p:extLst>
      <p:ext uri="{BB962C8B-B14F-4D97-AF65-F5344CB8AC3E}">
        <p14:creationId xmlns:p14="http://schemas.microsoft.com/office/powerpoint/2010/main" val="337551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7826F8-4306-4050-B0D2-2D422F24BB29}"/>
              </a:ext>
            </a:extLst>
          </p:cNvPr>
          <p:cNvSpPr>
            <a:spLocks noGrp="1"/>
          </p:cNvSpPr>
          <p:nvPr>
            <p:ph type="title"/>
          </p:nvPr>
        </p:nvSpPr>
        <p:spPr/>
        <p:txBody>
          <a:bodyPr/>
          <a:lstStyle/>
          <a:p>
            <a:r>
              <a:rPr lang="en-US" dirty="0"/>
              <a:t>Rotations</a:t>
            </a:r>
          </a:p>
        </p:txBody>
      </p:sp>
      <p:sp>
        <p:nvSpPr>
          <p:cNvPr id="6" name="Content Placeholder 5">
            <a:extLst>
              <a:ext uri="{FF2B5EF4-FFF2-40B4-BE49-F238E27FC236}">
                <a16:creationId xmlns:a16="http://schemas.microsoft.com/office/drawing/2014/main" id="{2737F6E5-D8E2-4E1E-8B85-142F369B8FF1}"/>
              </a:ext>
            </a:extLst>
          </p:cNvPr>
          <p:cNvSpPr>
            <a:spLocks noGrp="1"/>
          </p:cNvSpPr>
          <p:nvPr>
            <p:ph idx="1"/>
          </p:nvPr>
        </p:nvSpPr>
        <p:spPr/>
        <p:txBody>
          <a:bodyPr/>
          <a:lstStyle/>
          <a:p>
            <a:r>
              <a:rPr lang="en-US" dirty="0"/>
              <a:t>Euler’s rotational equations:</a:t>
            </a:r>
          </a:p>
          <a:p>
            <a:pPr lvl="1"/>
            <a:r>
              <a:rPr lang="en-US" dirty="0"/>
              <a:t>Again, first order equations so we can integrate with RK4!</a:t>
            </a:r>
          </a:p>
          <a:p>
            <a:r>
              <a:rPr lang="en-US" dirty="0"/>
              <a:t>Need quaternion kinematics equations:</a:t>
            </a:r>
          </a:p>
          <a:p>
            <a:pPr lvl="1"/>
            <a:r>
              <a:rPr lang="en-US" dirty="0"/>
              <a:t>Tells us how the quaternion changes given an angular rate</a:t>
            </a:r>
          </a:p>
        </p:txBody>
      </p:sp>
      <p:pic>
        <p:nvPicPr>
          <p:cNvPr id="7" name="Picture 6">
            <a:extLst>
              <a:ext uri="{FF2B5EF4-FFF2-40B4-BE49-F238E27FC236}">
                <a16:creationId xmlns:a16="http://schemas.microsoft.com/office/drawing/2014/main" id="{D3F4E213-9111-4B2A-B046-5304ADBEEB73}"/>
              </a:ext>
            </a:extLst>
          </p:cNvPr>
          <p:cNvPicPr>
            <a:picLocks noChangeAspect="1"/>
          </p:cNvPicPr>
          <p:nvPr/>
        </p:nvPicPr>
        <p:blipFill>
          <a:blip r:embed="rId2"/>
          <a:stretch>
            <a:fillRect/>
          </a:stretch>
        </p:blipFill>
        <p:spPr>
          <a:xfrm>
            <a:off x="3951805" y="2090547"/>
            <a:ext cx="3019425" cy="628650"/>
          </a:xfrm>
          <a:prstGeom prst="rect">
            <a:avLst/>
          </a:prstGeom>
        </p:spPr>
      </p:pic>
      <p:pic>
        <p:nvPicPr>
          <p:cNvPr id="8" name="Picture 7">
            <a:extLst>
              <a:ext uri="{FF2B5EF4-FFF2-40B4-BE49-F238E27FC236}">
                <a16:creationId xmlns:a16="http://schemas.microsoft.com/office/drawing/2014/main" id="{34B1CE3D-AF0F-4837-9DB4-593F1849A1CF}"/>
              </a:ext>
            </a:extLst>
          </p:cNvPr>
          <p:cNvPicPr>
            <a:picLocks noChangeAspect="1"/>
          </p:cNvPicPr>
          <p:nvPr/>
        </p:nvPicPr>
        <p:blipFill rotWithShape="1">
          <a:blip r:embed="rId3"/>
          <a:srcRect t="3605"/>
          <a:stretch/>
        </p:blipFill>
        <p:spPr>
          <a:xfrm>
            <a:off x="2881312" y="4169540"/>
            <a:ext cx="6429375" cy="2029136"/>
          </a:xfrm>
          <a:prstGeom prst="rect">
            <a:avLst/>
          </a:prstGeom>
        </p:spPr>
      </p:pic>
    </p:spTree>
    <p:extLst>
      <p:ext uri="{BB962C8B-B14F-4D97-AF65-F5344CB8AC3E}">
        <p14:creationId xmlns:p14="http://schemas.microsoft.com/office/powerpoint/2010/main" val="2371790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E15FF-AC8D-45CC-8221-BF20BB2016C1}"/>
              </a:ext>
            </a:extLst>
          </p:cNvPr>
          <p:cNvSpPr>
            <a:spLocks noGrp="1"/>
          </p:cNvSpPr>
          <p:nvPr>
            <p:ph type="title"/>
          </p:nvPr>
        </p:nvSpPr>
        <p:spPr/>
        <p:txBody>
          <a:bodyPr/>
          <a:lstStyle/>
          <a:p>
            <a:r>
              <a:rPr lang="en-US" dirty="0"/>
              <a:t>Actuators</a:t>
            </a:r>
          </a:p>
        </p:txBody>
      </p:sp>
      <p:sp>
        <p:nvSpPr>
          <p:cNvPr id="3" name="Content Placeholder 2">
            <a:extLst>
              <a:ext uri="{FF2B5EF4-FFF2-40B4-BE49-F238E27FC236}">
                <a16:creationId xmlns:a16="http://schemas.microsoft.com/office/drawing/2014/main" id="{C91BA21D-B417-4B7E-89BA-3E7E5354460C}"/>
              </a:ext>
            </a:extLst>
          </p:cNvPr>
          <p:cNvSpPr>
            <a:spLocks noGrp="1"/>
          </p:cNvSpPr>
          <p:nvPr>
            <p:ph idx="1"/>
          </p:nvPr>
        </p:nvSpPr>
        <p:spPr/>
        <p:txBody>
          <a:bodyPr/>
          <a:lstStyle/>
          <a:p>
            <a:r>
              <a:rPr lang="en-US" dirty="0" err="1"/>
              <a:t>Cubesats</a:t>
            </a:r>
            <a:r>
              <a:rPr lang="en-US" dirty="0"/>
              <a:t> typically only use attitude control</a:t>
            </a:r>
          </a:p>
          <a:p>
            <a:pPr lvl="1"/>
            <a:r>
              <a:rPr lang="en-US" dirty="0"/>
              <a:t>No thrusters (for the most part)</a:t>
            </a:r>
          </a:p>
          <a:p>
            <a:pPr lvl="1"/>
            <a:r>
              <a:rPr lang="en-US" dirty="0"/>
              <a:t>Some may use differential drag for station keeping</a:t>
            </a:r>
          </a:p>
          <a:p>
            <a:pPr lvl="1"/>
            <a:endParaRPr lang="en-US" dirty="0"/>
          </a:p>
          <a:p>
            <a:r>
              <a:rPr lang="en-US" dirty="0"/>
              <a:t>Attitude control for </a:t>
            </a:r>
            <a:r>
              <a:rPr lang="en-US" dirty="0" err="1"/>
              <a:t>cubesats</a:t>
            </a:r>
            <a:r>
              <a:rPr lang="en-US" dirty="0"/>
              <a:t> typically done with:</a:t>
            </a:r>
          </a:p>
          <a:p>
            <a:pPr lvl="1"/>
            <a:r>
              <a:rPr lang="en-US" dirty="0"/>
              <a:t>Reaction Wheels (momentum management)</a:t>
            </a:r>
          </a:p>
          <a:p>
            <a:pPr lvl="1"/>
            <a:r>
              <a:rPr lang="en-US" dirty="0"/>
              <a:t>Magnetic Torquers (momentum dumping)</a:t>
            </a:r>
          </a:p>
          <a:p>
            <a:pPr lvl="1"/>
            <a:endParaRPr lang="en-US" dirty="0"/>
          </a:p>
          <a:p>
            <a:endParaRPr lang="en-US" dirty="0"/>
          </a:p>
          <a:p>
            <a:pPr lvl="1"/>
            <a:endParaRPr lang="en-US" dirty="0"/>
          </a:p>
        </p:txBody>
      </p:sp>
    </p:spTree>
    <p:extLst>
      <p:ext uri="{BB962C8B-B14F-4D97-AF65-F5344CB8AC3E}">
        <p14:creationId xmlns:p14="http://schemas.microsoft.com/office/powerpoint/2010/main" val="3516391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5F049-A71E-41D4-929C-140AF77BBAEE}"/>
              </a:ext>
            </a:extLst>
          </p:cNvPr>
          <p:cNvSpPr>
            <a:spLocks noGrp="1"/>
          </p:cNvSpPr>
          <p:nvPr>
            <p:ph type="title"/>
          </p:nvPr>
        </p:nvSpPr>
        <p:spPr/>
        <p:txBody>
          <a:bodyPr/>
          <a:lstStyle/>
          <a:p>
            <a:r>
              <a:rPr lang="en-US" dirty="0"/>
              <a:t>Reaction Wheels</a:t>
            </a:r>
          </a:p>
        </p:txBody>
      </p:sp>
      <p:sp>
        <p:nvSpPr>
          <p:cNvPr id="3" name="Content Placeholder 2">
            <a:extLst>
              <a:ext uri="{FF2B5EF4-FFF2-40B4-BE49-F238E27FC236}">
                <a16:creationId xmlns:a16="http://schemas.microsoft.com/office/drawing/2014/main" id="{EB0A8566-1EAD-4D9E-81A3-C9CF476E3DC6}"/>
              </a:ext>
            </a:extLst>
          </p:cNvPr>
          <p:cNvSpPr>
            <a:spLocks noGrp="1"/>
          </p:cNvSpPr>
          <p:nvPr>
            <p:ph idx="1"/>
          </p:nvPr>
        </p:nvSpPr>
        <p:spPr>
          <a:xfrm>
            <a:off x="566927" y="2185416"/>
            <a:ext cx="10023317" cy="3968249"/>
          </a:xfrm>
        </p:spPr>
        <p:txBody>
          <a:bodyPr/>
          <a:lstStyle/>
          <a:p>
            <a:r>
              <a:rPr lang="en-US" dirty="0"/>
              <a:t>Provide only an INTERNAL torque</a:t>
            </a:r>
          </a:p>
          <a:p>
            <a:r>
              <a:rPr lang="en-US" dirty="0"/>
              <a:t>They do NOT change the angular momentum of the entire system</a:t>
            </a:r>
          </a:p>
          <a:p>
            <a:r>
              <a:rPr lang="en-US" dirty="0"/>
              <a:t>They are sometimes called “momentum transfer” or “momentum storage” devices</a:t>
            </a:r>
          </a:p>
          <a:p>
            <a:r>
              <a:rPr lang="en-US" dirty="0"/>
              <a:t>You can ONLY use a reaction wheel to transfer momentum in and out of itself, but the angular momentum of the whole spacecraft stays the same</a:t>
            </a:r>
          </a:p>
          <a:p>
            <a:r>
              <a:rPr lang="en-US" dirty="0"/>
              <a:t>Over time, perturbing torques (due to atmospheric drag, gravity gradients, residual magnetic moments, etc.) will cause the angular momentum of the spacecraft to increase</a:t>
            </a:r>
          </a:p>
          <a:p>
            <a:r>
              <a:rPr lang="en-US" dirty="0"/>
              <a:t>Eventually, the reaction wheels will become “saturated” (spinning at max speed) and will no longer be able to transfer momentum in and out, resulting in loss of control of the spacecraft</a:t>
            </a:r>
          </a:p>
          <a:p>
            <a:r>
              <a:rPr lang="en-US" dirty="0"/>
              <a:t>Can exhibit dynamic/static imbalance, as well as transient behavior when crossing “zero”</a:t>
            </a:r>
          </a:p>
        </p:txBody>
      </p:sp>
    </p:spTree>
    <p:extLst>
      <p:ext uri="{BB962C8B-B14F-4D97-AF65-F5344CB8AC3E}">
        <p14:creationId xmlns:p14="http://schemas.microsoft.com/office/powerpoint/2010/main" val="2202015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279B-04C7-4A12-9F0F-ABF574D9AB1D}"/>
              </a:ext>
            </a:extLst>
          </p:cNvPr>
          <p:cNvSpPr>
            <a:spLocks noGrp="1"/>
          </p:cNvSpPr>
          <p:nvPr>
            <p:ph type="title"/>
          </p:nvPr>
        </p:nvSpPr>
        <p:spPr/>
        <p:txBody>
          <a:bodyPr/>
          <a:lstStyle/>
          <a:p>
            <a:r>
              <a:rPr lang="en-US" dirty="0"/>
              <a:t>Magnetic Torquers</a:t>
            </a:r>
          </a:p>
        </p:txBody>
      </p:sp>
      <p:sp>
        <p:nvSpPr>
          <p:cNvPr id="3" name="Content Placeholder 2">
            <a:extLst>
              <a:ext uri="{FF2B5EF4-FFF2-40B4-BE49-F238E27FC236}">
                <a16:creationId xmlns:a16="http://schemas.microsoft.com/office/drawing/2014/main" id="{23C5EAA0-B567-485A-ACE3-DD45515BD643}"/>
              </a:ext>
            </a:extLst>
          </p:cNvPr>
          <p:cNvSpPr>
            <a:spLocks noGrp="1"/>
          </p:cNvSpPr>
          <p:nvPr>
            <p:ph idx="1"/>
          </p:nvPr>
        </p:nvSpPr>
        <p:spPr>
          <a:xfrm>
            <a:off x="566927" y="2185416"/>
            <a:ext cx="9808713" cy="3968249"/>
          </a:xfrm>
        </p:spPr>
        <p:txBody>
          <a:bodyPr/>
          <a:lstStyle/>
          <a:p>
            <a:r>
              <a:rPr lang="en-US" dirty="0"/>
              <a:t>Provide only an EXTERNAL torque</a:t>
            </a:r>
          </a:p>
          <a:p>
            <a:r>
              <a:rPr lang="en-US" dirty="0"/>
              <a:t>They DO change the angular momentum of the entire system</a:t>
            </a:r>
          </a:p>
          <a:p>
            <a:r>
              <a:rPr lang="en-US" dirty="0"/>
              <a:t>To prevent reaction wheel saturation from occurring, magnetic torquers can be used to “dump” excess momentum off the spacecraft into the Earth’s magnetic field.</a:t>
            </a:r>
          </a:p>
          <a:p>
            <a:pPr lvl="1"/>
            <a:r>
              <a:rPr lang="en-US" dirty="0"/>
              <a:t>This is typically called “momentum desaturation”.  Larger spacecraft will use attitude control thrusters for this, though spacecraft as large as Hubble have employed magnetic torquers as they require no fuel and are very simple.</a:t>
            </a:r>
          </a:p>
          <a:p>
            <a:r>
              <a:rPr lang="en-US" dirty="0"/>
              <a:t>Two main types:  Air core and Iron core</a:t>
            </a:r>
          </a:p>
          <a:p>
            <a:r>
              <a:rPr lang="en-US" dirty="0"/>
              <a:t>When activated, the magnetic field of the torquer will attempt to align with the local earth magnetic field like a compass, thus producing a torque</a:t>
            </a:r>
          </a:p>
          <a:p>
            <a:pPr lvl="1"/>
            <a:endParaRPr lang="en-US" dirty="0"/>
          </a:p>
        </p:txBody>
      </p:sp>
    </p:spTree>
    <p:extLst>
      <p:ext uri="{BB962C8B-B14F-4D97-AF65-F5344CB8AC3E}">
        <p14:creationId xmlns:p14="http://schemas.microsoft.com/office/powerpoint/2010/main" val="973319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AD893-E6FD-47B8-914F-9AE14A176D0E}"/>
              </a:ext>
            </a:extLst>
          </p:cNvPr>
          <p:cNvSpPr>
            <a:spLocks noGrp="1"/>
          </p:cNvSpPr>
          <p:nvPr>
            <p:ph type="title"/>
          </p:nvPr>
        </p:nvSpPr>
        <p:spPr/>
        <p:txBody>
          <a:bodyPr/>
          <a:lstStyle/>
          <a:p>
            <a:r>
              <a:rPr lang="en-US" dirty="0"/>
              <a:t>Sensors</a:t>
            </a:r>
          </a:p>
        </p:txBody>
      </p:sp>
      <p:sp>
        <p:nvSpPr>
          <p:cNvPr id="3" name="Content Placeholder 2">
            <a:extLst>
              <a:ext uri="{FF2B5EF4-FFF2-40B4-BE49-F238E27FC236}">
                <a16:creationId xmlns:a16="http://schemas.microsoft.com/office/drawing/2014/main" id="{C797DA70-3045-47B0-A523-C7A196B16AD3}"/>
              </a:ext>
            </a:extLst>
          </p:cNvPr>
          <p:cNvSpPr>
            <a:spLocks noGrp="1"/>
          </p:cNvSpPr>
          <p:nvPr>
            <p:ph idx="1"/>
          </p:nvPr>
        </p:nvSpPr>
        <p:spPr>
          <a:xfrm>
            <a:off x="566927" y="2185416"/>
            <a:ext cx="10611145" cy="3968249"/>
          </a:xfrm>
        </p:spPr>
        <p:txBody>
          <a:bodyPr/>
          <a:lstStyle/>
          <a:p>
            <a:r>
              <a:rPr lang="en-US" dirty="0"/>
              <a:t>GPS – Requires an expensive unlocked module due to restrictions</a:t>
            </a:r>
          </a:p>
          <a:p>
            <a:pPr lvl="1"/>
            <a:r>
              <a:rPr lang="en-US" dirty="0"/>
              <a:t>Alternative would be to use NORAD TLE’s and the SGP4 algorithm.  Could augment with radiometric data</a:t>
            </a:r>
          </a:p>
          <a:p>
            <a:r>
              <a:rPr lang="en-US" dirty="0"/>
              <a:t>Gyroscopes (typically MEMS) – Provide angular rate data, but will also have a bias that needs to be continually calibrated out</a:t>
            </a:r>
          </a:p>
          <a:p>
            <a:r>
              <a:rPr lang="en-US" dirty="0"/>
              <a:t>Magnetometers – Provide measurement of the local magnetic field.  This can be quite noisy, especially with EMI from other internal components.  Also requires knowledge of your spacecraft’s position as well as the earth’s magnetic field (through something like the IGRF) to be useful</a:t>
            </a:r>
          </a:p>
          <a:p>
            <a:r>
              <a:rPr lang="en-US" dirty="0"/>
              <a:t>Star trackers – Provide angle/vector measurements to multiple stars, along with their corresponding inertial angle/vectors</a:t>
            </a:r>
          </a:p>
        </p:txBody>
      </p:sp>
    </p:spTree>
    <p:extLst>
      <p:ext uri="{BB962C8B-B14F-4D97-AF65-F5344CB8AC3E}">
        <p14:creationId xmlns:p14="http://schemas.microsoft.com/office/powerpoint/2010/main" val="2824281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42B87-6F4D-4C3D-A0EF-B7F2591A96F9}"/>
              </a:ext>
            </a:extLst>
          </p:cNvPr>
          <p:cNvSpPr>
            <a:spLocks noGrp="1"/>
          </p:cNvSpPr>
          <p:nvPr>
            <p:ph type="title"/>
          </p:nvPr>
        </p:nvSpPr>
        <p:spPr/>
        <p:txBody>
          <a:bodyPr/>
          <a:lstStyle/>
          <a:p>
            <a:r>
              <a:rPr lang="en-US" dirty="0"/>
              <a:t>GNC for </a:t>
            </a:r>
            <a:r>
              <a:rPr lang="en-US" dirty="0" err="1"/>
              <a:t>Cubesats</a:t>
            </a:r>
            <a:endParaRPr lang="en-US" dirty="0"/>
          </a:p>
        </p:txBody>
      </p:sp>
      <p:sp>
        <p:nvSpPr>
          <p:cNvPr id="3" name="Content Placeholder 2">
            <a:extLst>
              <a:ext uri="{FF2B5EF4-FFF2-40B4-BE49-F238E27FC236}">
                <a16:creationId xmlns:a16="http://schemas.microsoft.com/office/drawing/2014/main" id="{2692C7AC-4F45-4120-9CF5-0598FF2964AC}"/>
              </a:ext>
            </a:extLst>
          </p:cNvPr>
          <p:cNvSpPr>
            <a:spLocks noGrp="1"/>
          </p:cNvSpPr>
          <p:nvPr>
            <p:ph idx="1"/>
          </p:nvPr>
        </p:nvSpPr>
        <p:spPr>
          <a:xfrm>
            <a:off x="566927" y="2185416"/>
            <a:ext cx="10265913" cy="3968249"/>
          </a:xfrm>
        </p:spPr>
        <p:txBody>
          <a:bodyPr/>
          <a:lstStyle/>
          <a:p>
            <a:r>
              <a:rPr lang="en-US" dirty="0"/>
              <a:t>Specifically, we’ll only be doing Attitude Determination and Control (ADC)</a:t>
            </a:r>
          </a:p>
          <a:p>
            <a:pPr lvl="1"/>
            <a:r>
              <a:rPr lang="en-US" dirty="0"/>
              <a:t>Need to estimate the spacecraft orientation, angular rate/gyro biases (MEKF)</a:t>
            </a:r>
          </a:p>
          <a:p>
            <a:pPr lvl="1"/>
            <a:r>
              <a:rPr lang="en-US" dirty="0"/>
              <a:t>Need to target some specific states (targeter/guidance)</a:t>
            </a:r>
          </a:p>
          <a:p>
            <a:pPr lvl="1"/>
            <a:r>
              <a:rPr lang="en-US" dirty="0"/>
              <a:t>Need to control the spacecraft using reaction wheels</a:t>
            </a:r>
          </a:p>
          <a:p>
            <a:pPr lvl="1"/>
            <a:r>
              <a:rPr lang="en-US" dirty="0"/>
              <a:t>Need to desaturate using magnetic torquers</a:t>
            </a:r>
          </a:p>
          <a:p>
            <a:pPr lvl="1"/>
            <a:endParaRPr lang="en-US" dirty="0"/>
          </a:p>
          <a:p>
            <a:endParaRPr lang="en-US" dirty="0"/>
          </a:p>
        </p:txBody>
      </p:sp>
    </p:spTree>
    <p:extLst>
      <p:ext uri="{BB962C8B-B14F-4D97-AF65-F5344CB8AC3E}">
        <p14:creationId xmlns:p14="http://schemas.microsoft.com/office/powerpoint/2010/main" val="2568956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ECAF0-E50B-481E-9462-B81BA8A7B794}"/>
              </a:ext>
            </a:extLst>
          </p:cNvPr>
          <p:cNvSpPr>
            <a:spLocks noGrp="1"/>
          </p:cNvSpPr>
          <p:nvPr>
            <p:ph type="title"/>
          </p:nvPr>
        </p:nvSpPr>
        <p:spPr/>
        <p:txBody>
          <a:bodyPr/>
          <a:lstStyle/>
          <a:p>
            <a:r>
              <a:rPr lang="en-US" dirty="0"/>
              <a:t>Attitude Determination</a:t>
            </a:r>
          </a:p>
        </p:txBody>
      </p:sp>
      <p:sp>
        <p:nvSpPr>
          <p:cNvPr id="3" name="Content Placeholder 2">
            <a:extLst>
              <a:ext uri="{FF2B5EF4-FFF2-40B4-BE49-F238E27FC236}">
                <a16:creationId xmlns:a16="http://schemas.microsoft.com/office/drawing/2014/main" id="{BEF72890-8C7E-495E-8BEF-4A63FD88E040}"/>
              </a:ext>
            </a:extLst>
          </p:cNvPr>
          <p:cNvSpPr>
            <a:spLocks noGrp="1"/>
          </p:cNvSpPr>
          <p:nvPr>
            <p:ph idx="1"/>
          </p:nvPr>
        </p:nvSpPr>
        <p:spPr>
          <a:xfrm>
            <a:off x="417638" y="2185415"/>
            <a:ext cx="5565035" cy="3968249"/>
          </a:xfrm>
        </p:spPr>
        <p:txBody>
          <a:bodyPr/>
          <a:lstStyle/>
          <a:p>
            <a:r>
              <a:rPr lang="en-US" dirty="0"/>
              <a:t>Standard algorithm is the Multiplicative Extended Kalman Filter using Dynamic Model Replacement</a:t>
            </a:r>
          </a:p>
          <a:p>
            <a:r>
              <a:rPr lang="en-US" dirty="0"/>
              <a:t>Algorithm estimates the error angles between previous estimate and new estimate as well as the gyro biases</a:t>
            </a:r>
          </a:p>
          <a:p>
            <a:r>
              <a:rPr lang="en-US" dirty="0"/>
              <a:t>Once subtracting out the gyro biases from the gyro measurement, the measured angular rate is treated as the dynamics model</a:t>
            </a:r>
          </a:p>
          <a:p>
            <a:r>
              <a:rPr lang="en-US" dirty="0"/>
              <a:t>Uses vector measurements and gyro measurements</a:t>
            </a:r>
          </a:p>
          <a:p>
            <a:endParaRPr lang="en-US" dirty="0"/>
          </a:p>
        </p:txBody>
      </p:sp>
      <p:pic>
        <p:nvPicPr>
          <p:cNvPr id="9218" name="Picture 2" descr="-Multiplicative Extended Kalman Filter with Murrell's structure. Adapted from [Crassidis and Junkins, 2011].  ">
            <a:extLst>
              <a:ext uri="{FF2B5EF4-FFF2-40B4-BE49-F238E27FC236}">
                <a16:creationId xmlns:a16="http://schemas.microsoft.com/office/drawing/2014/main" id="{07ABE19F-881D-4D3B-A8D0-57949483CEF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5748"/>
          <a:stretch/>
        </p:blipFill>
        <p:spPr bwMode="auto">
          <a:xfrm>
            <a:off x="6209328" y="1310853"/>
            <a:ext cx="5202011" cy="5038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18328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A8293-39B0-4205-A49D-D7A6A7DFE654}"/>
              </a:ext>
            </a:extLst>
          </p:cNvPr>
          <p:cNvSpPr>
            <a:spLocks noGrp="1"/>
          </p:cNvSpPr>
          <p:nvPr>
            <p:ph type="title"/>
          </p:nvPr>
        </p:nvSpPr>
        <p:spPr/>
        <p:txBody>
          <a:bodyPr/>
          <a:lstStyle/>
          <a:p>
            <a:r>
              <a:rPr lang="en-US" dirty="0"/>
              <a:t>Attitude Targeting</a:t>
            </a:r>
          </a:p>
        </p:txBody>
      </p:sp>
      <p:sp>
        <p:nvSpPr>
          <p:cNvPr id="3" name="Content Placeholder 2">
            <a:extLst>
              <a:ext uri="{FF2B5EF4-FFF2-40B4-BE49-F238E27FC236}">
                <a16:creationId xmlns:a16="http://schemas.microsoft.com/office/drawing/2014/main" id="{239E74FA-6CF2-4A77-B4AB-60F99F8A111C}"/>
              </a:ext>
            </a:extLst>
          </p:cNvPr>
          <p:cNvSpPr>
            <a:spLocks noGrp="1"/>
          </p:cNvSpPr>
          <p:nvPr>
            <p:ph idx="1"/>
          </p:nvPr>
        </p:nvSpPr>
        <p:spPr/>
        <p:txBody>
          <a:bodyPr/>
          <a:lstStyle/>
          <a:p>
            <a:r>
              <a:rPr lang="en-US" dirty="0"/>
              <a:t>Could be static case (hold a constant attitude) such as would be the case for a space telescope</a:t>
            </a:r>
          </a:p>
          <a:p>
            <a:r>
              <a:rPr lang="en-US" dirty="0"/>
              <a:t>Could be tracking (such as pointing at a specific point on the ground or at another spacecraft)</a:t>
            </a:r>
          </a:p>
          <a:p>
            <a:endParaRPr lang="en-US" dirty="0"/>
          </a:p>
          <a:p>
            <a:r>
              <a:rPr lang="en-US" dirty="0"/>
              <a:t>Need to write an algorithm that defines what states (angular rate and attitude) you intend to achieve at any point in time, so that the controller can take you from your estimates states to your desired states</a:t>
            </a:r>
          </a:p>
        </p:txBody>
      </p:sp>
    </p:spTree>
    <p:extLst>
      <p:ext uri="{BB962C8B-B14F-4D97-AF65-F5344CB8AC3E}">
        <p14:creationId xmlns:p14="http://schemas.microsoft.com/office/powerpoint/2010/main" val="4178507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66928" y="1499616"/>
            <a:ext cx="9934816" cy="590931"/>
          </a:xfrm>
        </p:spPr>
        <p:txBody>
          <a:bodyPr/>
          <a:lstStyle/>
          <a:p>
            <a:r>
              <a:rPr lang="en-US" dirty="0"/>
              <a:t>Overview</a:t>
            </a:r>
          </a:p>
        </p:txBody>
      </p:sp>
      <p:sp>
        <p:nvSpPr>
          <p:cNvPr id="5" name="Content Placeholder 4"/>
          <p:cNvSpPr>
            <a:spLocks noGrp="1"/>
          </p:cNvSpPr>
          <p:nvPr>
            <p:ph idx="1"/>
          </p:nvPr>
        </p:nvSpPr>
        <p:spPr>
          <a:xfrm>
            <a:off x="566928" y="2185416"/>
            <a:ext cx="5274036" cy="3968249"/>
          </a:xfrm>
        </p:spPr>
        <p:txBody>
          <a:bodyPr/>
          <a:lstStyle/>
          <a:p>
            <a:r>
              <a:rPr lang="en-US" dirty="0"/>
              <a:t>Reference Frames and Coordinate Systems</a:t>
            </a:r>
          </a:p>
          <a:p>
            <a:r>
              <a:rPr lang="en-US" dirty="0"/>
              <a:t>State Space Overview</a:t>
            </a:r>
          </a:p>
          <a:p>
            <a:r>
              <a:rPr lang="en-US" dirty="0"/>
              <a:t>Orbits Overview</a:t>
            </a:r>
          </a:p>
          <a:p>
            <a:pPr lvl="1"/>
            <a:r>
              <a:rPr lang="en-US" dirty="0"/>
              <a:t>Perturbations/Cowell’s Method</a:t>
            </a:r>
          </a:p>
          <a:p>
            <a:r>
              <a:rPr lang="en-US" dirty="0"/>
              <a:t>Rotations Overview</a:t>
            </a:r>
          </a:p>
          <a:p>
            <a:pPr lvl="1"/>
            <a:r>
              <a:rPr lang="en-US" dirty="0"/>
              <a:t>Quaternions/Rotational Dynamics</a:t>
            </a:r>
          </a:p>
        </p:txBody>
      </p:sp>
      <p:sp>
        <p:nvSpPr>
          <p:cNvPr id="6" name="Content Placeholder 4">
            <a:extLst>
              <a:ext uri="{FF2B5EF4-FFF2-40B4-BE49-F238E27FC236}">
                <a16:creationId xmlns:a16="http://schemas.microsoft.com/office/drawing/2014/main" id="{3A40DBB5-9065-49BC-88EC-08B200D4B8FC}"/>
              </a:ext>
            </a:extLst>
          </p:cNvPr>
          <p:cNvSpPr txBox="1">
            <a:spLocks/>
          </p:cNvSpPr>
          <p:nvPr/>
        </p:nvSpPr>
        <p:spPr>
          <a:xfrm>
            <a:off x="5987143" y="2185416"/>
            <a:ext cx="5274036" cy="3968249"/>
          </a:xfrm>
          <a:prstGeom prst="rect">
            <a:avLst/>
          </a:prstGeom>
        </p:spPr>
        <p:txBody>
          <a:bodyPr vert="horz" lIns="91440" tIns="45720" rIns="91440" bIns="45720" rtlCol="0">
            <a:noAutofit/>
          </a:bodyPr>
          <a:lst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Actuators</a:t>
            </a:r>
          </a:p>
          <a:p>
            <a:pPr lvl="1"/>
            <a:r>
              <a:rPr lang="en-US" dirty="0"/>
              <a:t>Reaction Wheels/Magnetic Torquers</a:t>
            </a:r>
          </a:p>
          <a:p>
            <a:r>
              <a:rPr lang="en-US" dirty="0"/>
              <a:t>Sensors</a:t>
            </a:r>
          </a:p>
          <a:p>
            <a:pPr lvl="1"/>
            <a:r>
              <a:rPr lang="en-US" dirty="0"/>
              <a:t>GPS/Gyros/Magnetometers/Star Trackers</a:t>
            </a:r>
          </a:p>
          <a:p>
            <a:r>
              <a:rPr lang="en-US" dirty="0"/>
              <a:t>Basic GNC Algorithms</a:t>
            </a:r>
          </a:p>
          <a:p>
            <a:r>
              <a:rPr lang="en-US" dirty="0"/>
              <a:t>Simulating</a:t>
            </a:r>
          </a:p>
          <a:p>
            <a:endParaRPr lang="en-US" dirty="0"/>
          </a:p>
        </p:txBody>
      </p:sp>
    </p:spTree>
    <p:extLst>
      <p:ext uri="{BB962C8B-B14F-4D97-AF65-F5344CB8AC3E}">
        <p14:creationId xmlns:p14="http://schemas.microsoft.com/office/powerpoint/2010/main" val="1989776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32880-0D9F-4687-B68D-FE43383070B0}"/>
              </a:ext>
            </a:extLst>
          </p:cNvPr>
          <p:cNvSpPr>
            <a:spLocks noGrp="1"/>
          </p:cNvSpPr>
          <p:nvPr>
            <p:ph type="title"/>
          </p:nvPr>
        </p:nvSpPr>
        <p:spPr/>
        <p:txBody>
          <a:bodyPr/>
          <a:lstStyle/>
          <a:p>
            <a:r>
              <a:rPr lang="en-US" dirty="0"/>
              <a:t>Attitude Control</a:t>
            </a:r>
          </a:p>
        </p:txBody>
      </p:sp>
      <p:sp>
        <p:nvSpPr>
          <p:cNvPr id="3" name="Content Placeholder 2">
            <a:extLst>
              <a:ext uri="{FF2B5EF4-FFF2-40B4-BE49-F238E27FC236}">
                <a16:creationId xmlns:a16="http://schemas.microsoft.com/office/drawing/2014/main" id="{36824130-E247-4232-AEE1-48BAC7B02474}"/>
              </a:ext>
            </a:extLst>
          </p:cNvPr>
          <p:cNvSpPr>
            <a:spLocks noGrp="1"/>
          </p:cNvSpPr>
          <p:nvPr>
            <p:ph idx="1"/>
          </p:nvPr>
        </p:nvSpPr>
        <p:spPr/>
        <p:txBody>
          <a:bodyPr/>
          <a:lstStyle/>
          <a:p>
            <a:r>
              <a:rPr lang="en-US" dirty="0"/>
              <a:t>With 3-reaction (linearly independent) wheels, this can be quite simple</a:t>
            </a:r>
          </a:p>
          <a:p>
            <a:r>
              <a:rPr lang="en-US" dirty="0"/>
              <a:t>Momentum dumping with magnetic torquers is also easy</a:t>
            </a:r>
          </a:p>
          <a:p>
            <a:endParaRPr lang="en-US" dirty="0"/>
          </a:p>
          <a:p>
            <a:r>
              <a:rPr lang="en-US" dirty="0"/>
              <a:t>More complex control schemes are possible, such as a single reaction wheel running in a momentum bias configuration for nadir pointing</a:t>
            </a:r>
          </a:p>
        </p:txBody>
      </p:sp>
    </p:spTree>
    <p:extLst>
      <p:ext uri="{BB962C8B-B14F-4D97-AF65-F5344CB8AC3E}">
        <p14:creationId xmlns:p14="http://schemas.microsoft.com/office/powerpoint/2010/main" val="32747692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DEE59-4A75-49A3-9141-9F8E93D50F43}"/>
              </a:ext>
            </a:extLst>
          </p:cNvPr>
          <p:cNvSpPr>
            <a:spLocks noGrp="1"/>
          </p:cNvSpPr>
          <p:nvPr>
            <p:ph type="title"/>
          </p:nvPr>
        </p:nvSpPr>
        <p:spPr/>
        <p:txBody>
          <a:bodyPr/>
          <a:lstStyle/>
          <a:p>
            <a:r>
              <a:rPr lang="en-US" dirty="0"/>
              <a:t>Now to Simulate!</a:t>
            </a:r>
          </a:p>
        </p:txBody>
      </p:sp>
      <p:sp>
        <p:nvSpPr>
          <p:cNvPr id="3" name="Content Placeholder 2">
            <a:extLst>
              <a:ext uri="{FF2B5EF4-FFF2-40B4-BE49-F238E27FC236}">
                <a16:creationId xmlns:a16="http://schemas.microsoft.com/office/drawing/2014/main" id="{807CD7AF-0E7C-4BF2-BDC5-EFEC6C8EAC21}"/>
              </a:ext>
            </a:extLst>
          </p:cNvPr>
          <p:cNvSpPr>
            <a:spLocks noGrp="1"/>
          </p:cNvSpPr>
          <p:nvPr>
            <p:ph idx="1"/>
          </p:nvPr>
        </p:nvSpPr>
        <p:spPr/>
        <p:txBody>
          <a:bodyPr/>
          <a:lstStyle/>
          <a:p>
            <a:r>
              <a:rPr lang="en-US" dirty="0"/>
              <a:t>Need MATLAB (or can follow along)</a:t>
            </a:r>
          </a:p>
          <a:p>
            <a:r>
              <a:rPr lang="en-US" dirty="0"/>
              <a:t>Need git (to clone a repository)</a:t>
            </a:r>
          </a:p>
          <a:p>
            <a:r>
              <a:rPr lang="en-US" dirty="0"/>
              <a:t>We will start with simple orbit and attitude propagation using RK4 and ODE45</a:t>
            </a:r>
          </a:p>
          <a:p>
            <a:pPr lvl="1"/>
            <a:r>
              <a:rPr lang="en-US" dirty="0"/>
              <a:t>Add in perturbations</a:t>
            </a:r>
          </a:p>
          <a:p>
            <a:pPr lvl="1"/>
            <a:r>
              <a:rPr lang="en-US" dirty="0"/>
              <a:t>Do some simple analysis of ground station passes</a:t>
            </a:r>
          </a:p>
          <a:p>
            <a:r>
              <a:rPr lang="en-US" dirty="0"/>
              <a:t>Simulating magnetometers, gyros and star tracker</a:t>
            </a:r>
          </a:p>
          <a:p>
            <a:r>
              <a:rPr lang="en-US" dirty="0"/>
              <a:t>Adjust our models to include actuator models</a:t>
            </a:r>
          </a:p>
          <a:p>
            <a:r>
              <a:rPr lang="en-US" dirty="0"/>
              <a:t>Implement simple 3-axis reaction wheel control</a:t>
            </a:r>
          </a:p>
          <a:p>
            <a:endParaRPr lang="en-US" dirty="0"/>
          </a:p>
          <a:p>
            <a:endParaRPr lang="en-US" dirty="0"/>
          </a:p>
        </p:txBody>
      </p:sp>
    </p:spTree>
    <p:extLst>
      <p:ext uri="{BB962C8B-B14F-4D97-AF65-F5344CB8AC3E}">
        <p14:creationId xmlns:p14="http://schemas.microsoft.com/office/powerpoint/2010/main" val="677373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209DF-3BD5-4E05-95EC-626E6F3FDF8E}"/>
              </a:ext>
            </a:extLst>
          </p:cNvPr>
          <p:cNvSpPr>
            <a:spLocks noGrp="1"/>
          </p:cNvSpPr>
          <p:nvPr>
            <p:ph type="title"/>
          </p:nvPr>
        </p:nvSpPr>
        <p:spPr>
          <a:xfrm>
            <a:off x="566927" y="1001018"/>
            <a:ext cx="10231701" cy="1089529"/>
          </a:xfrm>
        </p:spPr>
        <p:txBody>
          <a:bodyPr/>
          <a:lstStyle/>
          <a:p>
            <a:r>
              <a:rPr lang="en-US" dirty="0"/>
              <a:t>Reference Frames and Coordinate Systems</a:t>
            </a:r>
          </a:p>
        </p:txBody>
      </p:sp>
      <p:sp>
        <p:nvSpPr>
          <p:cNvPr id="3" name="Content Placeholder 2">
            <a:extLst>
              <a:ext uri="{FF2B5EF4-FFF2-40B4-BE49-F238E27FC236}">
                <a16:creationId xmlns:a16="http://schemas.microsoft.com/office/drawing/2014/main" id="{A0EB5D94-1216-4C86-8B64-5B7364F6F2D6}"/>
              </a:ext>
            </a:extLst>
          </p:cNvPr>
          <p:cNvSpPr>
            <a:spLocks noGrp="1"/>
          </p:cNvSpPr>
          <p:nvPr>
            <p:ph idx="1"/>
          </p:nvPr>
        </p:nvSpPr>
        <p:spPr>
          <a:xfrm>
            <a:off x="566928" y="2185416"/>
            <a:ext cx="4928803" cy="3968249"/>
          </a:xfrm>
        </p:spPr>
        <p:txBody>
          <a:bodyPr/>
          <a:lstStyle/>
          <a:p>
            <a:r>
              <a:rPr lang="en-US" dirty="0"/>
              <a:t>Earth Centered Inertial </a:t>
            </a:r>
          </a:p>
          <a:p>
            <a:pPr lvl="1"/>
            <a:r>
              <a:rPr lang="en-US" dirty="0"/>
              <a:t>ECI J2000</a:t>
            </a:r>
          </a:p>
          <a:p>
            <a:pPr lvl="1"/>
            <a:r>
              <a:rPr lang="en-US" dirty="0"/>
              <a:t>True Equator Mean Equinox (TEME)</a:t>
            </a:r>
          </a:p>
          <a:p>
            <a:pPr marL="502920" lvl="1" indent="0">
              <a:buNone/>
            </a:pPr>
            <a:endParaRPr lang="en-US" dirty="0"/>
          </a:p>
          <a:p>
            <a:r>
              <a:rPr lang="en-US" dirty="0"/>
              <a:t>Earth Centered Earth Fixed (ECEF)</a:t>
            </a:r>
          </a:p>
          <a:p>
            <a:endParaRPr lang="en-US" dirty="0"/>
          </a:p>
          <a:p>
            <a:r>
              <a:rPr lang="en-US" dirty="0"/>
              <a:t>Hill Frame (Local Vertical Local Horizontal)</a:t>
            </a:r>
          </a:p>
          <a:p>
            <a:endParaRPr lang="en-US" dirty="0"/>
          </a:p>
          <a:p>
            <a:r>
              <a:rPr lang="en-US" dirty="0"/>
              <a:t>North East Down (NED)</a:t>
            </a:r>
          </a:p>
        </p:txBody>
      </p:sp>
      <p:sp>
        <p:nvSpPr>
          <p:cNvPr id="4" name="Content Placeholder 2">
            <a:extLst>
              <a:ext uri="{FF2B5EF4-FFF2-40B4-BE49-F238E27FC236}">
                <a16:creationId xmlns:a16="http://schemas.microsoft.com/office/drawing/2014/main" id="{0B38A14E-C52D-487B-96FD-3E3D4CA18420}"/>
              </a:ext>
            </a:extLst>
          </p:cNvPr>
          <p:cNvSpPr txBox="1">
            <a:spLocks/>
          </p:cNvSpPr>
          <p:nvPr/>
        </p:nvSpPr>
        <p:spPr>
          <a:xfrm>
            <a:off x="5869826" y="2185416"/>
            <a:ext cx="4928803" cy="3968249"/>
          </a:xfrm>
          <a:prstGeom prst="rect">
            <a:avLst/>
          </a:prstGeom>
        </p:spPr>
        <p:txBody>
          <a:bodyPr vert="horz" lIns="91440" tIns="45720" rIns="91440" bIns="45720" rtlCol="0">
            <a:noAutofit/>
          </a:bodyPr>
          <a:lst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Cartesian Coordinates</a:t>
            </a:r>
          </a:p>
          <a:p>
            <a:endParaRPr lang="en-US" dirty="0"/>
          </a:p>
          <a:p>
            <a:r>
              <a:rPr lang="en-US" dirty="0"/>
              <a:t>World Geodetic System 1984 (WGS-84)</a:t>
            </a:r>
          </a:p>
        </p:txBody>
      </p:sp>
      <p:pic>
        <p:nvPicPr>
          <p:cNvPr id="5" name="Picture 4">
            <a:extLst>
              <a:ext uri="{FF2B5EF4-FFF2-40B4-BE49-F238E27FC236}">
                <a16:creationId xmlns:a16="http://schemas.microsoft.com/office/drawing/2014/main" id="{FE5071C3-7A2D-4A39-B6AB-6A1D0E4198B2}"/>
              </a:ext>
            </a:extLst>
          </p:cNvPr>
          <p:cNvPicPr>
            <a:picLocks noChangeAspect="1"/>
          </p:cNvPicPr>
          <p:nvPr/>
        </p:nvPicPr>
        <p:blipFill>
          <a:blip r:embed="rId2"/>
          <a:stretch>
            <a:fillRect/>
          </a:stretch>
        </p:blipFill>
        <p:spPr>
          <a:xfrm>
            <a:off x="5302076" y="4234854"/>
            <a:ext cx="1394195" cy="1399537"/>
          </a:xfrm>
          <a:prstGeom prst="rect">
            <a:avLst/>
          </a:prstGeom>
        </p:spPr>
      </p:pic>
      <p:pic>
        <p:nvPicPr>
          <p:cNvPr id="5124" name="Picture 4" descr="Wgs 84 Reference Frame - World Geodetic System - 1124x1024 PNG Download -  PNGkit">
            <a:extLst>
              <a:ext uri="{FF2B5EF4-FFF2-40B4-BE49-F238E27FC236}">
                <a16:creationId xmlns:a16="http://schemas.microsoft.com/office/drawing/2014/main" id="{D1F82F62-B76E-46B3-B1BF-F6764BF1D4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4336" y="3517639"/>
            <a:ext cx="3120617" cy="2995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5730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40671-1CC9-48D1-AECD-5087E81008D0}"/>
              </a:ext>
            </a:extLst>
          </p:cNvPr>
          <p:cNvSpPr>
            <a:spLocks noGrp="1"/>
          </p:cNvSpPr>
          <p:nvPr>
            <p:ph type="title"/>
          </p:nvPr>
        </p:nvSpPr>
        <p:spPr>
          <a:xfrm>
            <a:off x="566927" y="1499616"/>
            <a:ext cx="8437113" cy="590931"/>
          </a:xfrm>
        </p:spPr>
        <p:txBody>
          <a:bodyPr/>
          <a:lstStyle/>
          <a:p>
            <a:r>
              <a:rPr lang="en-US" dirty="0"/>
              <a:t>State Space Representation</a:t>
            </a:r>
          </a:p>
        </p:txBody>
      </p:sp>
      <p:sp>
        <p:nvSpPr>
          <p:cNvPr id="3" name="Content Placeholder 2">
            <a:extLst>
              <a:ext uri="{FF2B5EF4-FFF2-40B4-BE49-F238E27FC236}">
                <a16:creationId xmlns:a16="http://schemas.microsoft.com/office/drawing/2014/main" id="{8FFD1819-F6EB-4CDC-B024-7EF725082A49}"/>
              </a:ext>
            </a:extLst>
          </p:cNvPr>
          <p:cNvSpPr>
            <a:spLocks noGrp="1"/>
          </p:cNvSpPr>
          <p:nvPr>
            <p:ph idx="1"/>
          </p:nvPr>
        </p:nvSpPr>
        <p:spPr>
          <a:xfrm>
            <a:off x="566928" y="2185416"/>
            <a:ext cx="5529072" cy="3968249"/>
          </a:xfrm>
        </p:spPr>
        <p:txBody>
          <a:bodyPr/>
          <a:lstStyle/>
          <a:p>
            <a:r>
              <a:rPr lang="en-US" dirty="0"/>
              <a:t>Allows us to convert a differential equation with an arbitrary number of dimensions, and reduce to a set of first order differential equation</a:t>
            </a:r>
          </a:p>
          <a:p>
            <a:r>
              <a:rPr lang="en-US" dirty="0"/>
              <a:t>The standard state space representation is a linear representation and thus can only be applied to linear systems</a:t>
            </a:r>
          </a:p>
          <a:p>
            <a:r>
              <a:rPr lang="en-US" dirty="0"/>
              <a:t>Spacecraft systems are non-linear, but the same concept can be employed.  The only difference is it cannot be represented linearly</a:t>
            </a:r>
          </a:p>
        </p:txBody>
      </p:sp>
      <p:pic>
        <p:nvPicPr>
          <p:cNvPr id="4" name="Picture 3">
            <a:extLst>
              <a:ext uri="{FF2B5EF4-FFF2-40B4-BE49-F238E27FC236}">
                <a16:creationId xmlns:a16="http://schemas.microsoft.com/office/drawing/2014/main" id="{44AB3EE5-969B-410F-B7D2-774C9900431F}"/>
              </a:ext>
            </a:extLst>
          </p:cNvPr>
          <p:cNvPicPr>
            <a:picLocks noChangeAspect="1"/>
          </p:cNvPicPr>
          <p:nvPr/>
        </p:nvPicPr>
        <p:blipFill>
          <a:blip r:embed="rId2"/>
          <a:stretch>
            <a:fillRect/>
          </a:stretch>
        </p:blipFill>
        <p:spPr>
          <a:xfrm>
            <a:off x="6096000" y="2595271"/>
            <a:ext cx="5634127" cy="3003096"/>
          </a:xfrm>
          <a:prstGeom prst="rect">
            <a:avLst/>
          </a:prstGeom>
        </p:spPr>
      </p:pic>
    </p:spTree>
    <p:extLst>
      <p:ext uri="{BB962C8B-B14F-4D97-AF65-F5344CB8AC3E}">
        <p14:creationId xmlns:p14="http://schemas.microsoft.com/office/powerpoint/2010/main" val="52310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CBE15-67DC-4BC6-B347-DF36B26EC8B0}"/>
              </a:ext>
            </a:extLst>
          </p:cNvPr>
          <p:cNvSpPr>
            <a:spLocks noGrp="1"/>
          </p:cNvSpPr>
          <p:nvPr>
            <p:ph type="title"/>
          </p:nvPr>
        </p:nvSpPr>
        <p:spPr/>
        <p:txBody>
          <a:bodyPr/>
          <a:lstStyle/>
          <a:p>
            <a:r>
              <a:rPr lang="en-US" dirty="0"/>
              <a:t>Euler’s Method</a:t>
            </a:r>
          </a:p>
        </p:txBody>
      </p:sp>
      <p:sp>
        <p:nvSpPr>
          <p:cNvPr id="3" name="Content Placeholder 2">
            <a:extLst>
              <a:ext uri="{FF2B5EF4-FFF2-40B4-BE49-F238E27FC236}">
                <a16:creationId xmlns:a16="http://schemas.microsoft.com/office/drawing/2014/main" id="{3039539D-D04A-4B6C-B80F-7B6A6023B9C7}"/>
              </a:ext>
            </a:extLst>
          </p:cNvPr>
          <p:cNvSpPr>
            <a:spLocks noGrp="1"/>
          </p:cNvSpPr>
          <p:nvPr>
            <p:ph idx="1"/>
          </p:nvPr>
        </p:nvSpPr>
        <p:spPr>
          <a:xfrm>
            <a:off x="566928" y="2185416"/>
            <a:ext cx="5003448" cy="3968249"/>
          </a:xfrm>
        </p:spPr>
        <p:txBody>
          <a:bodyPr/>
          <a:lstStyle/>
          <a:p>
            <a:r>
              <a:rPr lang="en-US" dirty="0"/>
              <a:t>Allows us to solve first order differential equations</a:t>
            </a:r>
          </a:p>
          <a:p>
            <a:r>
              <a:rPr lang="en-US" dirty="0"/>
              <a:t>Also known as 1</a:t>
            </a:r>
            <a:r>
              <a:rPr lang="en-US" baseline="30000" dirty="0"/>
              <a:t>st</a:t>
            </a:r>
            <a:r>
              <a:rPr lang="en-US" dirty="0"/>
              <a:t> Order Runge-</a:t>
            </a:r>
            <a:r>
              <a:rPr lang="en-US" dirty="0" err="1"/>
              <a:t>Kutta</a:t>
            </a:r>
            <a:r>
              <a:rPr lang="en-US" dirty="0"/>
              <a:t> method</a:t>
            </a:r>
          </a:p>
          <a:p>
            <a:r>
              <a:rPr lang="en-US" dirty="0"/>
              <a:t>Can be improved upon by taking smaller intermediate steps and averaging the slopes</a:t>
            </a:r>
          </a:p>
          <a:p>
            <a:pPr lvl="1"/>
            <a:r>
              <a:rPr lang="en-US" dirty="0"/>
              <a:t>These are known as higher order </a:t>
            </a:r>
            <a:r>
              <a:rPr lang="en-US" dirty="0" err="1"/>
              <a:t>runge-kutta</a:t>
            </a:r>
            <a:r>
              <a:rPr lang="en-US" dirty="0"/>
              <a:t> methods</a:t>
            </a:r>
          </a:p>
        </p:txBody>
      </p:sp>
      <p:pic>
        <p:nvPicPr>
          <p:cNvPr id="3074" name="Picture 2" descr="How to do Euler&amp;#39;s Method? (Simply Explained in 4 Powerful Examples)">
            <a:extLst>
              <a:ext uri="{FF2B5EF4-FFF2-40B4-BE49-F238E27FC236}">
                <a16:creationId xmlns:a16="http://schemas.microsoft.com/office/drawing/2014/main" id="{D9BE0EA2-2696-436F-8D11-C68C2FA5DC4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846" r="9793" b="10896"/>
          <a:stretch/>
        </p:blipFill>
        <p:spPr bwMode="auto">
          <a:xfrm>
            <a:off x="5906861" y="1924719"/>
            <a:ext cx="5915026" cy="3832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4788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728F2-72ED-4685-99FA-ADA326F64945}"/>
              </a:ext>
            </a:extLst>
          </p:cNvPr>
          <p:cNvSpPr>
            <a:spLocks noGrp="1"/>
          </p:cNvSpPr>
          <p:nvPr>
            <p:ph type="title"/>
          </p:nvPr>
        </p:nvSpPr>
        <p:spPr>
          <a:xfrm>
            <a:off x="566927" y="1499616"/>
            <a:ext cx="8567741" cy="590931"/>
          </a:xfrm>
        </p:spPr>
        <p:txBody>
          <a:bodyPr/>
          <a:lstStyle/>
          <a:p>
            <a:r>
              <a:rPr lang="en-US" dirty="0"/>
              <a:t>Runge-</a:t>
            </a:r>
            <a:r>
              <a:rPr lang="en-US" dirty="0" err="1"/>
              <a:t>Kutta</a:t>
            </a:r>
            <a:r>
              <a:rPr lang="en-US" dirty="0"/>
              <a:t> 4</a:t>
            </a:r>
            <a:r>
              <a:rPr lang="en-US" baseline="30000" dirty="0"/>
              <a:t>th</a:t>
            </a:r>
            <a:r>
              <a:rPr lang="en-US" dirty="0"/>
              <a:t> Order (RK4) </a:t>
            </a:r>
          </a:p>
        </p:txBody>
      </p:sp>
      <p:pic>
        <p:nvPicPr>
          <p:cNvPr id="4" name="Picture 2" descr="lowEBMs.Packages.RK4 — Low-dimensional Energy Balance Models documentation">
            <a:extLst>
              <a:ext uri="{FF2B5EF4-FFF2-40B4-BE49-F238E27FC236}">
                <a16:creationId xmlns:a16="http://schemas.microsoft.com/office/drawing/2014/main" id="{6CB691B1-83AB-41A0-8B5C-3D4F405686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5128" y="2185416"/>
            <a:ext cx="4337795" cy="403342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The Runge-Kutta method for a system of equations - Mathematics Stack  Exchange">
            <a:extLst>
              <a:ext uri="{FF2B5EF4-FFF2-40B4-BE49-F238E27FC236}">
                <a16:creationId xmlns:a16="http://schemas.microsoft.com/office/drawing/2014/main" id="{4D6E5319-6102-4EFF-9573-665C8879FE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764" y="2585045"/>
            <a:ext cx="4665306" cy="3234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0092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D2C54-6800-48B2-8A70-2B1BE4D88C30}"/>
              </a:ext>
            </a:extLst>
          </p:cNvPr>
          <p:cNvSpPr>
            <a:spLocks noGrp="1"/>
          </p:cNvSpPr>
          <p:nvPr>
            <p:ph type="title"/>
          </p:nvPr>
        </p:nvSpPr>
        <p:spPr/>
        <p:txBody>
          <a:bodyPr/>
          <a:lstStyle/>
          <a:p>
            <a:r>
              <a:rPr lang="en-US" dirty="0"/>
              <a:t>MATLAB’s ODE45</a:t>
            </a:r>
          </a:p>
        </p:txBody>
      </p:sp>
      <p:sp>
        <p:nvSpPr>
          <p:cNvPr id="3" name="Content Placeholder 2">
            <a:extLst>
              <a:ext uri="{FF2B5EF4-FFF2-40B4-BE49-F238E27FC236}">
                <a16:creationId xmlns:a16="http://schemas.microsoft.com/office/drawing/2014/main" id="{66EF3A67-6965-430D-9996-F71454CAFCD1}"/>
              </a:ext>
            </a:extLst>
          </p:cNvPr>
          <p:cNvSpPr>
            <a:spLocks noGrp="1"/>
          </p:cNvSpPr>
          <p:nvPr>
            <p:ph idx="1"/>
          </p:nvPr>
        </p:nvSpPr>
        <p:spPr/>
        <p:txBody>
          <a:bodyPr/>
          <a:lstStyle/>
          <a:p>
            <a:r>
              <a:rPr lang="en-US" dirty="0"/>
              <a:t>Dynamic Step Size Solver</a:t>
            </a:r>
          </a:p>
          <a:p>
            <a:r>
              <a:rPr lang="en-US" dirty="0"/>
              <a:t>Works by running an RK4 and an RK5 in parallel</a:t>
            </a:r>
          </a:p>
          <a:p>
            <a:pPr lvl="1"/>
            <a:r>
              <a:rPr lang="en-US" dirty="0"/>
              <a:t>Each time both are evaluated, their solutions are compared</a:t>
            </a:r>
          </a:p>
          <a:p>
            <a:pPr lvl="1"/>
            <a:r>
              <a:rPr lang="en-US" dirty="0"/>
              <a:t>If they differ by too much, then the step size is decreased</a:t>
            </a:r>
          </a:p>
          <a:p>
            <a:pPr lvl="1"/>
            <a:r>
              <a:rPr lang="en-US" dirty="0"/>
              <a:t>This is repeated until both the RK4 and RK5 solutions match to within some tolerance</a:t>
            </a:r>
          </a:p>
          <a:p>
            <a:pPr lvl="1"/>
            <a:endParaRPr lang="en-US" dirty="0"/>
          </a:p>
          <a:p>
            <a:r>
              <a:rPr lang="en-US" dirty="0"/>
              <a:t>Highly accurate</a:t>
            </a:r>
          </a:p>
          <a:p>
            <a:r>
              <a:rPr lang="en-US" dirty="0"/>
              <a:t>Much more computationally expensive</a:t>
            </a:r>
          </a:p>
        </p:txBody>
      </p:sp>
    </p:spTree>
    <p:extLst>
      <p:ext uri="{BB962C8B-B14F-4D97-AF65-F5344CB8AC3E}">
        <p14:creationId xmlns:p14="http://schemas.microsoft.com/office/powerpoint/2010/main" val="701126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43E93-6016-427C-AC13-FB877375BCA2}"/>
              </a:ext>
            </a:extLst>
          </p:cNvPr>
          <p:cNvSpPr>
            <a:spLocks noGrp="1"/>
          </p:cNvSpPr>
          <p:nvPr>
            <p:ph type="title"/>
          </p:nvPr>
        </p:nvSpPr>
        <p:spPr/>
        <p:txBody>
          <a:bodyPr/>
          <a:lstStyle/>
          <a:p>
            <a:r>
              <a:rPr lang="en-US" dirty="0"/>
              <a:t>Orbital Parameters</a:t>
            </a:r>
          </a:p>
        </p:txBody>
      </p:sp>
      <p:sp>
        <p:nvSpPr>
          <p:cNvPr id="3" name="Content Placeholder 2">
            <a:extLst>
              <a:ext uri="{FF2B5EF4-FFF2-40B4-BE49-F238E27FC236}">
                <a16:creationId xmlns:a16="http://schemas.microsoft.com/office/drawing/2014/main" id="{53F00FA6-67EE-4B43-A9AB-FF5BF0FD8F62}"/>
              </a:ext>
            </a:extLst>
          </p:cNvPr>
          <p:cNvSpPr>
            <a:spLocks noGrp="1"/>
          </p:cNvSpPr>
          <p:nvPr>
            <p:ph idx="1"/>
          </p:nvPr>
        </p:nvSpPr>
        <p:spPr>
          <a:xfrm>
            <a:off x="566928" y="2185416"/>
            <a:ext cx="5768558" cy="3968249"/>
          </a:xfrm>
        </p:spPr>
        <p:txBody>
          <a:bodyPr/>
          <a:lstStyle/>
          <a:p>
            <a:r>
              <a:rPr lang="en-US" sz="1600" dirty="0"/>
              <a:t>Pros:</a:t>
            </a:r>
          </a:p>
          <a:p>
            <a:pPr lvl="1"/>
            <a:r>
              <a:rPr lang="en-US" sz="1600" dirty="0"/>
              <a:t>Can be useful for sharing information about orbits quickly</a:t>
            </a:r>
          </a:p>
          <a:p>
            <a:pPr lvl="1"/>
            <a:r>
              <a:rPr lang="en-US" sz="1600" dirty="0"/>
              <a:t>Very intuitive to understand</a:t>
            </a:r>
          </a:p>
          <a:p>
            <a:pPr lvl="1"/>
            <a:r>
              <a:rPr lang="en-US" sz="1600" dirty="0"/>
              <a:t>Compact description of orbit at all times</a:t>
            </a:r>
          </a:p>
          <a:p>
            <a:r>
              <a:rPr lang="en-US" sz="1600" dirty="0"/>
              <a:t>Cons:</a:t>
            </a:r>
          </a:p>
          <a:p>
            <a:pPr lvl="1"/>
            <a:r>
              <a:rPr lang="en-US" sz="1600" dirty="0"/>
              <a:t>Difficult (if not impossible) to include perturbations</a:t>
            </a:r>
          </a:p>
          <a:p>
            <a:pPr lvl="1"/>
            <a:r>
              <a:rPr lang="en-US" sz="1600" dirty="0"/>
              <a:t>Would require transformations to </a:t>
            </a:r>
            <a:r>
              <a:rPr lang="en-US" sz="1600" dirty="0" err="1"/>
              <a:t>x,y,z</a:t>
            </a:r>
            <a:r>
              <a:rPr lang="en-US" sz="1600" dirty="0"/>
              <a:t> coordinates for many operations</a:t>
            </a:r>
          </a:p>
          <a:p>
            <a:pPr lvl="1"/>
            <a:r>
              <a:rPr lang="en-US" sz="1600" dirty="0"/>
              <a:t>Certain analyses become incredibly complex</a:t>
            </a:r>
          </a:p>
        </p:txBody>
      </p:sp>
      <p:pic>
        <p:nvPicPr>
          <p:cNvPr id="4098" name="Picture 2" descr="https://upload.wikimedia.org/wikipedia/commons/thumb/e/eb/Orbit1.svg/1024px-Orbit1.svg.png">
            <a:extLst>
              <a:ext uri="{FF2B5EF4-FFF2-40B4-BE49-F238E27FC236}">
                <a16:creationId xmlns:a16="http://schemas.microsoft.com/office/drawing/2014/main" id="{0FC2980A-9042-4A9D-A16B-68B1D9FA8F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9349" y="1499616"/>
            <a:ext cx="5075723" cy="4574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1251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Orbit as ODE with Cowell’s Method</a:t>
            </a:r>
          </a:p>
        </p:txBody>
      </p:sp>
      <p:pic>
        <p:nvPicPr>
          <p:cNvPr id="15" name="Picture 14"/>
          <p:cNvPicPr>
            <a:picLocks noChangeAspect="1"/>
          </p:cNvPicPr>
          <p:nvPr/>
        </p:nvPicPr>
        <p:blipFill>
          <a:blip r:embed="rId2"/>
          <a:stretch>
            <a:fillRect/>
          </a:stretch>
        </p:blipFill>
        <p:spPr>
          <a:xfrm>
            <a:off x="1656599" y="3338322"/>
            <a:ext cx="2943225" cy="952500"/>
          </a:xfrm>
          <a:prstGeom prst="rect">
            <a:avLst/>
          </a:prstGeom>
        </p:spPr>
      </p:pic>
      <p:sp>
        <p:nvSpPr>
          <p:cNvPr id="17" name="TextBox 16"/>
          <p:cNvSpPr txBox="1"/>
          <p:nvPr/>
        </p:nvSpPr>
        <p:spPr>
          <a:xfrm>
            <a:off x="7176882" y="2382131"/>
            <a:ext cx="3338718" cy="369332"/>
          </a:xfrm>
          <a:prstGeom prst="rect">
            <a:avLst/>
          </a:prstGeom>
          <a:noFill/>
        </p:spPr>
        <p:txBody>
          <a:bodyPr wrap="square" rtlCol="0">
            <a:spAutoFit/>
          </a:bodyPr>
          <a:lstStyle/>
          <a:p>
            <a:pPr algn="ctr"/>
            <a:r>
              <a:rPr lang="en-US" dirty="0"/>
              <a:t>n Gravitational Bodies</a:t>
            </a:r>
          </a:p>
        </p:txBody>
      </p:sp>
      <mc:AlternateContent xmlns:mc="http://schemas.openxmlformats.org/markup-compatibility/2006">
        <mc:Choice xmlns:a14="http://schemas.microsoft.com/office/drawing/2010/main" Requires="a14">
          <p:sp>
            <p:nvSpPr>
              <p:cNvPr id="18" name="TextBox 17"/>
              <p:cNvSpPr txBox="1"/>
              <p:nvPr/>
            </p:nvSpPr>
            <p:spPr>
              <a:xfrm>
                <a:off x="566928" y="2415858"/>
                <a:ext cx="4887388" cy="671209"/>
              </a:xfrm>
              <a:prstGeom prst="rect">
                <a:avLst/>
              </a:prstGeom>
              <a:noFill/>
            </p:spPr>
            <p:txBody>
              <a:bodyPr wrap="square" rtlCol="0">
                <a:spAutoFit/>
              </a:bodyPr>
              <a:lstStyle/>
              <a:p>
                <a:pPr algn="ctr"/>
                <a:r>
                  <a:rPr lang="en-US" dirty="0">
                    <a:solidFill>
                      <a:schemeClr val="tx1">
                        <a:lumMod val="50000"/>
                      </a:schemeClr>
                    </a:solidFill>
                  </a:rPr>
                  <a:t>Perturbing accelerations given by </a:t>
                </a:r>
                <a14:m>
                  <m:oMath xmlns:m="http://schemas.openxmlformats.org/officeDocument/2006/math">
                    <m:sSub>
                      <m:sSubPr>
                        <m:ctrlPr>
                          <a:rPr lang="en-US" b="1" i="1" smtClean="0">
                            <a:solidFill>
                              <a:schemeClr val="tx1">
                                <a:lumMod val="50000"/>
                              </a:schemeClr>
                            </a:solidFill>
                            <a:latin typeface="Cambria Math" panose="02040503050406030204" pitchFamily="18" charset="0"/>
                          </a:rPr>
                        </m:ctrlPr>
                      </m:sSubPr>
                      <m:e>
                        <m:r>
                          <a:rPr lang="en-US" b="1" i="1" smtClean="0">
                            <a:solidFill>
                              <a:schemeClr val="tx1">
                                <a:lumMod val="50000"/>
                              </a:schemeClr>
                            </a:solidFill>
                            <a:latin typeface="Cambria Math" panose="02040503050406030204" pitchFamily="18" charset="0"/>
                          </a:rPr>
                          <m:t>𝒂</m:t>
                        </m:r>
                      </m:e>
                      <m:sub>
                        <m:r>
                          <a:rPr lang="en-US" b="1" i="1" smtClean="0">
                            <a:solidFill>
                              <a:schemeClr val="tx1">
                                <a:lumMod val="50000"/>
                              </a:schemeClr>
                            </a:solidFill>
                            <a:latin typeface="Cambria Math" panose="02040503050406030204" pitchFamily="18" charset="0"/>
                          </a:rPr>
                          <m:t>𝒑</m:t>
                        </m:r>
                      </m:sub>
                    </m:sSub>
                  </m:oMath>
                </a14:m>
                <a:r>
                  <a:rPr lang="en-US" dirty="0">
                    <a:solidFill>
                      <a:schemeClr val="tx1">
                        <a:lumMod val="50000"/>
                      </a:schemeClr>
                    </a:solidFill>
                  </a:rPr>
                  <a:t> (all of the relative to the inertial frame)</a:t>
                </a:r>
              </a:p>
            </p:txBody>
          </p:sp>
        </mc:Choice>
        <mc:Fallback>
          <p:sp>
            <p:nvSpPr>
              <p:cNvPr id="18" name="TextBox 17"/>
              <p:cNvSpPr txBox="1">
                <a:spLocks noRot="1" noChangeAspect="1" noMove="1" noResize="1" noEditPoints="1" noAdjustHandles="1" noChangeArrowheads="1" noChangeShapeType="1" noTextEdit="1"/>
              </p:cNvSpPr>
              <p:nvPr/>
            </p:nvSpPr>
            <p:spPr>
              <a:xfrm>
                <a:off x="566928" y="2415858"/>
                <a:ext cx="4887388" cy="671209"/>
              </a:xfrm>
              <a:prstGeom prst="rect">
                <a:avLst/>
              </a:prstGeom>
              <a:blipFill>
                <a:blip r:embed="rId3"/>
                <a:stretch>
                  <a:fillRect l="-998" t="-4545" r="-2369" b="-14545"/>
                </a:stretch>
              </a:blipFill>
            </p:spPr>
            <p:txBody>
              <a:bodyPr/>
              <a:lstStyle/>
              <a:p>
                <a:r>
                  <a:rPr lang="en-US">
                    <a:noFill/>
                  </a:rPr>
                  <a:t> </a:t>
                </a:r>
              </a:p>
            </p:txBody>
          </p:sp>
        </mc:Fallback>
      </mc:AlternateContent>
      <p:pic>
        <p:nvPicPr>
          <p:cNvPr id="2" name="Picture 1">
            <a:extLst>
              <a:ext uri="{FF2B5EF4-FFF2-40B4-BE49-F238E27FC236}">
                <a16:creationId xmlns:a16="http://schemas.microsoft.com/office/drawing/2014/main" id="{27589DB1-3CF1-4CE9-94E0-A6D0EF1AB9AE}"/>
              </a:ext>
            </a:extLst>
          </p:cNvPr>
          <p:cNvPicPr>
            <a:picLocks noChangeAspect="1"/>
          </p:cNvPicPr>
          <p:nvPr/>
        </p:nvPicPr>
        <p:blipFill>
          <a:blip r:embed="rId4"/>
          <a:stretch>
            <a:fillRect/>
          </a:stretch>
        </p:blipFill>
        <p:spPr>
          <a:xfrm>
            <a:off x="7176882" y="3118689"/>
            <a:ext cx="3338718" cy="1391766"/>
          </a:xfrm>
          <a:prstGeom prst="rect">
            <a:avLst/>
          </a:prstGeom>
        </p:spPr>
      </p:pic>
      <p:sp>
        <p:nvSpPr>
          <p:cNvPr id="8" name="Content Placeholder 2">
            <a:extLst>
              <a:ext uri="{FF2B5EF4-FFF2-40B4-BE49-F238E27FC236}">
                <a16:creationId xmlns:a16="http://schemas.microsoft.com/office/drawing/2014/main" id="{9E67DABD-D365-4EDA-B3EC-925A0B263887}"/>
              </a:ext>
            </a:extLst>
          </p:cNvPr>
          <p:cNvSpPr>
            <a:spLocks noGrp="1"/>
          </p:cNvSpPr>
          <p:nvPr>
            <p:ph idx="1"/>
          </p:nvPr>
        </p:nvSpPr>
        <p:spPr>
          <a:xfrm>
            <a:off x="566927" y="4460033"/>
            <a:ext cx="10515599" cy="1693632"/>
          </a:xfrm>
        </p:spPr>
        <p:txBody>
          <a:bodyPr/>
          <a:lstStyle/>
          <a:p>
            <a:r>
              <a:rPr lang="en-US" sz="1600" dirty="0"/>
              <a:t>Computationally Efficient</a:t>
            </a:r>
          </a:p>
          <a:p>
            <a:r>
              <a:rPr lang="en-US" sz="1600" dirty="0"/>
              <a:t>Easy to understand</a:t>
            </a:r>
          </a:p>
          <a:p>
            <a:r>
              <a:rPr lang="en-US" sz="1600" dirty="0"/>
              <a:t>We can reformat this as a set of first order systems in the state space, and use RK4 to integrate!</a:t>
            </a:r>
          </a:p>
          <a:p>
            <a:r>
              <a:rPr lang="en-US" sz="1600" dirty="0"/>
              <a:t>Intuitive and easy inclusion of all perturbing forces!</a:t>
            </a:r>
          </a:p>
        </p:txBody>
      </p:sp>
    </p:spTree>
    <p:extLst>
      <p:ext uri="{BB962C8B-B14F-4D97-AF65-F5344CB8AC3E}">
        <p14:creationId xmlns:p14="http://schemas.microsoft.com/office/powerpoint/2010/main" val="2530150247"/>
      </p:ext>
    </p:extLst>
  </p:cSld>
  <p:clrMapOvr>
    <a:masterClrMapping/>
  </p:clrMapOvr>
</p:sld>
</file>

<file path=ppt/theme/theme1.xml><?xml version="1.0" encoding="utf-8"?>
<a:theme xmlns:a="http://schemas.openxmlformats.org/drawingml/2006/main" name="Office Theme">
  <a:themeElements>
    <a:clrScheme name="UB Brand Colors">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005BBB"/>
      </a:hlink>
      <a:folHlink>
        <a:srgbClr val="D86A4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1120</TotalTime>
  <Words>1210</Words>
  <Application>Microsoft Office PowerPoint</Application>
  <PresentationFormat>Widescreen</PresentationFormat>
  <Paragraphs>136</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Arial Regular</vt:lpstr>
      <vt:lpstr>Cambria Math</vt:lpstr>
      <vt:lpstr>Georgia</vt:lpstr>
      <vt:lpstr>System Font Regular</vt:lpstr>
      <vt:lpstr>Office Theme</vt:lpstr>
      <vt:lpstr>Introduction to Spacecraft Simulation</vt:lpstr>
      <vt:lpstr>Overview</vt:lpstr>
      <vt:lpstr>Reference Frames and Coordinate Systems</vt:lpstr>
      <vt:lpstr>State Space Representation</vt:lpstr>
      <vt:lpstr>Euler’s Method</vt:lpstr>
      <vt:lpstr>Runge-Kutta 4th Order (RK4) </vt:lpstr>
      <vt:lpstr>MATLAB’s ODE45</vt:lpstr>
      <vt:lpstr>Orbital Parameters</vt:lpstr>
      <vt:lpstr>Orbit as ODE with Cowell’s Method</vt:lpstr>
      <vt:lpstr>Orbital Perturbations</vt:lpstr>
      <vt:lpstr>OSIRIS-REx Small Forces Model</vt:lpstr>
      <vt:lpstr>Rotations</vt:lpstr>
      <vt:lpstr>Actuators</vt:lpstr>
      <vt:lpstr>Reaction Wheels</vt:lpstr>
      <vt:lpstr>Magnetic Torquers</vt:lpstr>
      <vt:lpstr>Sensors</vt:lpstr>
      <vt:lpstr>GNC for Cubesats</vt:lpstr>
      <vt:lpstr>Attitude Determination</vt:lpstr>
      <vt:lpstr>Attitude Targeting</vt:lpstr>
      <vt:lpstr>Attitude Control</vt:lpstr>
      <vt:lpstr>Now to Simulate!</vt:lpstr>
    </vt:vector>
  </TitlesOfParts>
  <Manager/>
  <Company>University at Buffalo</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 PowerPoint Presentation</dc:title>
  <dc:subject/>
  <dc:creator>Division of University Communications</dc:creator>
  <cp:keywords/>
  <dc:description/>
  <cp:lastModifiedBy>Chris Gnam</cp:lastModifiedBy>
  <cp:revision>310</cp:revision>
  <dcterms:created xsi:type="dcterms:W3CDTF">2019-04-04T19:20:28Z</dcterms:created>
  <dcterms:modified xsi:type="dcterms:W3CDTF">2021-06-20T15:28:35Z</dcterms:modified>
  <cp:category/>
</cp:coreProperties>
</file>