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4" r:id="rId4"/>
    <p:sldId id="260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3"/>
    <p:restoredTop sz="94674"/>
  </p:normalViewPr>
  <p:slideViewPr>
    <p:cSldViewPr snapToGrid="0" snapToObjects="1" showGuides="1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8145164" cy="2386584"/>
          </a:xfrm>
        </p:spPr>
        <p:txBody>
          <a:bodyPr/>
          <a:lstStyle/>
          <a:p>
            <a:r>
              <a:rPr lang="en-US" sz="4400" dirty="0"/>
              <a:t>Optimal Control for Impulsive Rendezvous and Docking with the ISS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 Gnam – 10/29/2020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CD78-3043-4C57-B63A-8E7B3B4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10726885" cy="5909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214B3-5CF4-40C8-B21C-689D84E6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7283293" cy="3968249"/>
          </a:xfrm>
        </p:spPr>
        <p:txBody>
          <a:bodyPr/>
          <a:lstStyle/>
          <a:p>
            <a:r>
              <a:rPr lang="en-US" dirty="0"/>
              <a:t>Fuel optimal rendezvous and docking can improve mission performance by increasing margin of success and allowing for increased payload capacity</a:t>
            </a:r>
          </a:p>
          <a:p>
            <a:r>
              <a:rPr lang="en-US" dirty="0"/>
              <a:t>Tangentially related to my research, as I primarily am focused on proximity operations around asteroids</a:t>
            </a:r>
          </a:p>
          <a:p>
            <a:pPr lvl="1"/>
            <a:r>
              <a:rPr lang="en-US" dirty="0"/>
              <a:t>Dynamics around asteroids are very complicated as they are highly perturbed environments</a:t>
            </a:r>
          </a:p>
          <a:p>
            <a:pPr lvl="1"/>
            <a:r>
              <a:rPr lang="en-US" dirty="0"/>
              <a:t>Low Earth Orbit (LEO) and the ISS are well characterized and understood environments making the problem much more approachable, but still useful</a:t>
            </a:r>
          </a:p>
        </p:txBody>
      </p:sp>
      <p:pic>
        <p:nvPicPr>
          <p:cNvPr id="1026" name="Picture 2" descr="SpaceX docks Crew Dragon spaceship to the space station for first time -  Business Insider">
            <a:extLst>
              <a:ext uri="{FF2B5EF4-FFF2-40B4-BE49-F238E27FC236}">
                <a16:creationId xmlns:a16="http://schemas.microsoft.com/office/drawing/2014/main" id="{A9D2AFAC-4F50-40C6-92A5-762A5ABE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21" y="1955259"/>
            <a:ext cx="3929975" cy="29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CD78-3043-4C57-B63A-8E7B3B4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10726885" cy="590931"/>
          </a:xfrm>
        </p:spPr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214B3-5CF4-40C8-B21C-689D84E6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726884" cy="3968249"/>
          </a:xfrm>
        </p:spPr>
        <p:txBody>
          <a:bodyPr/>
          <a:lstStyle/>
          <a:p>
            <a:r>
              <a:rPr lang="en-US" b="1" dirty="0"/>
              <a:t>Guidance and Control for Multi-stage Rendezvous and Docking Operations in the Presence of Uncertainty - </a:t>
            </a:r>
            <a:r>
              <a:rPr lang="en-US" dirty="0"/>
              <a:t>Christopher Michael </a:t>
            </a:r>
            <a:r>
              <a:rPr lang="en-US" dirty="0" err="1"/>
              <a:t>Jewison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Discusses trajectory optimization for rendezvous portions using on-off thrusters</a:t>
            </a:r>
          </a:p>
          <a:p>
            <a:r>
              <a:rPr lang="en-US" b="1" dirty="0"/>
              <a:t>Optimal Rendezvous Guidance Using Linear Quadratic Control -</a:t>
            </a:r>
            <a:r>
              <a:rPr lang="en-US" dirty="0"/>
              <a:t> Gun-</a:t>
            </a:r>
            <a:r>
              <a:rPr lang="en-US" dirty="0" err="1"/>
              <a:t>Hee</a:t>
            </a:r>
            <a:r>
              <a:rPr lang="en-US" dirty="0"/>
              <a:t> Moon</a:t>
            </a:r>
          </a:p>
          <a:p>
            <a:pPr lvl="1"/>
            <a:r>
              <a:rPr lang="en-US" dirty="0" err="1"/>
              <a:t>Clohessy</a:t>
            </a:r>
            <a:r>
              <a:rPr lang="en-US" dirty="0"/>
              <a:t>-Wiltshire equations are used in close proximity as linearization, along with LQR control to perform the terminal docking procedure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CD78-3043-4C57-B63A-8E7B3B4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10726885" cy="590931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214B3-5CF4-40C8-B21C-689D84E6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726884" cy="3968249"/>
          </a:xfrm>
        </p:spPr>
        <p:txBody>
          <a:bodyPr/>
          <a:lstStyle/>
          <a:p>
            <a:r>
              <a:rPr lang="en-US" dirty="0"/>
              <a:t>Spacecraft will be in Low Earth Orbit, with chaser and target in the same orbital plane.  Chaser will start half orbit “behind” (</a:t>
            </a:r>
            <a:r>
              <a:rPr lang="en-US"/>
              <a:t>along-track direction) </a:t>
            </a:r>
            <a:r>
              <a:rPr lang="en-US" dirty="0"/>
              <a:t>the target vehicle.</a:t>
            </a:r>
          </a:p>
          <a:p>
            <a:r>
              <a:rPr lang="en-US" dirty="0"/>
              <a:t>Two body dynamics will be modeled with the following perturbations for the simulated trajectories:</a:t>
            </a:r>
          </a:p>
          <a:p>
            <a:pPr lvl="1"/>
            <a:r>
              <a:rPr lang="en-US" dirty="0"/>
              <a:t>Attitude dependent atmospheric drag</a:t>
            </a:r>
          </a:p>
          <a:p>
            <a:pPr lvl="1"/>
            <a:r>
              <a:rPr lang="en-US" dirty="0"/>
              <a:t>J2 nodal precession</a:t>
            </a:r>
          </a:p>
          <a:p>
            <a:pPr lvl="1"/>
            <a:r>
              <a:rPr lang="en-US" dirty="0"/>
              <a:t>Solar and Lunar gravity</a:t>
            </a:r>
          </a:p>
          <a:p>
            <a:r>
              <a:rPr lang="en-US" dirty="0"/>
              <a:t>Actuators will be 6 impulse thrusters, 2 on each axis of the spacecraft</a:t>
            </a:r>
          </a:p>
          <a:p>
            <a:r>
              <a:rPr lang="en-US" dirty="0"/>
              <a:t>Target and Chaser will both use internal momentum storage devices to maintain LVLH tracking attitude</a:t>
            </a:r>
          </a:p>
          <a:p>
            <a:r>
              <a:rPr lang="en-US" dirty="0"/>
              <a:t>Docking success once chaser is within a certain region at a certain relative velocity</a:t>
            </a:r>
          </a:p>
        </p:txBody>
      </p:sp>
    </p:spTree>
    <p:extLst>
      <p:ext uri="{BB962C8B-B14F-4D97-AF65-F5344CB8AC3E}">
        <p14:creationId xmlns:p14="http://schemas.microsoft.com/office/powerpoint/2010/main" val="11059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CD78-3043-4C57-B63A-8E7B3B4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10726885" cy="590931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214B3-5CF4-40C8-B21C-689D84E6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59957" cy="3968249"/>
          </a:xfrm>
        </p:spPr>
        <p:txBody>
          <a:bodyPr/>
          <a:lstStyle/>
          <a:p>
            <a:r>
              <a:rPr lang="en-US" dirty="0"/>
              <a:t>Multi-stage approach:</a:t>
            </a:r>
          </a:p>
          <a:p>
            <a:pPr lvl="1"/>
            <a:r>
              <a:rPr lang="en-US" dirty="0"/>
              <a:t>An open loop control solution is first found using a direct method, accounting for constraints and the cost function (fuel usage)</a:t>
            </a:r>
          </a:p>
          <a:p>
            <a:pPr lvl="2"/>
            <a:r>
              <a:rPr lang="en-US" dirty="0"/>
              <a:t>This is used to bring the chaser spacecraft close to the target spacecraft</a:t>
            </a:r>
          </a:p>
          <a:p>
            <a:pPr lvl="2"/>
            <a:r>
              <a:rPr lang="en-US" dirty="0"/>
              <a:t>Dynamics of both chaser and target are calculated inertially</a:t>
            </a:r>
          </a:p>
          <a:p>
            <a:pPr lvl="1"/>
            <a:r>
              <a:rPr lang="en-US" dirty="0"/>
              <a:t>Once the chaser is sufficiently close to the target, a nominal trajectory found which is then treated as a reference trajectory which is tracked via a closed loop control (LQR) algorithm</a:t>
            </a:r>
          </a:p>
          <a:p>
            <a:pPr lvl="2"/>
            <a:r>
              <a:rPr lang="en-US" dirty="0"/>
              <a:t>Dynamics will be modeled using the linearized relative motion equations (CW)</a:t>
            </a:r>
          </a:p>
          <a:p>
            <a:r>
              <a:rPr lang="en-US" dirty="0"/>
              <a:t>Constraints exist in the form of “keep out zones” around the station, where the chaser spacecraft is not allowed to enter</a:t>
            </a:r>
          </a:p>
        </p:txBody>
      </p:sp>
    </p:spTree>
    <p:extLst>
      <p:ext uri="{BB962C8B-B14F-4D97-AF65-F5344CB8AC3E}">
        <p14:creationId xmlns:p14="http://schemas.microsoft.com/office/powerpoint/2010/main" val="30296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CD78-3043-4C57-B63A-8E7B3B4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10726885" cy="590931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214B3-5CF4-40C8-B21C-689D84E6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726884" cy="3968249"/>
          </a:xfrm>
        </p:spPr>
        <p:txBody>
          <a:bodyPr/>
          <a:lstStyle/>
          <a:p>
            <a:r>
              <a:rPr lang="en-US" dirty="0"/>
              <a:t>Code for simulating rendezvous dynamics and navigation are done (as part of work I’ve done previously in my lab)</a:t>
            </a:r>
          </a:p>
          <a:p>
            <a:r>
              <a:rPr lang="en-US" dirty="0"/>
              <a:t>Attitude control to track LVLH attitude using reaction wheels is completed</a:t>
            </a:r>
          </a:p>
          <a:p>
            <a:r>
              <a:rPr lang="en-US" dirty="0"/>
              <a:t>Finish reviewing existing work by the end of the month and begin developing plan for implementation</a:t>
            </a:r>
          </a:p>
          <a:p>
            <a:r>
              <a:rPr lang="en-US" dirty="0"/>
              <a:t>Formulate the formal mathematics of the optimal control problem</a:t>
            </a:r>
          </a:p>
          <a:p>
            <a:r>
              <a:rPr lang="en-US" dirty="0"/>
              <a:t>Implement the control, and analyze performance</a:t>
            </a:r>
          </a:p>
          <a:p>
            <a:pPr lvl="1"/>
            <a:r>
              <a:rPr lang="en-US" dirty="0"/>
              <a:t>Compare with what is shown in existing work, as well as published requirements for ISS docking</a:t>
            </a:r>
          </a:p>
        </p:txBody>
      </p:sp>
    </p:spTree>
    <p:extLst>
      <p:ext uri="{BB962C8B-B14F-4D97-AF65-F5344CB8AC3E}">
        <p14:creationId xmlns:p14="http://schemas.microsoft.com/office/powerpoint/2010/main" val="60960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Regular</vt:lpstr>
      <vt:lpstr>Georgia</vt:lpstr>
      <vt:lpstr>System Font Regular</vt:lpstr>
      <vt:lpstr>Office Theme</vt:lpstr>
      <vt:lpstr>Optimal Control for Impulsive Rendezvous and Docking with the ISS</vt:lpstr>
      <vt:lpstr>Motivation</vt:lpstr>
      <vt:lpstr>Existing Work</vt:lpstr>
      <vt:lpstr>Scenario</vt:lpstr>
      <vt:lpstr>Approach</vt:lpstr>
      <vt:lpstr>Project Plan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Chris Gnam</cp:lastModifiedBy>
  <cp:revision>158</cp:revision>
  <dcterms:created xsi:type="dcterms:W3CDTF">2019-04-04T19:20:28Z</dcterms:created>
  <dcterms:modified xsi:type="dcterms:W3CDTF">2020-12-10T22:18:58Z</dcterms:modified>
  <cp:category/>
</cp:coreProperties>
</file>