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Montserrat Light"/>
      <p:regular r:id="rId29"/>
      <p:bold r:id="rId30"/>
      <p:italic r:id="rId31"/>
      <p:boldItalic r:id="rId32"/>
    </p:embeddedFont>
    <p:embeddedFont>
      <p:font typeface="DM Serif Display"/>
      <p:regular r:id="rId33"/>
      <p: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Ligh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Light-italic.fntdata"/><Relationship Id="rId30" Type="http://schemas.openxmlformats.org/officeDocument/2006/relationships/font" Target="fonts/MontserratLight-bold.fntdata"/><Relationship Id="rId11" Type="http://schemas.openxmlformats.org/officeDocument/2006/relationships/slide" Target="slides/slide7.xml"/><Relationship Id="rId33" Type="http://schemas.openxmlformats.org/officeDocument/2006/relationships/font" Target="fonts/DMSerifDisplay-regular.fntdata"/><Relationship Id="rId10" Type="http://schemas.openxmlformats.org/officeDocument/2006/relationships/slide" Target="slides/slide6.xml"/><Relationship Id="rId32" Type="http://schemas.openxmlformats.org/officeDocument/2006/relationships/font" Target="fonts/MontserratLight-boldItalic.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DMSerifDisplay-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196530c9b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196530c9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196530c9b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196530c9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196530c9b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196530c9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196530c9b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196530c9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1b126ec9c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1b126ec9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1b126ec9c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1b126ec9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1b126ec9c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1b126ec9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1b126ec9c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1b126ec9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6e559b0b4d_0_6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e559b0b4d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196530c9b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196530c9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1b126ec9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1b126ec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0" y="9540"/>
            <a:ext cx="9144191" cy="5133975"/>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91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2"/>
          <p:cNvSpPr txBox="1"/>
          <p:nvPr>
            <p:ph type="ctrTitle"/>
          </p:nvPr>
        </p:nvSpPr>
        <p:spPr>
          <a:xfrm>
            <a:off x="1188725" y="2380200"/>
            <a:ext cx="6766500" cy="1685700"/>
          </a:xfrm>
          <a:prstGeom prst="rect">
            <a:avLst/>
          </a:prstGeom>
        </p:spPr>
        <p:txBody>
          <a:bodyPr anchorCtr="0" anchor="b" bIns="0" lIns="0" spcFirstLastPara="1" rIns="0" wrap="square" tIns="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Accent">
  <p:cSld name="BLANK_3">
    <p:bg>
      <p:bgPr>
        <a:gradFill>
          <a:gsLst>
            <a:gs pos="0">
              <a:schemeClr val="accent5"/>
            </a:gs>
            <a:gs pos="50000">
              <a:schemeClr val="accent5"/>
            </a:gs>
            <a:gs pos="100000">
              <a:schemeClr val="accent6"/>
            </a:gs>
          </a:gsLst>
          <a:lin ang="1680027" scaled="0"/>
        </a:gradFill>
      </p:bgPr>
    </p:bg>
    <p:spTree>
      <p:nvGrpSpPr>
        <p:cNvPr id="50" name="Shape 50"/>
        <p:cNvGrpSpPr/>
        <p:nvPr/>
      </p:nvGrpSpPr>
      <p:grpSpPr>
        <a:xfrm>
          <a:off x="0" y="0"/>
          <a:ext cx="0" cy="0"/>
          <a:chOff x="0" y="0"/>
          <a:chExt cx="0" cy="0"/>
        </a:xfrm>
      </p:grpSpPr>
      <p:sp>
        <p:nvSpPr>
          <p:cNvPr id="51" name="Google Shape;51;p11"/>
          <p:cNvSpPr/>
          <p:nvPr/>
        </p:nvSpPr>
        <p:spPr>
          <a:xfrm>
            <a:off x="0" y="9540"/>
            <a:ext cx="9144191" cy="5133975"/>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FFFFFF">
              <a:alpha val="374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11"/>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White">
  <p:cSld name="BLANK_2">
    <p:bg>
      <p:bgPr>
        <a:gradFill>
          <a:gsLst>
            <a:gs pos="0">
              <a:schemeClr val="lt2"/>
            </a:gs>
            <a:gs pos="50000">
              <a:schemeClr val="lt1"/>
            </a:gs>
            <a:gs pos="100000">
              <a:schemeClr val="lt1"/>
            </a:gs>
          </a:gsLst>
          <a:lin ang="1680027" scaled="0"/>
        </a:gradFill>
      </p:bgPr>
    </p:bg>
    <p:spTree>
      <p:nvGrpSpPr>
        <p:cNvPr id="53" name="Shape 53"/>
        <p:cNvGrpSpPr/>
        <p:nvPr/>
      </p:nvGrpSpPr>
      <p:grpSpPr>
        <a:xfrm>
          <a:off x="0" y="0"/>
          <a:ext cx="0" cy="0"/>
          <a:chOff x="0" y="0"/>
          <a:chExt cx="0" cy="0"/>
        </a:xfrm>
      </p:grpSpPr>
      <p:sp>
        <p:nvSpPr>
          <p:cNvPr id="54" name="Google Shape;54;p12"/>
          <p:cNvSpPr/>
          <p:nvPr/>
        </p:nvSpPr>
        <p:spPr>
          <a:xfrm>
            <a:off x="0" y="9540"/>
            <a:ext cx="9144191" cy="5133975"/>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12"/>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Dark 2">
  <p:cSld name="BLANK_1">
    <p:spTree>
      <p:nvGrpSpPr>
        <p:cNvPr id="56" name="Shape 56"/>
        <p:cNvGrpSpPr/>
        <p:nvPr/>
      </p:nvGrpSpPr>
      <p:grpSpPr>
        <a:xfrm>
          <a:off x="0" y="0"/>
          <a:ext cx="0" cy="0"/>
          <a:chOff x="0" y="0"/>
          <a:chExt cx="0" cy="0"/>
        </a:xfrm>
      </p:grpSpPr>
      <p:sp>
        <p:nvSpPr>
          <p:cNvPr id="57" name="Google Shape;57;p13"/>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3"/>
          <p:cNvSpPr/>
          <p:nvPr/>
        </p:nvSpPr>
        <p:spPr>
          <a:xfrm>
            <a:off x="0" y="0"/>
            <a:ext cx="9144191" cy="5143500"/>
          </a:xfrm>
          <a:custGeom>
            <a:rect b="b" l="l" r="r" t="t"/>
            <a:pathLst>
              <a:path extrusionOk="0" h="6858000" w="12192254">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Dark 3">
  <p:cSld name="BLANK_1_1">
    <p:spTree>
      <p:nvGrpSpPr>
        <p:cNvPr id="59" name="Shape 59"/>
        <p:cNvGrpSpPr/>
        <p:nvPr/>
      </p:nvGrpSpPr>
      <p:grpSpPr>
        <a:xfrm>
          <a:off x="0" y="0"/>
          <a:ext cx="0" cy="0"/>
          <a:chOff x="0" y="0"/>
          <a:chExt cx="0" cy="0"/>
        </a:xfrm>
      </p:grpSpPr>
      <p:sp>
        <p:nvSpPr>
          <p:cNvPr id="60" name="Google Shape;60;p1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p:nvPr/>
        </p:nvSpPr>
        <p:spPr>
          <a:xfrm flipH="1" rot="5400000">
            <a:off x="-248212" y="246209"/>
            <a:ext cx="5151227" cy="4654804"/>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_1_1">
    <p:bg>
      <p:bgPr>
        <a:solidFill>
          <a:schemeClr val="dk1"/>
        </a:solidFill>
      </p:bgPr>
    </p:bg>
    <p:spTree>
      <p:nvGrpSpPr>
        <p:cNvPr id="62" name="Shape 62"/>
        <p:cNvGrpSpPr/>
        <p:nvPr/>
      </p:nvGrpSpPr>
      <p:grpSpPr>
        <a:xfrm>
          <a:off x="0" y="0"/>
          <a:ext cx="0" cy="0"/>
          <a:chOff x="0" y="0"/>
          <a:chExt cx="0" cy="0"/>
        </a:xfrm>
      </p:grpSpPr>
      <p:sp>
        <p:nvSpPr>
          <p:cNvPr id="63" name="Google Shape;63;p15"/>
          <p:cNvSpPr/>
          <p:nvPr/>
        </p:nvSpPr>
        <p:spPr>
          <a:xfrm>
            <a:off x="2934816" y="0"/>
            <a:ext cx="6214110" cy="5143500"/>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FFFFFF">
              <a:alpha val="374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1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 name="Shape 12"/>
        <p:cNvGrpSpPr/>
        <p:nvPr/>
      </p:nvGrpSpPr>
      <p:grpSpPr>
        <a:xfrm>
          <a:off x="0" y="0"/>
          <a:ext cx="0" cy="0"/>
          <a:chOff x="0" y="0"/>
          <a:chExt cx="0" cy="0"/>
        </a:xfrm>
      </p:grpSpPr>
      <p:sp>
        <p:nvSpPr>
          <p:cNvPr id="13" name="Google Shape;13;p3"/>
          <p:cNvSpPr/>
          <p:nvPr/>
        </p:nvSpPr>
        <p:spPr>
          <a:xfrm>
            <a:off x="0" y="0"/>
            <a:ext cx="9144191" cy="5143500"/>
          </a:xfrm>
          <a:custGeom>
            <a:rect b="b" l="l" r="r" t="t"/>
            <a:pathLst>
              <a:path extrusionOk="0" h="6858000" w="12192254">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91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3"/>
          <p:cNvSpPr txBox="1"/>
          <p:nvPr>
            <p:ph type="ctrTitle"/>
          </p:nvPr>
        </p:nvSpPr>
        <p:spPr>
          <a:xfrm>
            <a:off x="1188725" y="2378350"/>
            <a:ext cx="6766500" cy="13050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 name="Google Shape;15;p3"/>
          <p:cNvSpPr txBox="1"/>
          <p:nvPr>
            <p:ph idx="1" type="subTitle"/>
          </p:nvPr>
        </p:nvSpPr>
        <p:spPr>
          <a:xfrm>
            <a:off x="1188725" y="3780303"/>
            <a:ext cx="6766500" cy="2856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16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6" name="Shape 16"/>
        <p:cNvGrpSpPr/>
        <p:nvPr/>
      </p:nvGrpSpPr>
      <p:grpSpPr>
        <a:xfrm>
          <a:off x="0" y="0"/>
          <a:ext cx="0" cy="0"/>
          <a:chOff x="0" y="0"/>
          <a:chExt cx="0" cy="0"/>
        </a:xfrm>
      </p:grpSpPr>
      <p:sp>
        <p:nvSpPr>
          <p:cNvPr id="17" name="Google Shape;17;p4"/>
          <p:cNvSpPr/>
          <p:nvPr/>
        </p:nvSpPr>
        <p:spPr>
          <a:xfrm rot="5400000">
            <a:off x="2006359" y="-1980394"/>
            <a:ext cx="5136998" cy="9138285"/>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4"/>
          <p:cNvSpPr txBox="1"/>
          <p:nvPr>
            <p:ph idx="1" type="body"/>
          </p:nvPr>
        </p:nvSpPr>
        <p:spPr>
          <a:xfrm>
            <a:off x="1188725" y="1231800"/>
            <a:ext cx="6766500" cy="2679900"/>
          </a:xfrm>
          <a:prstGeom prst="rect">
            <a:avLst/>
          </a:prstGeom>
        </p:spPr>
        <p:txBody>
          <a:bodyPr anchorCtr="0" anchor="t" bIns="0" lIns="0" spcFirstLastPara="1" rIns="0" wrap="square" tIns="0">
            <a:noAutofit/>
          </a:bodyPr>
          <a:lstStyle>
            <a:lvl1pPr indent="-457200" lvl="0" marL="457200" rtl="0">
              <a:spcBef>
                <a:spcPts val="600"/>
              </a:spcBef>
              <a:spcAft>
                <a:spcPts val="0"/>
              </a:spcAft>
              <a:buSzPts val="3600"/>
              <a:buFont typeface="DM Serif Display"/>
              <a:buChar char="╺"/>
              <a:defRPr sz="3600">
                <a:latin typeface="DM Serif Display"/>
                <a:ea typeface="DM Serif Display"/>
                <a:cs typeface="DM Serif Display"/>
                <a:sym typeface="DM Serif Display"/>
              </a:defRPr>
            </a:lvl1pPr>
            <a:lvl2pPr indent="-457200" lvl="1" marL="914400" rtl="0">
              <a:spcBef>
                <a:spcPts val="0"/>
              </a:spcBef>
              <a:spcAft>
                <a:spcPts val="0"/>
              </a:spcAft>
              <a:buSzPts val="3600"/>
              <a:buFont typeface="DM Serif Display"/>
              <a:buChar char="-"/>
              <a:defRPr sz="3600">
                <a:latin typeface="DM Serif Display"/>
                <a:ea typeface="DM Serif Display"/>
                <a:cs typeface="DM Serif Display"/>
                <a:sym typeface="DM Serif Display"/>
              </a:defRPr>
            </a:lvl2pPr>
            <a:lvl3pPr indent="-457200" lvl="2" marL="1371600" rtl="0">
              <a:spcBef>
                <a:spcPts val="0"/>
              </a:spcBef>
              <a:spcAft>
                <a:spcPts val="0"/>
              </a:spcAft>
              <a:buSzPts val="3600"/>
              <a:buFont typeface="DM Serif Display"/>
              <a:buChar char="⬞"/>
              <a:defRPr sz="3600">
                <a:latin typeface="DM Serif Display"/>
                <a:ea typeface="DM Serif Display"/>
                <a:cs typeface="DM Serif Display"/>
                <a:sym typeface="DM Serif Display"/>
              </a:defRPr>
            </a:lvl3pPr>
            <a:lvl4pPr indent="-457200" lvl="3" marL="1828800" rtl="0">
              <a:spcBef>
                <a:spcPts val="0"/>
              </a:spcBef>
              <a:spcAft>
                <a:spcPts val="0"/>
              </a:spcAft>
              <a:buSzPts val="3600"/>
              <a:buFont typeface="DM Serif Display"/>
              <a:buChar char="●"/>
              <a:defRPr sz="3600">
                <a:latin typeface="DM Serif Display"/>
                <a:ea typeface="DM Serif Display"/>
                <a:cs typeface="DM Serif Display"/>
                <a:sym typeface="DM Serif Display"/>
              </a:defRPr>
            </a:lvl4pPr>
            <a:lvl5pPr indent="-457200" lvl="4" marL="2286000" rtl="0">
              <a:spcBef>
                <a:spcPts val="0"/>
              </a:spcBef>
              <a:spcAft>
                <a:spcPts val="0"/>
              </a:spcAft>
              <a:buSzPts val="3600"/>
              <a:buFont typeface="DM Serif Display"/>
              <a:buChar char="○"/>
              <a:defRPr sz="3600">
                <a:latin typeface="DM Serif Display"/>
                <a:ea typeface="DM Serif Display"/>
                <a:cs typeface="DM Serif Display"/>
                <a:sym typeface="DM Serif Display"/>
              </a:defRPr>
            </a:lvl5pPr>
            <a:lvl6pPr indent="-457200" lvl="5" marL="2743200" rtl="0">
              <a:spcBef>
                <a:spcPts val="0"/>
              </a:spcBef>
              <a:spcAft>
                <a:spcPts val="0"/>
              </a:spcAft>
              <a:buSzPts val="3600"/>
              <a:buFont typeface="DM Serif Display"/>
              <a:buChar char="■"/>
              <a:defRPr sz="3600">
                <a:latin typeface="DM Serif Display"/>
                <a:ea typeface="DM Serif Display"/>
                <a:cs typeface="DM Serif Display"/>
                <a:sym typeface="DM Serif Display"/>
              </a:defRPr>
            </a:lvl6pPr>
            <a:lvl7pPr indent="-457200" lvl="6" marL="3200400" rtl="0">
              <a:spcBef>
                <a:spcPts val="0"/>
              </a:spcBef>
              <a:spcAft>
                <a:spcPts val="0"/>
              </a:spcAft>
              <a:buSzPts val="3600"/>
              <a:buFont typeface="DM Serif Display"/>
              <a:buChar char="●"/>
              <a:defRPr sz="3600">
                <a:latin typeface="DM Serif Display"/>
                <a:ea typeface="DM Serif Display"/>
                <a:cs typeface="DM Serif Display"/>
                <a:sym typeface="DM Serif Display"/>
              </a:defRPr>
            </a:lvl7pPr>
            <a:lvl8pPr indent="-457200" lvl="7" marL="3657600" rtl="0">
              <a:spcBef>
                <a:spcPts val="0"/>
              </a:spcBef>
              <a:spcAft>
                <a:spcPts val="0"/>
              </a:spcAft>
              <a:buSzPts val="3600"/>
              <a:buFont typeface="DM Serif Display"/>
              <a:buChar char="○"/>
              <a:defRPr sz="3600">
                <a:latin typeface="DM Serif Display"/>
                <a:ea typeface="DM Serif Display"/>
                <a:cs typeface="DM Serif Display"/>
                <a:sym typeface="DM Serif Display"/>
              </a:defRPr>
            </a:lvl8pPr>
            <a:lvl9pPr indent="-457200" lvl="8" marL="4114800" rtl="0">
              <a:spcBef>
                <a:spcPts val="0"/>
              </a:spcBef>
              <a:spcAft>
                <a:spcPts val="0"/>
              </a:spcAft>
              <a:buSzPts val="3600"/>
              <a:buFont typeface="DM Serif Display"/>
              <a:buChar char="■"/>
              <a:defRPr sz="3600">
                <a:latin typeface="DM Serif Display"/>
                <a:ea typeface="DM Serif Display"/>
                <a:cs typeface="DM Serif Display"/>
                <a:sym typeface="DM Serif Display"/>
              </a:defRPr>
            </a:lvl9pPr>
          </a:lstStyle>
          <a:p/>
        </p:txBody>
      </p:sp>
      <p:sp>
        <p:nvSpPr>
          <p:cNvPr id="19" name="Google Shape;19;p4"/>
          <p:cNvSpPr txBox="1"/>
          <p:nvPr/>
        </p:nvSpPr>
        <p:spPr>
          <a:xfrm>
            <a:off x="755988" y="1181777"/>
            <a:ext cx="463200" cy="685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6000">
                <a:solidFill>
                  <a:schemeClr val="accent6"/>
                </a:solidFill>
                <a:latin typeface="DM Serif Display"/>
                <a:ea typeface="DM Serif Display"/>
                <a:cs typeface="DM Serif Display"/>
                <a:sym typeface="DM Serif Display"/>
              </a:rPr>
              <a:t>“</a:t>
            </a:r>
            <a:endParaRPr sz="6000">
              <a:solidFill>
                <a:schemeClr val="accent6"/>
              </a:solidFill>
              <a:latin typeface="DM Serif Display"/>
              <a:ea typeface="DM Serif Display"/>
              <a:cs typeface="DM Serif Display"/>
              <a:sym typeface="DM Serif Display"/>
            </a:endParaRPr>
          </a:p>
        </p:txBody>
      </p:sp>
      <p:sp>
        <p:nvSpPr>
          <p:cNvPr id="20" name="Google Shape;20;p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1" name="Shape 21"/>
        <p:cNvGrpSpPr/>
        <p:nvPr/>
      </p:nvGrpSpPr>
      <p:grpSpPr>
        <a:xfrm>
          <a:off x="0" y="0"/>
          <a:ext cx="0" cy="0"/>
          <a:chOff x="0" y="0"/>
          <a:chExt cx="0" cy="0"/>
        </a:xfrm>
      </p:grpSpPr>
      <p:sp>
        <p:nvSpPr>
          <p:cNvPr id="22" name="Google Shape;22;p5"/>
          <p:cNvSpPr/>
          <p:nvPr/>
        </p:nvSpPr>
        <p:spPr>
          <a:xfrm>
            <a:off x="2934816" y="0"/>
            <a:ext cx="6214110" cy="5143500"/>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5"/>
          <p:cNvSpPr txBox="1"/>
          <p:nvPr>
            <p:ph type="title"/>
          </p:nvPr>
        </p:nvSpPr>
        <p:spPr>
          <a:xfrm>
            <a:off x="1188725" y="1028875"/>
            <a:ext cx="6766500" cy="1567500"/>
          </a:xfrm>
          <a:prstGeom prst="rect">
            <a:avLst/>
          </a:prstGeom>
        </p:spPr>
        <p:txBody>
          <a:bodyPr anchorCtr="0" anchor="b" bIns="0" lIns="0" spcFirstLastPara="1" rIns="0" wrap="square" tIns="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p:txBody>
      </p:sp>
      <p:sp>
        <p:nvSpPr>
          <p:cNvPr id="24" name="Google Shape;24;p5"/>
          <p:cNvSpPr txBox="1"/>
          <p:nvPr>
            <p:ph idx="1" type="body"/>
          </p:nvPr>
        </p:nvSpPr>
        <p:spPr>
          <a:xfrm>
            <a:off x="1188725" y="2851925"/>
            <a:ext cx="6766500" cy="15675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Font typeface="Montserrat Light"/>
              <a:buChar char="╺"/>
              <a:defRPr sz="1600">
                <a:latin typeface="Montserrat Light"/>
                <a:ea typeface="Montserrat Light"/>
                <a:cs typeface="Montserrat Light"/>
                <a:sym typeface="Montserrat Light"/>
              </a:defRPr>
            </a:lvl1pPr>
            <a:lvl2pPr indent="-330200" lvl="1" marL="914400" rtl="0">
              <a:spcBef>
                <a:spcPts val="0"/>
              </a:spcBef>
              <a:spcAft>
                <a:spcPts val="0"/>
              </a:spcAft>
              <a:buSzPts val="1600"/>
              <a:buFont typeface="Montserrat Light"/>
              <a:buChar char="-"/>
              <a:defRPr sz="1600">
                <a:latin typeface="Montserrat Light"/>
                <a:ea typeface="Montserrat Light"/>
                <a:cs typeface="Montserrat Light"/>
                <a:sym typeface="Montserrat Light"/>
              </a:defRPr>
            </a:lvl2pPr>
            <a:lvl3pPr indent="-330200" lvl="2" marL="13716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3pPr>
            <a:lvl4pPr indent="-330200" lvl="3" marL="18288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4pPr>
            <a:lvl5pPr indent="-330200" lvl="4" marL="22860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5pPr>
            <a:lvl6pPr indent="-330200" lvl="5" marL="2743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6pPr>
            <a:lvl7pPr indent="-330200" lvl="6" marL="32004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7pPr>
            <a:lvl8pPr indent="-330200" lvl="7" marL="36576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8pPr>
            <a:lvl9pPr indent="-330200" lvl="8" marL="41148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9pPr>
          </a:lstStyle>
          <a:p/>
        </p:txBody>
      </p:sp>
      <p:sp>
        <p:nvSpPr>
          <p:cNvPr id="25" name="Google Shape;25;p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solidFill>
                  <a:schemeClr val="dk2"/>
                </a:solidFill>
                <a:latin typeface="DM Serif Display"/>
                <a:ea typeface="DM Serif Display"/>
                <a:cs typeface="DM Serif Display"/>
                <a:sym typeface="DM Serif Display"/>
              </a:defRPr>
            </a:lvl1pPr>
            <a:lvl2pPr lvl="1" rtl="0">
              <a:buNone/>
              <a:defRPr>
                <a:solidFill>
                  <a:schemeClr val="dk2"/>
                </a:solidFill>
                <a:latin typeface="DM Serif Display"/>
                <a:ea typeface="DM Serif Display"/>
                <a:cs typeface="DM Serif Display"/>
                <a:sym typeface="DM Serif Display"/>
              </a:defRPr>
            </a:lvl2pPr>
            <a:lvl3pPr lvl="2" rtl="0">
              <a:buNone/>
              <a:defRPr>
                <a:solidFill>
                  <a:schemeClr val="dk2"/>
                </a:solidFill>
                <a:latin typeface="DM Serif Display"/>
                <a:ea typeface="DM Serif Display"/>
                <a:cs typeface="DM Serif Display"/>
                <a:sym typeface="DM Serif Display"/>
              </a:defRPr>
            </a:lvl3pPr>
            <a:lvl4pPr lvl="3" rtl="0">
              <a:buNone/>
              <a:defRPr>
                <a:solidFill>
                  <a:schemeClr val="dk2"/>
                </a:solidFill>
                <a:latin typeface="DM Serif Display"/>
                <a:ea typeface="DM Serif Display"/>
                <a:cs typeface="DM Serif Display"/>
                <a:sym typeface="DM Serif Display"/>
              </a:defRPr>
            </a:lvl4pPr>
            <a:lvl5pPr lvl="4" rtl="0">
              <a:buNone/>
              <a:defRPr>
                <a:solidFill>
                  <a:schemeClr val="dk2"/>
                </a:solidFill>
                <a:latin typeface="DM Serif Display"/>
                <a:ea typeface="DM Serif Display"/>
                <a:cs typeface="DM Serif Display"/>
                <a:sym typeface="DM Serif Display"/>
              </a:defRPr>
            </a:lvl5pPr>
            <a:lvl6pPr lvl="5" rtl="0">
              <a:buNone/>
              <a:defRPr>
                <a:solidFill>
                  <a:schemeClr val="dk2"/>
                </a:solidFill>
                <a:latin typeface="DM Serif Display"/>
                <a:ea typeface="DM Serif Display"/>
                <a:cs typeface="DM Serif Display"/>
                <a:sym typeface="DM Serif Display"/>
              </a:defRPr>
            </a:lvl6pPr>
            <a:lvl7pPr lvl="6" rtl="0">
              <a:buNone/>
              <a:defRPr>
                <a:solidFill>
                  <a:schemeClr val="dk2"/>
                </a:solidFill>
                <a:latin typeface="DM Serif Display"/>
                <a:ea typeface="DM Serif Display"/>
                <a:cs typeface="DM Serif Display"/>
                <a:sym typeface="DM Serif Display"/>
              </a:defRPr>
            </a:lvl7pPr>
            <a:lvl8pPr lvl="7" rtl="0">
              <a:buNone/>
              <a:defRPr>
                <a:solidFill>
                  <a:schemeClr val="dk2"/>
                </a:solidFill>
                <a:latin typeface="DM Serif Display"/>
                <a:ea typeface="DM Serif Display"/>
                <a:cs typeface="DM Serif Display"/>
                <a:sym typeface="DM Serif Display"/>
              </a:defRPr>
            </a:lvl8pPr>
            <a:lvl9pPr lvl="8" rtl="0">
              <a:buNone/>
              <a:defRPr>
                <a:solidFill>
                  <a:schemeClr val="dk2"/>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6" name="Shape 26"/>
        <p:cNvGrpSpPr/>
        <p:nvPr/>
      </p:nvGrpSpPr>
      <p:grpSpPr>
        <a:xfrm>
          <a:off x="0" y="0"/>
          <a:ext cx="0" cy="0"/>
          <a:chOff x="0" y="0"/>
          <a:chExt cx="0" cy="0"/>
        </a:xfrm>
      </p:grpSpPr>
      <p:sp>
        <p:nvSpPr>
          <p:cNvPr id="27" name="Google Shape;27;p6"/>
          <p:cNvSpPr/>
          <p:nvPr/>
        </p:nvSpPr>
        <p:spPr>
          <a:xfrm>
            <a:off x="2934816" y="0"/>
            <a:ext cx="6214110" cy="5143500"/>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6"/>
          <p:cNvSpPr txBox="1"/>
          <p:nvPr>
            <p:ph type="title"/>
          </p:nvPr>
        </p:nvSpPr>
        <p:spPr>
          <a:xfrm>
            <a:off x="1188725" y="1028875"/>
            <a:ext cx="6766500" cy="1567500"/>
          </a:xfrm>
          <a:prstGeom prst="rect">
            <a:avLst/>
          </a:prstGeom>
        </p:spPr>
        <p:txBody>
          <a:bodyPr anchorCtr="0" anchor="b" bIns="0" lIns="0" spcFirstLastPara="1" rIns="0" wrap="square" tIns="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p:txBody>
      </p:sp>
      <p:sp>
        <p:nvSpPr>
          <p:cNvPr id="29" name="Google Shape;29;p6"/>
          <p:cNvSpPr txBox="1"/>
          <p:nvPr>
            <p:ph idx="1" type="body"/>
          </p:nvPr>
        </p:nvSpPr>
        <p:spPr>
          <a:xfrm>
            <a:off x="1188725" y="2851925"/>
            <a:ext cx="3183600" cy="1567500"/>
          </a:xfrm>
          <a:prstGeom prst="rect">
            <a:avLst/>
          </a:prstGeom>
        </p:spPr>
        <p:txBody>
          <a:bodyPr anchorCtr="0" anchor="t" bIns="0" lIns="0" spcFirstLastPara="1" rIns="0" wrap="square" tIns="0">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0" name="Google Shape;30;p6"/>
          <p:cNvSpPr txBox="1"/>
          <p:nvPr>
            <p:ph idx="2" type="body"/>
          </p:nvPr>
        </p:nvSpPr>
        <p:spPr>
          <a:xfrm>
            <a:off x="4771764" y="2851925"/>
            <a:ext cx="3183600" cy="1567500"/>
          </a:xfrm>
          <a:prstGeom prst="rect">
            <a:avLst/>
          </a:prstGeom>
        </p:spPr>
        <p:txBody>
          <a:bodyPr anchorCtr="0" anchor="t" bIns="0" lIns="0" spcFirstLastPara="1" rIns="0" wrap="square" tIns="0">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1" name="Google Shape;31;p6"/>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2" name="Shape 32"/>
        <p:cNvGrpSpPr/>
        <p:nvPr/>
      </p:nvGrpSpPr>
      <p:grpSpPr>
        <a:xfrm>
          <a:off x="0" y="0"/>
          <a:ext cx="0" cy="0"/>
          <a:chOff x="0" y="0"/>
          <a:chExt cx="0" cy="0"/>
        </a:xfrm>
      </p:grpSpPr>
      <p:sp>
        <p:nvSpPr>
          <p:cNvPr id="33" name="Google Shape;33;p7"/>
          <p:cNvSpPr/>
          <p:nvPr/>
        </p:nvSpPr>
        <p:spPr>
          <a:xfrm>
            <a:off x="2934816" y="0"/>
            <a:ext cx="6214110" cy="5143500"/>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7"/>
          <p:cNvSpPr txBox="1"/>
          <p:nvPr>
            <p:ph type="title"/>
          </p:nvPr>
        </p:nvSpPr>
        <p:spPr>
          <a:xfrm>
            <a:off x="1188725" y="1028875"/>
            <a:ext cx="6766500" cy="1567500"/>
          </a:xfrm>
          <a:prstGeom prst="rect">
            <a:avLst/>
          </a:prstGeom>
        </p:spPr>
        <p:txBody>
          <a:bodyPr anchorCtr="0" anchor="b" bIns="0" lIns="0" spcFirstLastPara="1" rIns="0" wrap="square" tIns="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p:txBody>
      </p:sp>
      <p:sp>
        <p:nvSpPr>
          <p:cNvPr id="35" name="Google Shape;35;p7"/>
          <p:cNvSpPr txBox="1"/>
          <p:nvPr>
            <p:ph idx="1" type="body"/>
          </p:nvPr>
        </p:nvSpPr>
        <p:spPr>
          <a:xfrm>
            <a:off x="1188725" y="2851925"/>
            <a:ext cx="2031600" cy="1567500"/>
          </a:xfrm>
          <a:prstGeom prst="rect">
            <a:avLst/>
          </a:prstGeom>
        </p:spPr>
        <p:txBody>
          <a:bodyPr anchorCtr="0" anchor="t" bIns="0" lIns="0" spcFirstLastPara="1" rIns="0" wrap="square" tIns="0">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7"/>
          <p:cNvSpPr txBox="1"/>
          <p:nvPr>
            <p:ph idx="2" type="body"/>
          </p:nvPr>
        </p:nvSpPr>
        <p:spPr>
          <a:xfrm>
            <a:off x="3524053" y="2851925"/>
            <a:ext cx="2031600" cy="1567500"/>
          </a:xfrm>
          <a:prstGeom prst="rect">
            <a:avLst/>
          </a:prstGeom>
        </p:spPr>
        <p:txBody>
          <a:bodyPr anchorCtr="0" anchor="t" bIns="0" lIns="0" spcFirstLastPara="1" rIns="0" wrap="square" tIns="0">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7" name="Google Shape;37;p7"/>
          <p:cNvSpPr txBox="1"/>
          <p:nvPr>
            <p:ph idx="3" type="body"/>
          </p:nvPr>
        </p:nvSpPr>
        <p:spPr>
          <a:xfrm>
            <a:off x="5859380" y="2851925"/>
            <a:ext cx="2031600" cy="1567500"/>
          </a:xfrm>
          <a:prstGeom prst="rect">
            <a:avLst/>
          </a:prstGeom>
        </p:spPr>
        <p:txBody>
          <a:bodyPr anchorCtr="0" anchor="t" bIns="0" lIns="0" spcFirstLastPara="1" rIns="0" wrap="square" tIns="0">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9" name="Shape 39"/>
        <p:cNvGrpSpPr/>
        <p:nvPr/>
      </p:nvGrpSpPr>
      <p:grpSpPr>
        <a:xfrm>
          <a:off x="0" y="0"/>
          <a:ext cx="0" cy="0"/>
          <a:chOff x="0" y="0"/>
          <a:chExt cx="0" cy="0"/>
        </a:xfrm>
      </p:grpSpPr>
      <p:sp>
        <p:nvSpPr>
          <p:cNvPr id="40" name="Google Shape;40;p8"/>
          <p:cNvSpPr/>
          <p:nvPr/>
        </p:nvSpPr>
        <p:spPr>
          <a:xfrm>
            <a:off x="2934816" y="0"/>
            <a:ext cx="6214110" cy="5143500"/>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8"/>
          <p:cNvSpPr txBox="1"/>
          <p:nvPr>
            <p:ph type="title"/>
          </p:nvPr>
        </p:nvSpPr>
        <p:spPr>
          <a:xfrm>
            <a:off x="1188725" y="1048275"/>
            <a:ext cx="6766500" cy="478500"/>
          </a:xfrm>
          <a:prstGeom prst="rect">
            <a:avLst/>
          </a:prstGeom>
        </p:spPr>
        <p:txBody>
          <a:bodyPr anchorCtr="0" anchor="t"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2" name="Google Shape;42;p8"/>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9"/>
          <p:cNvSpPr/>
          <p:nvPr/>
        </p:nvSpPr>
        <p:spPr>
          <a:xfrm rot="-5400000">
            <a:off x="4240988" y="246209"/>
            <a:ext cx="5151227" cy="4654804"/>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9"/>
          <p:cNvSpPr txBox="1"/>
          <p:nvPr>
            <p:ph idx="1" type="body"/>
          </p:nvPr>
        </p:nvSpPr>
        <p:spPr>
          <a:xfrm>
            <a:off x="1188725" y="4101500"/>
            <a:ext cx="6766500" cy="393600"/>
          </a:xfrm>
          <a:prstGeom prst="rect">
            <a:avLst/>
          </a:prstGeom>
        </p:spPr>
        <p:txBody>
          <a:bodyPr anchorCtr="0" anchor="t" bIns="0" lIns="0" spcFirstLastPara="1" rIns="0" wrap="square" tIns="0">
            <a:noAutofit/>
          </a:bodyPr>
          <a:lstStyle>
            <a:lvl1pPr indent="-228600" lvl="0" marL="457200" rtl="0">
              <a:spcBef>
                <a:spcPts val="360"/>
              </a:spcBef>
              <a:spcAft>
                <a:spcPts val="0"/>
              </a:spcAft>
              <a:buSzPts val="1600"/>
              <a:buNone/>
              <a:defRPr/>
            </a:lvl1pPr>
          </a:lstStyle>
          <a:p/>
        </p:txBody>
      </p:sp>
      <p:sp>
        <p:nvSpPr>
          <p:cNvPr id="46" name="Google Shape;46;p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Dark 1" type="blank">
  <p:cSld name="BLANK">
    <p:spTree>
      <p:nvGrpSpPr>
        <p:cNvPr id="47" name="Shape 47"/>
        <p:cNvGrpSpPr/>
        <p:nvPr/>
      </p:nvGrpSpPr>
      <p:grpSpPr>
        <a:xfrm>
          <a:off x="0" y="0"/>
          <a:ext cx="0" cy="0"/>
          <a:chOff x="0" y="0"/>
          <a:chExt cx="0" cy="0"/>
        </a:xfrm>
      </p:grpSpPr>
      <p:sp>
        <p:nvSpPr>
          <p:cNvPr id="48" name="Google Shape;48;p10"/>
          <p:cNvSpPr/>
          <p:nvPr/>
        </p:nvSpPr>
        <p:spPr>
          <a:xfrm>
            <a:off x="0" y="9540"/>
            <a:ext cx="9144191" cy="5133975"/>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10"/>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chemeClr val="accent1"/>
            </a:gs>
            <a:gs pos="50000">
              <a:schemeClr val="accent1"/>
            </a:gs>
            <a:gs pos="100000">
              <a:schemeClr val="accent2"/>
            </a:gs>
          </a:gsLst>
          <a:lin ang="1680027"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88725" y="1028875"/>
            <a:ext cx="6766500" cy="15675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1pPr>
            <a:lvl2pPr lvl="1"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2pPr>
            <a:lvl3pPr lvl="2"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3pPr>
            <a:lvl4pPr lvl="3"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4pPr>
            <a:lvl5pPr lvl="4"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5pPr>
            <a:lvl6pPr lvl="5"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6pPr>
            <a:lvl7pPr lvl="6"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7pPr>
            <a:lvl8pPr lvl="7"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8pPr>
            <a:lvl9pPr lvl="8"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9pPr>
          </a:lstStyle>
          <a:p/>
        </p:txBody>
      </p:sp>
      <p:sp>
        <p:nvSpPr>
          <p:cNvPr id="7" name="Google Shape;7;p1"/>
          <p:cNvSpPr txBox="1"/>
          <p:nvPr>
            <p:ph idx="1" type="body"/>
          </p:nvPr>
        </p:nvSpPr>
        <p:spPr>
          <a:xfrm>
            <a:off x="1188725" y="2851925"/>
            <a:ext cx="6766500" cy="1567500"/>
          </a:xfrm>
          <a:prstGeom prst="rect">
            <a:avLst/>
          </a:prstGeom>
          <a:noFill/>
          <a:ln>
            <a:noFill/>
          </a:ln>
        </p:spPr>
        <p:txBody>
          <a:bodyPr anchorCtr="0" anchor="t" bIns="0" lIns="0" spcFirstLastPara="1" rIns="0" wrap="square" tIns="0">
            <a:noAutofit/>
          </a:bodyPr>
          <a:lstStyle>
            <a:lvl1pPr indent="-330200" lvl="0" marL="457200" rtl="0">
              <a:lnSpc>
                <a:spcPct val="115000"/>
              </a:lnSpc>
              <a:spcBef>
                <a:spcPts val="60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1pPr>
            <a:lvl2pPr indent="-330200" lvl="1" marL="914400" rtl="0">
              <a:lnSpc>
                <a:spcPct val="115000"/>
              </a:lnSpc>
              <a:spcBef>
                <a:spcPts val="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2pPr>
            <a:lvl3pPr indent="-330200" lvl="2" marL="13716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3pPr>
            <a:lvl4pPr indent="-330200" lvl="3" marL="18288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4pPr>
            <a:lvl5pPr indent="-330200" lvl="4" marL="22860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5pPr>
            <a:lvl6pPr indent="-330200" lvl="5" marL="2743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6pPr>
            <a:lvl7pPr indent="-330200" lvl="6" marL="32004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7pPr>
            <a:lvl8pPr indent="-330200" lvl="7" marL="36576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8pPr>
            <a:lvl9pPr indent="-330200" lvl="8" marL="41148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9pPr>
          </a:lstStyle>
          <a:p/>
        </p:txBody>
      </p:sp>
      <p:sp>
        <p:nvSpPr>
          <p:cNvPr id="8" name="Google Shape;8;p1"/>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lvl="0" rtl="0" algn="r">
              <a:buNone/>
              <a:defRPr sz="1300">
                <a:solidFill>
                  <a:schemeClr val="dk2"/>
                </a:solidFill>
                <a:latin typeface="DM Serif Display"/>
                <a:ea typeface="DM Serif Display"/>
                <a:cs typeface="DM Serif Display"/>
                <a:sym typeface="DM Serif Display"/>
              </a:defRPr>
            </a:lvl1pPr>
            <a:lvl2pPr lvl="1" rtl="0" algn="r">
              <a:buNone/>
              <a:defRPr sz="1300">
                <a:solidFill>
                  <a:schemeClr val="dk2"/>
                </a:solidFill>
                <a:latin typeface="DM Serif Display"/>
                <a:ea typeface="DM Serif Display"/>
                <a:cs typeface="DM Serif Display"/>
                <a:sym typeface="DM Serif Display"/>
              </a:defRPr>
            </a:lvl2pPr>
            <a:lvl3pPr lvl="2" rtl="0" algn="r">
              <a:buNone/>
              <a:defRPr sz="1300">
                <a:solidFill>
                  <a:schemeClr val="dk2"/>
                </a:solidFill>
                <a:latin typeface="DM Serif Display"/>
                <a:ea typeface="DM Serif Display"/>
                <a:cs typeface="DM Serif Display"/>
                <a:sym typeface="DM Serif Display"/>
              </a:defRPr>
            </a:lvl3pPr>
            <a:lvl4pPr lvl="3" rtl="0" algn="r">
              <a:buNone/>
              <a:defRPr sz="1300">
                <a:solidFill>
                  <a:schemeClr val="dk2"/>
                </a:solidFill>
                <a:latin typeface="DM Serif Display"/>
                <a:ea typeface="DM Serif Display"/>
                <a:cs typeface="DM Serif Display"/>
                <a:sym typeface="DM Serif Display"/>
              </a:defRPr>
            </a:lvl4pPr>
            <a:lvl5pPr lvl="4" rtl="0" algn="r">
              <a:buNone/>
              <a:defRPr sz="1300">
                <a:solidFill>
                  <a:schemeClr val="dk2"/>
                </a:solidFill>
                <a:latin typeface="DM Serif Display"/>
                <a:ea typeface="DM Serif Display"/>
                <a:cs typeface="DM Serif Display"/>
                <a:sym typeface="DM Serif Display"/>
              </a:defRPr>
            </a:lvl5pPr>
            <a:lvl6pPr lvl="5" rtl="0" algn="r">
              <a:buNone/>
              <a:defRPr sz="1300">
                <a:solidFill>
                  <a:schemeClr val="dk2"/>
                </a:solidFill>
                <a:latin typeface="DM Serif Display"/>
                <a:ea typeface="DM Serif Display"/>
                <a:cs typeface="DM Serif Display"/>
                <a:sym typeface="DM Serif Display"/>
              </a:defRPr>
            </a:lvl6pPr>
            <a:lvl7pPr lvl="6" rtl="0" algn="r">
              <a:buNone/>
              <a:defRPr sz="1300">
                <a:solidFill>
                  <a:schemeClr val="dk2"/>
                </a:solidFill>
                <a:latin typeface="DM Serif Display"/>
                <a:ea typeface="DM Serif Display"/>
                <a:cs typeface="DM Serif Display"/>
                <a:sym typeface="DM Serif Display"/>
              </a:defRPr>
            </a:lvl7pPr>
            <a:lvl8pPr lvl="7" rtl="0" algn="r">
              <a:buNone/>
              <a:defRPr sz="1300">
                <a:solidFill>
                  <a:schemeClr val="dk2"/>
                </a:solidFill>
                <a:latin typeface="DM Serif Display"/>
                <a:ea typeface="DM Serif Display"/>
                <a:cs typeface="DM Serif Display"/>
                <a:sym typeface="DM Serif Display"/>
              </a:defRPr>
            </a:lvl8pPr>
            <a:lvl9pPr lvl="8" rtl="0" algn="r">
              <a:buNone/>
              <a:defRPr sz="1300">
                <a:solidFill>
                  <a:schemeClr val="dk2"/>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2.png"/><Relationship Id="rId7"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hyperlink" Target="http://www.slidescarnival.com/?utm_source=template" TargetMode="External"/><Relationship Id="rId4" Type="http://schemas.openxmlformats.org/officeDocument/2006/relationships/hyperlink" Target="http://unsplash.com/&amp;utm_source=slidescarniv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6"/>
          <p:cNvSpPr txBox="1"/>
          <p:nvPr>
            <p:ph idx="4294967295" type="ctrTitle"/>
          </p:nvPr>
        </p:nvSpPr>
        <p:spPr>
          <a:xfrm>
            <a:off x="1188725" y="1911525"/>
            <a:ext cx="5587800" cy="94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7200">
                <a:solidFill>
                  <a:schemeClr val="accent6"/>
                </a:solidFill>
              </a:rPr>
              <a:t>Hello!</a:t>
            </a:r>
            <a:endParaRPr sz="7200">
              <a:solidFill>
                <a:schemeClr val="accent6"/>
              </a:solidFill>
            </a:endParaRPr>
          </a:p>
        </p:txBody>
      </p:sp>
      <p:sp>
        <p:nvSpPr>
          <p:cNvPr id="70" name="Google Shape;70;p16"/>
          <p:cNvSpPr txBox="1"/>
          <p:nvPr>
            <p:ph idx="4294967295" type="subTitle"/>
          </p:nvPr>
        </p:nvSpPr>
        <p:spPr>
          <a:xfrm>
            <a:off x="1188725" y="2940725"/>
            <a:ext cx="6456300" cy="1596000"/>
          </a:xfrm>
          <a:prstGeom prst="rect">
            <a:avLst/>
          </a:prstGeom>
        </p:spPr>
        <p:txBody>
          <a:bodyPr anchorCtr="0" anchor="t" bIns="0" lIns="0" spcFirstLastPara="1" rIns="0" wrap="square" tIns="0">
            <a:noAutofit/>
          </a:bodyPr>
          <a:lstStyle/>
          <a:p>
            <a:pPr indent="0" lvl="0" marL="0" rtl="0" algn="l">
              <a:lnSpc>
                <a:spcPct val="100000"/>
              </a:lnSpc>
              <a:spcBef>
                <a:spcPts val="600"/>
              </a:spcBef>
              <a:spcAft>
                <a:spcPts val="0"/>
              </a:spcAft>
              <a:buNone/>
            </a:pPr>
            <a:r>
              <a:rPr lang="en" sz="1800"/>
              <a:t>Florin Vasiliu</a:t>
            </a:r>
            <a:endParaRPr sz="1800"/>
          </a:p>
          <a:p>
            <a:pPr indent="0" lvl="0" marL="0" rtl="0" algn="l">
              <a:lnSpc>
                <a:spcPct val="100000"/>
              </a:lnSpc>
              <a:spcBef>
                <a:spcPts val="600"/>
              </a:spcBef>
              <a:spcAft>
                <a:spcPts val="0"/>
              </a:spcAft>
              <a:buNone/>
            </a:pPr>
            <a:r>
              <a:rPr lang="en" sz="1800"/>
              <a:t>Casandra Carrizales</a:t>
            </a:r>
            <a:endParaRPr sz="1800"/>
          </a:p>
          <a:p>
            <a:pPr indent="0" lvl="0" marL="0" rtl="0" algn="l">
              <a:lnSpc>
                <a:spcPct val="100000"/>
              </a:lnSpc>
              <a:spcBef>
                <a:spcPts val="600"/>
              </a:spcBef>
              <a:spcAft>
                <a:spcPts val="0"/>
              </a:spcAft>
              <a:buNone/>
            </a:pPr>
            <a:r>
              <a:rPr lang="en" sz="1800"/>
              <a:t>Chunyi Shi</a:t>
            </a:r>
            <a:endParaRPr sz="1800"/>
          </a:p>
          <a:p>
            <a:pPr indent="0" lvl="0" marL="0" rtl="0" algn="l">
              <a:lnSpc>
                <a:spcPct val="100000"/>
              </a:lnSpc>
              <a:spcBef>
                <a:spcPts val="600"/>
              </a:spcBef>
              <a:spcAft>
                <a:spcPts val="0"/>
              </a:spcAft>
              <a:buClr>
                <a:schemeClr val="dk1"/>
              </a:buClr>
              <a:buSzPts val="1100"/>
              <a:buFont typeface="Arial"/>
              <a:buNone/>
            </a:pPr>
            <a:r>
              <a:rPr lang="en" sz="1800"/>
              <a:t>We are</a:t>
            </a:r>
            <a:r>
              <a:rPr lang="en" sz="1800"/>
              <a:t> here because I love to give presentations. </a:t>
            </a:r>
            <a:endParaRPr sz="1800"/>
          </a:p>
          <a:p>
            <a:pPr indent="0" lvl="0" marL="0" rtl="0" algn="l">
              <a:lnSpc>
                <a:spcPct val="100000"/>
              </a:lnSpc>
              <a:spcBef>
                <a:spcPts val="600"/>
              </a:spcBef>
              <a:spcAft>
                <a:spcPts val="0"/>
              </a:spcAft>
              <a:buClr>
                <a:schemeClr val="dk1"/>
              </a:buClr>
              <a:buSzPts val="1100"/>
              <a:buFont typeface="Arial"/>
              <a:buNone/>
            </a:pPr>
            <a:r>
              <a:rPr lang="en" sz="1800"/>
              <a:t>You can find me at Rice University DataBootcamp</a:t>
            </a:r>
            <a:endParaRPr sz="1800"/>
          </a:p>
        </p:txBody>
      </p:sp>
      <p:sp>
        <p:nvSpPr>
          <p:cNvPr id="71" name="Google Shape;71;p16"/>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ph idx="1" type="body"/>
          </p:nvPr>
        </p:nvSpPr>
        <p:spPr>
          <a:xfrm>
            <a:off x="1188725" y="1231800"/>
            <a:ext cx="6766500" cy="2679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solidFill>
                  <a:srgbClr val="FFFFFF"/>
                </a:solidFill>
              </a:rPr>
              <a:t>This similarity is apparent in Dow Jones prior to 2008 financial crisis. </a:t>
            </a:r>
            <a:endParaRPr sz="1400">
              <a:solidFill>
                <a:srgbClr val="FFFFFF"/>
              </a:solidFill>
            </a:endParaRPr>
          </a:p>
        </p:txBody>
      </p:sp>
      <p:sp>
        <p:nvSpPr>
          <p:cNvPr id="155" name="Google Shape;155;p2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56" name="Google Shape;156;p25"/>
          <p:cNvPicPr preferRelativeResize="0"/>
          <p:nvPr/>
        </p:nvPicPr>
        <p:blipFill>
          <a:blip r:embed="rId3">
            <a:alphaModFix/>
          </a:blip>
          <a:stretch>
            <a:fillRect/>
          </a:stretch>
        </p:blipFill>
        <p:spPr>
          <a:xfrm>
            <a:off x="2514600" y="1930450"/>
            <a:ext cx="4114800" cy="274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idx="1" type="body"/>
          </p:nvPr>
        </p:nvSpPr>
        <p:spPr>
          <a:xfrm>
            <a:off x="1188725" y="2851925"/>
            <a:ext cx="3183600" cy="1567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White</a:t>
            </a:r>
            <a:endParaRPr b="1"/>
          </a:p>
          <a:p>
            <a:pPr indent="0" lvl="0" marL="0" rtl="0" algn="l">
              <a:spcBef>
                <a:spcPts val="600"/>
              </a:spcBef>
              <a:spcAft>
                <a:spcPts val="0"/>
              </a:spcAft>
              <a:buNone/>
            </a:pPr>
            <a:r>
              <a:rPr lang="en"/>
              <a:t>Is the color of milk and fresh snow, the color produced by the combination of all the colors of the visible spectrum.</a:t>
            </a:r>
            <a:endParaRPr/>
          </a:p>
        </p:txBody>
      </p:sp>
      <p:sp>
        <p:nvSpPr>
          <p:cNvPr id="162" name="Google Shape;162;p26"/>
          <p:cNvSpPr txBox="1"/>
          <p:nvPr>
            <p:ph type="title"/>
          </p:nvPr>
        </p:nvSpPr>
        <p:spPr>
          <a:xfrm>
            <a:off x="1188725" y="1028875"/>
            <a:ext cx="6766500" cy="756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accent6"/>
                </a:solidFill>
              </a:rPr>
              <a:t>        Comparison</a:t>
            </a:r>
            <a:r>
              <a:rPr lang="en">
                <a:solidFill>
                  <a:schemeClr val="accent6"/>
                </a:solidFill>
              </a:rPr>
              <a:t> </a:t>
            </a:r>
            <a:endParaRPr/>
          </a:p>
        </p:txBody>
      </p:sp>
      <p:sp>
        <p:nvSpPr>
          <p:cNvPr id="163" name="Google Shape;163;p26"/>
          <p:cNvSpPr txBox="1"/>
          <p:nvPr>
            <p:ph idx="2" type="body"/>
          </p:nvPr>
        </p:nvSpPr>
        <p:spPr>
          <a:xfrm>
            <a:off x="4771764" y="2851925"/>
            <a:ext cx="3183600" cy="1567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Black</a:t>
            </a:r>
            <a:endParaRPr b="1"/>
          </a:p>
          <a:p>
            <a:pPr indent="0" lvl="0" marL="0" rtl="0" algn="l">
              <a:spcBef>
                <a:spcPts val="600"/>
              </a:spcBef>
              <a:spcAft>
                <a:spcPts val="0"/>
              </a:spcAft>
              <a:buNone/>
            </a:pPr>
            <a:r>
              <a:rPr lang="en"/>
              <a:t>Is the color of coal, ebony, and of outer space. It is the darkest color, the result of the absence of or complete absorption of light.</a:t>
            </a:r>
            <a:endParaRPr/>
          </a:p>
        </p:txBody>
      </p:sp>
      <p:sp>
        <p:nvSpPr>
          <p:cNvPr id="164" name="Google Shape;164;p26"/>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65" name="Google Shape;165;p26"/>
          <p:cNvPicPr preferRelativeResize="0"/>
          <p:nvPr/>
        </p:nvPicPr>
        <p:blipFill>
          <a:blip r:embed="rId3">
            <a:alphaModFix/>
          </a:blip>
          <a:stretch>
            <a:fillRect/>
          </a:stretch>
        </p:blipFill>
        <p:spPr>
          <a:xfrm>
            <a:off x="4771775" y="2632475"/>
            <a:ext cx="3459187" cy="2306125"/>
          </a:xfrm>
          <a:prstGeom prst="rect">
            <a:avLst/>
          </a:prstGeom>
          <a:noFill/>
          <a:ln>
            <a:noFill/>
          </a:ln>
        </p:spPr>
      </p:pic>
      <p:pic>
        <p:nvPicPr>
          <p:cNvPr id="166" name="Google Shape;166;p26"/>
          <p:cNvPicPr preferRelativeResize="0"/>
          <p:nvPr/>
        </p:nvPicPr>
        <p:blipFill>
          <a:blip r:embed="rId4">
            <a:alphaModFix/>
          </a:blip>
          <a:stretch>
            <a:fillRect/>
          </a:stretch>
        </p:blipFill>
        <p:spPr>
          <a:xfrm>
            <a:off x="1130650" y="2632475"/>
            <a:ext cx="3459187" cy="2306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idx="1" type="body"/>
          </p:nvPr>
        </p:nvSpPr>
        <p:spPr>
          <a:xfrm>
            <a:off x="1188725" y="2851925"/>
            <a:ext cx="3183600" cy="1567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172" name="Google Shape;172;p27"/>
          <p:cNvSpPr txBox="1"/>
          <p:nvPr>
            <p:ph type="title"/>
          </p:nvPr>
        </p:nvSpPr>
        <p:spPr>
          <a:xfrm>
            <a:off x="1188725" y="1028875"/>
            <a:ext cx="6766500" cy="756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accent6"/>
                </a:solidFill>
              </a:rPr>
              <a:t>        Correlation </a:t>
            </a:r>
            <a:endParaRPr/>
          </a:p>
        </p:txBody>
      </p:sp>
      <p:sp>
        <p:nvSpPr>
          <p:cNvPr id="173" name="Google Shape;173;p27"/>
          <p:cNvSpPr txBox="1"/>
          <p:nvPr>
            <p:ph idx="2" type="body"/>
          </p:nvPr>
        </p:nvSpPr>
        <p:spPr>
          <a:xfrm>
            <a:off x="4771764" y="2851925"/>
            <a:ext cx="3183600" cy="1567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174" name="Google Shape;174;p27"/>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75" name="Google Shape;175;p27"/>
          <p:cNvPicPr preferRelativeResize="0"/>
          <p:nvPr/>
        </p:nvPicPr>
        <p:blipFill>
          <a:blip r:embed="rId3">
            <a:alphaModFix/>
          </a:blip>
          <a:stretch>
            <a:fillRect/>
          </a:stretch>
        </p:blipFill>
        <p:spPr>
          <a:xfrm>
            <a:off x="2514575" y="2264075"/>
            <a:ext cx="4114800" cy="274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1188725" y="1028875"/>
            <a:ext cx="6766500" cy="1567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Initial Conclusion</a:t>
            </a:r>
            <a:endParaRPr/>
          </a:p>
        </p:txBody>
      </p:sp>
      <p:sp>
        <p:nvSpPr>
          <p:cNvPr id="181" name="Google Shape;181;p28"/>
          <p:cNvSpPr txBox="1"/>
          <p:nvPr>
            <p:ph idx="1" type="body"/>
          </p:nvPr>
        </p:nvSpPr>
        <p:spPr>
          <a:xfrm>
            <a:off x="1188725" y="2851925"/>
            <a:ext cx="2031600" cy="1567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solidFill>
                  <a:schemeClr val="accent6"/>
                </a:solidFill>
              </a:rPr>
              <a:t>Before Crisis</a:t>
            </a:r>
            <a:endParaRPr b="1">
              <a:solidFill>
                <a:schemeClr val="accent6"/>
              </a:solidFill>
            </a:endParaRPr>
          </a:p>
          <a:p>
            <a:pPr indent="0" lvl="0" marL="0" rtl="0" algn="l">
              <a:spcBef>
                <a:spcPts val="600"/>
              </a:spcBef>
              <a:spcAft>
                <a:spcPts val="0"/>
              </a:spcAft>
              <a:buNone/>
            </a:pPr>
            <a:r>
              <a:rPr lang="en"/>
              <a:t>It appears there is a strong correlation between two indicators before 2008 financial crisis. </a:t>
            </a:r>
            <a:endParaRPr/>
          </a:p>
        </p:txBody>
      </p:sp>
      <p:sp>
        <p:nvSpPr>
          <p:cNvPr id="182" name="Google Shape;182;p28"/>
          <p:cNvSpPr txBox="1"/>
          <p:nvPr>
            <p:ph idx="2" type="body"/>
          </p:nvPr>
        </p:nvSpPr>
        <p:spPr>
          <a:xfrm>
            <a:off x="3524053" y="2851925"/>
            <a:ext cx="2031600" cy="1567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solidFill>
                  <a:schemeClr val="accent6"/>
                </a:solidFill>
              </a:rPr>
              <a:t>After Crisis</a:t>
            </a:r>
            <a:endParaRPr b="1">
              <a:solidFill>
                <a:schemeClr val="accent6"/>
              </a:solidFill>
            </a:endParaRPr>
          </a:p>
          <a:p>
            <a:pPr indent="0" lvl="0" marL="0" rtl="0" algn="l">
              <a:spcBef>
                <a:spcPts val="600"/>
              </a:spcBef>
              <a:spcAft>
                <a:spcPts val="0"/>
              </a:spcAft>
              <a:buNone/>
            </a:pPr>
            <a:r>
              <a:rPr lang="en"/>
              <a:t>The strength of correlation is less </a:t>
            </a:r>
            <a:r>
              <a:rPr lang="en"/>
              <a:t>indicative</a:t>
            </a:r>
            <a:r>
              <a:rPr lang="en"/>
              <a:t> after 2008 financial crisis. </a:t>
            </a:r>
            <a:endParaRPr/>
          </a:p>
        </p:txBody>
      </p:sp>
      <p:sp>
        <p:nvSpPr>
          <p:cNvPr id="183" name="Google Shape;183;p28"/>
          <p:cNvSpPr txBox="1"/>
          <p:nvPr>
            <p:ph idx="3" type="body"/>
          </p:nvPr>
        </p:nvSpPr>
        <p:spPr>
          <a:xfrm>
            <a:off x="5859380" y="2851925"/>
            <a:ext cx="2031600" cy="1567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solidFill>
                  <a:schemeClr val="accent6"/>
                </a:solidFill>
              </a:rPr>
              <a:t>Correlation over Time</a:t>
            </a:r>
            <a:endParaRPr b="1">
              <a:solidFill>
                <a:schemeClr val="accent6"/>
              </a:solidFill>
            </a:endParaRPr>
          </a:p>
          <a:p>
            <a:pPr indent="0" lvl="0" marL="0" rtl="0" algn="l">
              <a:spcBef>
                <a:spcPts val="600"/>
              </a:spcBef>
              <a:spcAft>
                <a:spcPts val="0"/>
              </a:spcAft>
              <a:buNone/>
            </a:pPr>
            <a:r>
              <a:rPr lang="en"/>
              <a:t>Overtime we see both variables evolve in different ways. The change </a:t>
            </a:r>
            <a:r>
              <a:rPr lang="en"/>
              <a:t>occurred</a:t>
            </a:r>
            <a:r>
              <a:rPr lang="en"/>
              <a:t> after 2008.</a:t>
            </a:r>
            <a:endParaRPr/>
          </a:p>
          <a:p>
            <a:pPr indent="0" lvl="0" marL="0" rtl="0" algn="l">
              <a:spcBef>
                <a:spcPts val="600"/>
              </a:spcBef>
              <a:spcAft>
                <a:spcPts val="0"/>
              </a:spcAft>
              <a:buNone/>
            </a:pPr>
            <a:r>
              <a:t/>
            </a:r>
            <a:endParaRPr/>
          </a:p>
        </p:txBody>
      </p:sp>
      <p:sp>
        <p:nvSpPr>
          <p:cNvPr id="184" name="Google Shape;184;p28"/>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9"/>
          <p:cNvSpPr txBox="1"/>
          <p:nvPr>
            <p:ph idx="1" type="body"/>
          </p:nvPr>
        </p:nvSpPr>
        <p:spPr>
          <a:xfrm>
            <a:off x="1188725" y="1231800"/>
            <a:ext cx="6766500" cy="2679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solidFill>
                  <a:srgbClr val="FFFFFF"/>
                </a:solidFill>
              </a:rPr>
              <a:t>N</a:t>
            </a:r>
            <a:r>
              <a:rPr lang="en" sz="1400">
                <a:solidFill>
                  <a:srgbClr val="FFFFFF"/>
                </a:solidFill>
              </a:rPr>
              <a:t>arrowing down from the bigger picture</a:t>
            </a:r>
            <a:r>
              <a:rPr lang="en" sz="1400">
                <a:solidFill>
                  <a:srgbClr val="FFFFFF"/>
                </a:solidFill>
              </a:rPr>
              <a:t>, this is a closer look </a:t>
            </a:r>
            <a:r>
              <a:rPr lang="en" sz="1400">
                <a:solidFill>
                  <a:srgbClr val="FFFFFF"/>
                </a:solidFill>
              </a:rPr>
              <a:t>emphasizing</a:t>
            </a:r>
            <a:r>
              <a:rPr lang="en" sz="1400">
                <a:solidFill>
                  <a:srgbClr val="FFFFFF"/>
                </a:solidFill>
              </a:rPr>
              <a:t> market correlation </a:t>
            </a:r>
            <a:r>
              <a:rPr lang="en" sz="1400">
                <a:solidFill>
                  <a:srgbClr val="FFFFFF"/>
                </a:solidFill>
              </a:rPr>
              <a:t>before</a:t>
            </a:r>
            <a:r>
              <a:rPr lang="en" sz="1400">
                <a:solidFill>
                  <a:srgbClr val="FFFFFF"/>
                </a:solidFill>
              </a:rPr>
              <a:t> 2008.</a:t>
            </a:r>
            <a:endParaRPr sz="1400">
              <a:solidFill>
                <a:srgbClr val="FFFFFF"/>
              </a:solidFill>
            </a:endParaRPr>
          </a:p>
        </p:txBody>
      </p:sp>
      <p:sp>
        <p:nvSpPr>
          <p:cNvPr id="190" name="Google Shape;190;p2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91" name="Google Shape;191;p29"/>
          <p:cNvPicPr preferRelativeResize="0"/>
          <p:nvPr/>
        </p:nvPicPr>
        <p:blipFill>
          <a:blip r:embed="rId3">
            <a:alphaModFix/>
          </a:blip>
          <a:stretch>
            <a:fillRect/>
          </a:stretch>
        </p:blipFill>
        <p:spPr>
          <a:xfrm>
            <a:off x="2514575" y="1930450"/>
            <a:ext cx="4114800" cy="274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0"/>
          <p:cNvSpPr txBox="1"/>
          <p:nvPr>
            <p:ph idx="1" type="body"/>
          </p:nvPr>
        </p:nvSpPr>
        <p:spPr>
          <a:xfrm>
            <a:off x="1188725" y="1231800"/>
            <a:ext cx="6766500" cy="2679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solidFill>
                  <a:srgbClr val="FFFFFF"/>
                </a:solidFill>
              </a:rPr>
              <a:t>The regression line suggest there is a positive correlation between gas price and stock market. </a:t>
            </a:r>
            <a:endParaRPr sz="1400">
              <a:solidFill>
                <a:srgbClr val="FFFFFF"/>
              </a:solidFill>
            </a:endParaRPr>
          </a:p>
        </p:txBody>
      </p:sp>
      <p:sp>
        <p:nvSpPr>
          <p:cNvPr id="197" name="Google Shape;197;p30"/>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98" name="Google Shape;198;p30"/>
          <p:cNvPicPr preferRelativeResize="0"/>
          <p:nvPr/>
        </p:nvPicPr>
        <p:blipFill>
          <a:blip r:embed="rId3">
            <a:alphaModFix/>
          </a:blip>
          <a:stretch>
            <a:fillRect/>
          </a:stretch>
        </p:blipFill>
        <p:spPr>
          <a:xfrm>
            <a:off x="2514575" y="1930450"/>
            <a:ext cx="4114800" cy="2743200"/>
          </a:xfrm>
          <a:prstGeom prst="rect">
            <a:avLst/>
          </a:prstGeom>
          <a:noFill/>
          <a:ln>
            <a:noFill/>
          </a:ln>
        </p:spPr>
      </p:pic>
      <p:pic>
        <p:nvPicPr>
          <p:cNvPr id="199" name="Google Shape;199;p30"/>
          <p:cNvPicPr preferRelativeResize="0"/>
          <p:nvPr/>
        </p:nvPicPr>
        <p:blipFill>
          <a:blip r:embed="rId4">
            <a:alphaModFix/>
          </a:blip>
          <a:stretch>
            <a:fillRect/>
          </a:stretch>
        </p:blipFill>
        <p:spPr>
          <a:xfrm>
            <a:off x="2514575" y="1930450"/>
            <a:ext cx="4114800" cy="2743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1"/>
          <p:cNvSpPr txBox="1"/>
          <p:nvPr>
            <p:ph idx="4294967295" type="ctrTitle"/>
          </p:nvPr>
        </p:nvSpPr>
        <p:spPr>
          <a:xfrm>
            <a:off x="1188725" y="1746600"/>
            <a:ext cx="67665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9600">
                <a:solidFill>
                  <a:schemeClr val="dk1"/>
                </a:solidFill>
              </a:rPr>
              <a:t>0.64</a:t>
            </a:r>
            <a:endParaRPr sz="9600">
              <a:solidFill>
                <a:schemeClr val="dk1"/>
              </a:solidFill>
            </a:endParaRPr>
          </a:p>
        </p:txBody>
      </p:sp>
      <p:sp>
        <p:nvSpPr>
          <p:cNvPr id="205" name="Google Shape;205;p31"/>
          <p:cNvSpPr txBox="1"/>
          <p:nvPr>
            <p:ph idx="4294967295" type="subTitle"/>
          </p:nvPr>
        </p:nvSpPr>
        <p:spPr>
          <a:xfrm>
            <a:off x="1188725" y="3003302"/>
            <a:ext cx="6766500" cy="393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Whoa! That’s a big number, do you believe it?</a:t>
            </a:r>
            <a:endParaRPr/>
          </a:p>
        </p:txBody>
      </p:sp>
      <p:sp>
        <p:nvSpPr>
          <p:cNvPr id="206" name="Google Shape;206;p31"/>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2"/>
          <p:cNvSpPr txBox="1"/>
          <p:nvPr>
            <p:ph idx="1" type="body"/>
          </p:nvPr>
        </p:nvSpPr>
        <p:spPr>
          <a:xfrm>
            <a:off x="1188725" y="1231800"/>
            <a:ext cx="6766500" cy="2679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solidFill>
                  <a:srgbClr val="FFFFFF"/>
                </a:solidFill>
              </a:rPr>
              <a:t>Narrowing down from the bigger picture, this is a closer look emphasizing market correlation after 2008.</a:t>
            </a:r>
            <a:endParaRPr sz="1400">
              <a:solidFill>
                <a:srgbClr val="FFFFFF"/>
              </a:solidFill>
            </a:endParaRPr>
          </a:p>
        </p:txBody>
      </p:sp>
      <p:sp>
        <p:nvSpPr>
          <p:cNvPr id="212" name="Google Shape;212;p32"/>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13" name="Google Shape;213;p32"/>
          <p:cNvPicPr preferRelativeResize="0"/>
          <p:nvPr/>
        </p:nvPicPr>
        <p:blipFill>
          <a:blip r:embed="rId3">
            <a:alphaModFix/>
          </a:blip>
          <a:stretch>
            <a:fillRect/>
          </a:stretch>
        </p:blipFill>
        <p:spPr>
          <a:xfrm>
            <a:off x="2514575" y="1930450"/>
            <a:ext cx="4114800" cy="2743200"/>
          </a:xfrm>
          <a:prstGeom prst="rect">
            <a:avLst/>
          </a:prstGeom>
          <a:noFill/>
          <a:ln>
            <a:noFill/>
          </a:ln>
        </p:spPr>
      </p:pic>
      <p:pic>
        <p:nvPicPr>
          <p:cNvPr id="214" name="Google Shape;214;p32"/>
          <p:cNvPicPr preferRelativeResize="0"/>
          <p:nvPr/>
        </p:nvPicPr>
        <p:blipFill>
          <a:blip r:embed="rId4">
            <a:alphaModFix/>
          </a:blip>
          <a:stretch>
            <a:fillRect/>
          </a:stretch>
        </p:blipFill>
        <p:spPr>
          <a:xfrm>
            <a:off x="2514575" y="1930450"/>
            <a:ext cx="4114800" cy="2743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3"/>
          <p:cNvSpPr txBox="1"/>
          <p:nvPr>
            <p:ph idx="1" type="body"/>
          </p:nvPr>
        </p:nvSpPr>
        <p:spPr>
          <a:xfrm>
            <a:off x="1188725" y="1231800"/>
            <a:ext cx="6766500" cy="2679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solidFill>
                  <a:srgbClr val="FFFFFF"/>
                </a:solidFill>
              </a:rPr>
              <a:t>The regression line suggest there is a </a:t>
            </a:r>
            <a:r>
              <a:rPr lang="en" sz="1400">
                <a:solidFill>
                  <a:srgbClr val="FFFFFF"/>
                </a:solidFill>
              </a:rPr>
              <a:t>negative</a:t>
            </a:r>
            <a:r>
              <a:rPr lang="en" sz="1400">
                <a:solidFill>
                  <a:srgbClr val="FFFFFF"/>
                </a:solidFill>
              </a:rPr>
              <a:t> correlation between gas price and stock market. </a:t>
            </a:r>
            <a:endParaRPr sz="1400">
              <a:solidFill>
                <a:srgbClr val="FFFFFF"/>
              </a:solidFill>
            </a:endParaRPr>
          </a:p>
        </p:txBody>
      </p:sp>
      <p:sp>
        <p:nvSpPr>
          <p:cNvPr id="220" name="Google Shape;220;p33"/>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21" name="Google Shape;221;p33"/>
          <p:cNvPicPr preferRelativeResize="0"/>
          <p:nvPr/>
        </p:nvPicPr>
        <p:blipFill>
          <a:blip r:embed="rId3">
            <a:alphaModFix/>
          </a:blip>
          <a:stretch>
            <a:fillRect/>
          </a:stretch>
        </p:blipFill>
        <p:spPr>
          <a:xfrm>
            <a:off x="2514575" y="1930450"/>
            <a:ext cx="4114800" cy="2743200"/>
          </a:xfrm>
          <a:prstGeom prst="rect">
            <a:avLst/>
          </a:prstGeom>
          <a:noFill/>
          <a:ln>
            <a:noFill/>
          </a:ln>
        </p:spPr>
      </p:pic>
      <p:pic>
        <p:nvPicPr>
          <p:cNvPr id="222" name="Google Shape;222;p33"/>
          <p:cNvPicPr preferRelativeResize="0"/>
          <p:nvPr/>
        </p:nvPicPr>
        <p:blipFill>
          <a:blip r:embed="rId4">
            <a:alphaModFix/>
          </a:blip>
          <a:stretch>
            <a:fillRect/>
          </a:stretch>
        </p:blipFill>
        <p:spPr>
          <a:xfrm>
            <a:off x="2514575" y="1930450"/>
            <a:ext cx="4114800" cy="2743200"/>
          </a:xfrm>
          <a:prstGeom prst="rect">
            <a:avLst/>
          </a:prstGeom>
          <a:noFill/>
          <a:ln>
            <a:noFill/>
          </a:ln>
        </p:spPr>
      </p:pic>
      <p:pic>
        <p:nvPicPr>
          <p:cNvPr id="223" name="Google Shape;223;p33"/>
          <p:cNvPicPr preferRelativeResize="0"/>
          <p:nvPr/>
        </p:nvPicPr>
        <p:blipFill>
          <a:blip r:embed="rId5">
            <a:alphaModFix/>
          </a:blip>
          <a:stretch>
            <a:fillRect/>
          </a:stretch>
        </p:blipFill>
        <p:spPr>
          <a:xfrm>
            <a:off x="2514600" y="1930450"/>
            <a:ext cx="4114800" cy="2743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4"/>
          <p:cNvSpPr txBox="1"/>
          <p:nvPr>
            <p:ph idx="4294967295" type="ctrTitle"/>
          </p:nvPr>
        </p:nvSpPr>
        <p:spPr>
          <a:xfrm>
            <a:off x="1188725" y="1746600"/>
            <a:ext cx="67665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9600">
                <a:solidFill>
                  <a:schemeClr val="dk1"/>
                </a:solidFill>
              </a:rPr>
              <a:t>-0.39</a:t>
            </a:r>
            <a:endParaRPr sz="9600">
              <a:solidFill>
                <a:schemeClr val="dk1"/>
              </a:solidFill>
            </a:endParaRPr>
          </a:p>
        </p:txBody>
      </p:sp>
      <p:sp>
        <p:nvSpPr>
          <p:cNvPr id="229" name="Google Shape;229;p34"/>
          <p:cNvSpPr txBox="1"/>
          <p:nvPr>
            <p:ph idx="4294967295" type="subTitle"/>
          </p:nvPr>
        </p:nvSpPr>
        <p:spPr>
          <a:xfrm>
            <a:off x="1188725" y="3003302"/>
            <a:ext cx="6766500" cy="393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Whoa! That’s very different than the </a:t>
            </a:r>
            <a:r>
              <a:rPr lang="en"/>
              <a:t>relationship</a:t>
            </a:r>
            <a:r>
              <a:rPr lang="en"/>
              <a:t> before 2008 financial crisis. Do you agree?</a:t>
            </a:r>
            <a:endParaRPr/>
          </a:p>
        </p:txBody>
      </p:sp>
      <p:sp>
        <p:nvSpPr>
          <p:cNvPr id="230" name="Google Shape;230;p3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7"/>
          <p:cNvSpPr txBox="1"/>
          <p:nvPr>
            <p:ph type="ctrTitle"/>
          </p:nvPr>
        </p:nvSpPr>
        <p:spPr>
          <a:xfrm>
            <a:off x="1188725" y="2380200"/>
            <a:ext cx="6766500" cy="1685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The Relationship between </a:t>
            </a:r>
            <a:r>
              <a:rPr b="1" lang="en">
                <a:solidFill>
                  <a:srgbClr val="F1C232"/>
                </a:solidFill>
              </a:rPr>
              <a:t>Dow Jones </a:t>
            </a:r>
            <a:r>
              <a:rPr lang="en">
                <a:solidFill>
                  <a:srgbClr val="FFFFFF"/>
                </a:solidFill>
              </a:rPr>
              <a:t>and</a:t>
            </a:r>
            <a:r>
              <a:rPr b="1" lang="en">
                <a:solidFill>
                  <a:srgbClr val="FFFFFF"/>
                </a:solidFill>
              </a:rPr>
              <a:t> </a:t>
            </a:r>
            <a:r>
              <a:rPr b="1" lang="en">
                <a:solidFill>
                  <a:srgbClr val="F1C232"/>
                </a:solidFill>
              </a:rPr>
              <a:t>Gas </a:t>
            </a:r>
            <a:r>
              <a:rPr b="1" lang="en">
                <a:solidFill>
                  <a:srgbClr val="F1C232"/>
                </a:solidFill>
              </a:rPr>
              <a:t>Price</a:t>
            </a:r>
            <a:endParaRPr b="1">
              <a:solidFill>
                <a:srgbClr val="F1C23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5"/>
          <p:cNvSpPr txBox="1"/>
          <p:nvPr>
            <p:ph idx="1" type="body"/>
          </p:nvPr>
        </p:nvSpPr>
        <p:spPr>
          <a:xfrm>
            <a:off x="1188725" y="2851925"/>
            <a:ext cx="3183600" cy="1567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White</a:t>
            </a:r>
            <a:endParaRPr b="1"/>
          </a:p>
          <a:p>
            <a:pPr indent="0" lvl="0" marL="0" rtl="0" algn="l">
              <a:spcBef>
                <a:spcPts val="600"/>
              </a:spcBef>
              <a:spcAft>
                <a:spcPts val="0"/>
              </a:spcAft>
              <a:buNone/>
            </a:pPr>
            <a:r>
              <a:rPr lang="en"/>
              <a:t>Is the color of milk and fresh snow, the color produced by the combination of all the colors of the visible spectrum.</a:t>
            </a:r>
            <a:endParaRPr/>
          </a:p>
        </p:txBody>
      </p:sp>
      <p:sp>
        <p:nvSpPr>
          <p:cNvPr id="236" name="Google Shape;236;p35"/>
          <p:cNvSpPr txBox="1"/>
          <p:nvPr>
            <p:ph type="title"/>
          </p:nvPr>
        </p:nvSpPr>
        <p:spPr>
          <a:xfrm>
            <a:off x="1188725" y="1028875"/>
            <a:ext cx="6766500" cy="756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accent6"/>
                </a:solidFill>
              </a:rPr>
              <a:t>        Comparison </a:t>
            </a:r>
            <a:endParaRPr/>
          </a:p>
        </p:txBody>
      </p:sp>
      <p:sp>
        <p:nvSpPr>
          <p:cNvPr id="237" name="Google Shape;237;p35"/>
          <p:cNvSpPr txBox="1"/>
          <p:nvPr>
            <p:ph idx="2" type="body"/>
          </p:nvPr>
        </p:nvSpPr>
        <p:spPr>
          <a:xfrm>
            <a:off x="4771764" y="2851925"/>
            <a:ext cx="3183600" cy="1567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Black</a:t>
            </a:r>
            <a:endParaRPr b="1"/>
          </a:p>
          <a:p>
            <a:pPr indent="0" lvl="0" marL="0" rtl="0" algn="l">
              <a:spcBef>
                <a:spcPts val="600"/>
              </a:spcBef>
              <a:spcAft>
                <a:spcPts val="0"/>
              </a:spcAft>
              <a:buNone/>
            </a:pPr>
            <a:r>
              <a:rPr lang="en"/>
              <a:t>Is the color of coal, ebony, and of outer space. It is the darkest color, the result of the absence of or complete absorption of light.</a:t>
            </a:r>
            <a:endParaRPr/>
          </a:p>
        </p:txBody>
      </p:sp>
      <p:sp>
        <p:nvSpPr>
          <p:cNvPr id="238" name="Google Shape;238;p3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39" name="Google Shape;239;p35"/>
          <p:cNvPicPr preferRelativeResize="0"/>
          <p:nvPr/>
        </p:nvPicPr>
        <p:blipFill>
          <a:blip r:embed="rId3">
            <a:alphaModFix/>
          </a:blip>
          <a:stretch>
            <a:fillRect/>
          </a:stretch>
        </p:blipFill>
        <p:spPr>
          <a:xfrm>
            <a:off x="4771775" y="2632475"/>
            <a:ext cx="3459187" cy="2306125"/>
          </a:xfrm>
          <a:prstGeom prst="rect">
            <a:avLst/>
          </a:prstGeom>
          <a:noFill/>
          <a:ln>
            <a:noFill/>
          </a:ln>
        </p:spPr>
      </p:pic>
      <p:pic>
        <p:nvPicPr>
          <p:cNvPr id="240" name="Google Shape;240;p35"/>
          <p:cNvPicPr preferRelativeResize="0"/>
          <p:nvPr/>
        </p:nvPicPr>
        <p:blipFill>
          <a:blip r:embed="rId4">
            <a:alphaModFix/>
          </a:blip>
          <a:stretch>
            <a:fillRect/>
          </a:stretch>
        </p:blipFill>
        <p:spPr>
          <a:xfrm>
            <a:off x="1130650" y="2632475"/>
            <a:ext cx="3459187" cy="2306125"/>
          </a:xfrm>
          <a:prstGeom prst="rect">
            <a:avLst/>
          </a:prstGeom>
          <a:noFill/>
          <a:ln>
            <a:noFill/>
          </a:ln>
        </p:spPr>
      </p:pic>
      <p:pic>
        <p:nvPicPr>
          <p:cNvPr id="241" name="Google Shape;241;p35"/>
          <p:cNvPicPr preferRelativeResize="0"/>
          <p:nvPr/>
        </p:nvPicPr>
        <p:blipFill>
          <a:blip r:embed="rId5">
            <a:alphaModFix/>
          </a:blip>
          <a:stretch>
            <a:fillRect/>
          </a:stretch>
        </p:blipFill>
        <p:spPr>
          <a:xfrm>
            <a:off x="4771775" y="2632475"/>
            <a:ext cx="3459176" cy="2306125"/>
          </a:xfrm>
          <a:prstGeom prst="rect">
            <a:avLst/>
          </a:prstGeom>
          <a:noFill/>
          <a:ln>
            <a:noFill/>
          </a:ln>
        </p:spPr>
      </p:pic>
      <p:pic>
        <p:nvPicPr>
          <p:cNvPr id="242" name="Google Shape;242;p35"/>
          <p:cNvPicPr preferRelativeResize="0"/>
          <p:nvPr/>
        </p:nvPicPr>
        <p:blipFill>
          <a:blip r:embed="rId6">
            <a:alphaModFix/>
          </a:blip>
          <a:stretch>
            <a:fillRect/>
          </a:stretch>
        </p:blipFill>
        <p:spPr>
          <a:xfrm>
            <a:off x="1010850" y="2632475"/>
            <a:ext cx="3578975" cy="2306125"/>
          </a:xfrm>
          <a:prstGeom prst="rect">
            <a:avLst/>
          </a:prstGeom>
          <a:noFill/>
          <a:ln>
            <a:noFill/>
          </a:ln>
        </p:spPr>
      </p:pic>
      <p:pic>
        <p:nvPicPr>
          <p:cNvPr id="243" name="Google Shape;243;p35"/>
          <p:cNvPicPr preferRelativeResize="0"/>
          <p:nvPr/>
        </p:nvPicPr>
        <p:blipFill>
          <a:blip r:embed="rId7">
            <a:alphaModFix/>
          </a:blip>
          <a:stretch>
            <a:fillRect/>
          </a:stretch>
        </p:blipFill>
        <p:spPr>
          <a:xfrm>
            <a:off x="4767524" y="2632475"/>
            <a:ext cx="3459175" cy="230610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6"/>
          <p:cNvSpPr txBox="1"/>
          <p:nvPr>
            <p:ph idx="4294967295" type="ctrTitle"/>
          </p:nvPr>
        </p:nvSpPr>
        <p:spPr>
          <a:xfrm>
            <a:off x="1188725" y="1079700"/>
            <a:ext cx="6766500" cy="463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600"/>
              <a:t>Reasons:</a:t>
            </a:r>
            <a:endParaRPr sz="3600"/>
          </a:p>
        </p:txBody>
      </p:sp>
      <p:sp>
        <p:nvSpPr>
          <p:cNvPr id="249" name="Google Shape;249;p36"/>
          <p:cNvSpPr txBox="1"/>
          <p:nvPr>
            <p:ph idx="4294967295" type="subTitle"/>
          </p:nvPr>
        </p:nvSpPr>
        <p:spPr>
          <a:xfrm>
            <a:off x="1188725" y="1487508"/>
            <a:ext cx="6766500" cy="463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t>That’s a lot of money</a:t>
            </a:r>
            <a:endParaRPr sz="1400"/>
          </a:p>
        </p:txBody>
      </p:sp>
      <p:sp>
        <p:nvSpPr>
          <p:cNvPr id="250" name="Google Shape;250;p36"/>
          <p:cNvSpPr txBox="1"/>
          <p:nvPr>
            <p:ph idx="4294967295" type="ctrTitle"/>
          </p:nvPr>
        </p:nvSpPr>
        <p:spPr>
          <a:xfrm>
            <a:off x="1188725" y="3403797"/>
            <a:ext cx="6766500" cy="463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600">
                <a:solidFill>
                  <a:schemeClr val="accent6"/>
                </a:solidFill>
              </a:rPr>
              <a:t>100%</a:t>
            </a:r>
            <a:endParaRPr sz="3600">
              <a:solidFill>
                <a:schemeClr val="accent6"/>
              </a:solidFill>
            </a:endParaRPr>
          </a:p>
        </p:txBody>
      </p:sp>
      <p:sp>
        <p:nvSpPr>
          <p:cNvPr id="251" name="Google Shape;251;p36"/>
          <p:cNvSpPr txBox="1"/>
          <p:nvPr>
            <p:ph idx="4294967295" type="subTitle"/>
          </p:nvPr>
        </p:nvSpPr>
        <p:spPr>
          <a:xfrm>
            <a:off x="1188725" y="3811601"/>
            <a:ext cx="6766500" cy="463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t>Total success!</a:t>
            </a:r>
            <a:endParaRPr sz="1400"/>
          </a:p>
        </p:txBody>
      </p:sp>
      <p:sp>
        <p:nvSpPr>
          <p:cNvPr id="252" name="Google Shape;252;p36"/>
          <p:cNvSpPr txBox="1"/>
          <p:nvPr>
            <p:ph idx="4294967295" type="ctrTitle"/>
          </p:nvPr>
        </p:nvSpPr>
        <p:spPr>
          <a:xfrm>
            <a:off x="1188725" y="2241748"/>
            <a:ext cx="6766500" cy="463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600"/>
              <a:t>185,244 users</a:t>
            </a:r>
            <a:endParaRPr sz="3600"/>
          </a:p>
        </p:txBody>
      </p:sp>
      <p:sp>
        <p:nvSpPr>
          <p:cNvPr id="253" name="Google Shape;253;p36"/>
          <p:cNvSpPr txBox="1"/>
          <p:nvPr>
            <p:ph idx="4294967295" type="subTitle"/>
          </p:nvPr>
        </p:nvSpPr>
        <p:spPr>
          <a:xfrm>
            <a:off x="1188725" y="2649555"/>
            <a:ext cx="6766500" cy="463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t>And a lot of users</a:t>
            </a:r>
            <a:endParaRPr sz="1400"/>
          </a:p>
        </p:txBody>
      </p:sp>
      <p:sp>
        <p:nvSpPr>
          <p:cNvPr id="254" name="Google Shape;254;p36"/>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7"/>
          <p:cNvSpPr txBox="1"/>
          <p:nvPr>
            <p:ph idx="4294967295" type="title"/>
          </p:nvPr>
        </p:nvSpPr>
        <p:spPr>
          <a:xfrm>
            <a:off x="1188725" y="1048275"/>
            <a:ext cx="6766500" cy="478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600"/>
              <a:t>Let’s </a:t>
            </a:r>
            <a:r>
              <a:rPr lang="en" sz="3600">
                <a:solidFill>
                  <a:schemeClr val="accent6"/>
                </a:solidFill>
              </a:rPr>
              <a:t>review</a:t>
            </a:r>
            <a:r>
              <a:rPr lang="en" sz="3600"/>
              <a:t> some concepts</a:t>
            </a:r>
            <a:endParaRPr sz="3600"/>
          </a:p>
        </p:txBody>
      </p:sp>
      <p:sp>
        <p:nvSpPr>
          <p:cNvPr id="260" name="Google Shape;260;p37"/>
          <p:cNvSpPr txBox="1"/>
          <p:nvPr>
            <p:ph idx="4294967295" type="body"/>
          </p:nvPr>
        </p:nvSpPr>
        <p:spPr>
          <a:xfrm>
            <a:off x="1188725" y="1725375"/>
            <a:ext cx="2031600" cy="1376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000"/>
              <a:t>Yellow</a:t>
            </a:r>
            <a:endParaRPr b="1" sz="1000"/>
          </a:p>
          <a:p>
            <a:pPr indent="0" lvl="0" marL="0" rtl="0" algn="l">
              <a:spcBef>
                <a:spcPts val="600"/>
              </a:spcBef>
              <a:spcAft>
                <a:spcPts val="0"/>
              </a:spcAft>
              <a:buNone/>
            </a:pPr>
            <a:r>
              <a:rPr lang="en" sz="1000"/>
              <a:t>Is the color of gold, butter and ripe lemons. In the spectrum of visible light, yellow is found between green and orange.</a:t>
            </a:r>
            <a:endParaRPr sz="1000"/>
          </a:p>
        </p:txBody>
      </p:sp>
      <p:sp>
        <p:nvSpPr>
          <p:cNvPr id="261" name="Google Shape;261;p37"/>
          <p:cNvSpPr txBox="1"/>
          <p:nvPr>
            <p:ph idx="4294967295" type="body"/>
          </p:nvPr>
        </p:nvSpPr>
        <p:spPr>
          <a:xfrm>
            <a:off x="3524051" y="1725375"/>
            <a:ext cx="2031600" cy="1376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000"/>
              <a:t>Blue</a:t>
            </a:r>
            <a:endParaRPr b="1" sz="1000"/>
          </a:p>
          <a:p>
            <a:pPr indent="0" lvl="0" marL="0" rtl="0" algn="l">
              <a:spcBef>
                <a:spcPts val="600"/>
              </a:spcBef>
              <a:spcAft>
                <a:spcPts val="0"/>
              </a:spcAft>
              <a:buNone/>
            </a:pPr>
            <a:r>
              <a:rPr lang="en" sz="1000"/>
              <a:t>Is the colour of the clear sky and the deep sea. It is located between violet and green on the optical spectrum.</a:t>
            </a:r>
            <a:endParaRPr sz="1000"/>
          </a:p>
        </p:txBody>
      </p:sp>
      <p:sp>
        <p:nvSpPr>
          <p:cNvPr id="262" name="Google Shape;262;p37"/>
          <p:cNvSpPr txBox="1"/>
          <p:nvPr>
            <p:ph idx="4294967295" type="body"/>
          </p:nvPr>
        </p:nvSpPr>
        <p:spPr>
          <a:xfrm>
            <a:off x="5859377" y="1725375"/>
            <a:ext cx="2031600" cy="1376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000"/>
              <a:t>Red</a:t>
            </a:r>
            <a:endParaRPr b="1" sz="1000"/>
          </a:p>
          <a:p>
            <a:pPr indent="0" lvl="0" marL="0" rtl="0" algn="l">
              <a:spcBef>
                <a:spcPts val="600"/>
              </a:spcBef>
              <a:spcAft>
                <a:spcPts val="0"/>
              </a:spcAft>
              <a:buNone/>
            </a:pPr>
            <a:r>
              <a:rPr lang="en" sz="1000"/>
              <a:t>Is the color of blood, and because of this it has historically been associated with sacrifice, danger and courage. </a:t>
            </a:r>
            <a:endParaRPr sz="1000"/>
          </a:p>
          <a:p>
            <a:pPr indent="0" lvl="0" marL="0" rtl="0" algn="l">
              <a:spcBef>
                <a:spcPts val="600"/>
              </a:spcBef>
              <a:spcAft>
                <a:spcPts val="0"/>
              </a:spcAft>
              <a:buNone/>
            </a:pPr>
            <a:r>
              <a:t/>
            </a:r>
            <a:endParaRPr sz="1000"/>
          </a:p>
        </p:txBody>
      </p:sp>
      <p:sp>
        <p:nvSpPr>
          <p:cNvPr id="263" name="Google Shape;263;p37"/>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64" name="Google Shape;264;p37"/>
          <p:cNvSpPr txBox="1"/>
          <p:nvPr>
            <p:ph idx="4294967295" type="body"/>
          </p:nvPr>
        </p:nvSpPr>
        <p:spPr>
          <a:xfrm>
            <a:off x="1188725" y="3072600"/>
            <a:ext cx="2031600" cy="1376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000"/>
              <a:t>Yellow</a:t>
            </a:r>
            <a:endParaRPr b="1" sz="1000"/>
          </a:p>
          <a:p>
            <a:pPr indent="0" lvl="0" marL="0" rtl="0" algn="l">
              <a:spcBef>
                <a:spcPts val="600"/>
              </a:spcBef>
              <a:spcAft>
                <a:spcPts val="0"/>
              </a:spcAft>
              <a:buNone/>
            </a:pPr>
            <a:r>
              <a:rPr lang="en" sz="1000"/>
              <a:t>Is the color of gold, butter and ripe lemons. In the spectrum of visible light, yellow is found between green and orange.</a:t>
            </a:r>
            <a:endParaRPr sz="1000"/>
          </a:p>
        </p:txBody>
      </p:sp>
      <p:sp>
        <p:nvSpPr>
          <p:cNvPr id="265" name="Google Shape;265;p37"/>
          <p:cNvSpPr txBox="1"/>
          <p:nvPr>
            <p:ph idx="4294967295" type="body"/>
          </p:nvPr>
        </p:nvSpPr>
        <p:spPr>
          <a:xfrm>
            <a:off x="3524051" y="3072600"/>
            <a:ext cx="2031600" cy="1376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000"/>
              <a:t>Blue</a:t>
            </a:r>
            <a:endParaRPr b="1" sz="1000"/>
          </a:p>
          <a:p>
            <a:pPr indent="0" lvl="0" marL="0" rtl="0" algn="l">
              <a:spcBef>
                <a:spcPts val="600"/>
              </a:spcBef>
              <a:spcAft>
                <a:spcPts val="0"/>
              </a:spcAft>
              <a:buNone/>
            </a:pPr>
            <a:r>
              <a:rPr lang="en" sz="1000"/>
              <a:t>Is the colour of the clear sky and the deep sea. It is located between violet and green on the optical spectrum.</a:t>
            </a:r>
            <a:endParaRPr sz="1000"/>
          </a:p>
        </p:txBody>
      </p:sp>
      <p:sp>
        <p:nvSpPr>
          <p:cNvPr id="266" name="Google Shape;266;p37"/>
          <p:cNvSpPr txBox="1"/>
          <p:nvPr>
            <p:ph idx="4294967295" type="body"/>
          </p:nvPr>
        </p:nvSpPr>
        <p:spPr>
          <a:xfrm>
            <a:off x="5859377" y="3072600"/>
            <a:ext cx="2031600" cy="1376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000"/>
              <a:t>Red</a:t>
            </a:r>
            <a:endParaRPr b="1" sz="1000"/>
          </a:p>
          <a:p>
            <a:pPr indent="0" lvl="0" marL="0" rtl="0" algn="l">
              <a:spcBef>
                <a:spcPts val="600"/>
              </a:spcBef>
              <a:spcAft>
                <a:spcPts val="0"/>
              </a:spcAft>
              <a:buNone/>
            </a:pPr>
            <a:r>
              <a:rPr lang="en" sz="1000"/>
              <a:t>Is the color of blood, and because of this it has historically been associated with sacrifice, danger and courage. </a:t>
            </a:r>
            <a:endParaRPr sz="1000"/>
          </a:p>
          <a:p>
            <a:pPr indent="0" lvl="0" marL="0" rtl="0" algn="l">
              <a:spcBef>
                <a:spcPts val="600"/>
              </a:spcBef>
              <a:spcAft>
                <a:spcPts val="0"/>
              </a:spcAft>
              <a:buNone/>
            </a:pPr>
            <a:r>
              <a:t/>
            </a:r>
            <a:endParaRPr sz="1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pic>
        <p:nvPicPr>
          <p:cNvPr id="271" name="Google Shape;271;p38"/>
          <p:cNvPicPr preferRelativeResize="0"/>
          <p:nvPr/>
        </p:nvPicPr>
        <p:blipFill rotWithShape="1">
          <a:blip r:embed="rId3">
            <a:alphaModFix amt="40000"/>
          </a:blip>
          <a:srcRect b="24565" l="0" r="0" t="31971"/>
          <a:stretch/>
        </p:blipFill>
        <p:spPr>
          <a:xfrm flipH="1">
            <a:off x="0" y="2"/>
            <a:ext cx="9144000" cy="5143501"/>
          </a:xfrm>
          <a:prstGeom prst="rect">
            <a:avLst/>
          </a:prstGeom>
          <a:noFill/>
          <a:ln>
            <a:noFill/>
          </a:ln>
        </p:spPr>
      </p:pic>
      <p:sp>
        <p:nvSpPr>
          <p:cNvPr id="272" name="Google Shape;272;p38"/>
          <p:cNvSpPr txBox="1"/>
          <p:nvPr>
            <p:ph idx="4294967295" type="ctrTitle"/>
          </p:nvPr>
        </p:nvSpPr>
        <p:spPr>
          <a:xfrm>
            <a:off x="1188725" y="1911525"/>
            <a:ext cx="5587800" cy="94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7200">
                <a:solidFill>
                  <a:schemeClr val="accent6"/>
                </a:solidFill>
              </a:rPr>
              <a:t>Thanks</a:t>
            </a:r>
            <a:r>
              <a:rPr lang="en" sz="7200">
                <a:solidFill>
                  <a:schemeClr val="accent6"/>
                </a:solidFill>
              </a:rPr>
              <a:t>!</a:t>
            </a:r>
            <a:endParaRPr sz="7200">
              <a:solidFill>
                <a:schemeClr val="accent6"/>
              </a:solidFill>
            </a:endParaRPr>
          </a:p>
        </p:txBody>
      </p:sp>
      <p:sp>
        <p:nvSpPr>
          <p:cNvPr id="273" name="Google Shape;273;p38"/>
          <p:cNvSpPr txBox="1"/>
          <p:nvPr>
            <p:ph idx="4294967295" type="subTitle"/>
          </p:nvPr>
        </p:nvSpPr>
        <p:spPr>
          <a:xfrm>
            <a:off x="1188725" y="2940725"/>
            <a:ext cx="5587800" cy="1125300"/>
          </a:xfrm>
          <a:prstGeom prst="rect">
            <a:avLst/>
          </a:prstGeom>
        </p:spPr>
        <p:txBody>
          <a:bodyPr anchorCtr="0" anchor="t" bIns="0" lIns="0" spcFirstLastPara="1" rIns="0" wrap="square" tIns="0">
            <a:noAutofit/>
          </a:bodyPr>
          <a:lstStyle/>
          <a:p>
            <a:pPr indent="0" lvl="0" marL="0" rtl="0" algn="l">
              <a:lnSpc>
                <a:spcPct val="115000"/>
              </a:lnSpc>
              <a:spcBef>
                <a:spcPts val="600"/>
              </a:spcBef>
              <a:spcAft>
                <a:spcPts val="0"/>
              </a:spcAft>
              <a:buClr>
                <a:schemeClr val="dk1"/>
              </a:buClr>
              <a:buSzPts val="1100"/>
              <a:buFont typeface="Arial"/>
              <a:buNone/>
            </a:pPr>
            <a:r>
              <a:rPr lang="en" sz="1800"/>
              <a:t>Any questions?</a:t>
            </a:r>
            <a:br>
              <a:rPr lang="en" sz="1800"/>
            </a:br>
            <a:r>
              <a:rPr lang="en" sz="1800"/>
              <a:t>You can find me at @username &amp; user@mail.me</a:t>
            </a:r>
            <a:endParaRPr sz="1800"/>
          </a:p>
        </p:txBody>
      </p:sp>
      <p:sp>
        <p:nvSpPr>
          <p:cNvPr id="274" name="Google Shape;274;p38"/>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9"/>
          <p:cNvSpPr txBox="1"/>
          <p:nvPr>
            <p:ph idx="4294967295" type="title"/>
          </p:nvPr>
        </p:nvSpPr>
        <p:spPr>
          <a:xfrm>
            <a:off x="1188725" y="1028875"/>
            <a:ext cx="6766500" cy="1567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Credits</a:t>
            </a:r>
            <a:endParaRPr>
              <a:solidFill>
                <a:schemeClr val="dk1"/>
              </a:solidFill>
            </a:endParaRPr>
          </a:p>
        </p:txBody>
      </p:sp>
      <p:sp>
        <p:nvSpPr>
          <p:cNvPr id="280" name="Google Shape;280;p39"/>
          <p:cNvSpPr txBox="1"/>
          <p:nvPr>
            <p:ph idx="4294967295" type="body"/>
          </p:nvPr>
        </p:nvSpPr>
        <p:spPr>
          <a:xfrm>
            <a:off x="1188725" y="2851925"/>
            <a:ext cx="6766500" cy="1567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solidFill>
                  <a:schemeClr val="dk1"/>
                </a:solidFill>
              </a:rPr>
              <a:t>Special thanks to all the people who made and released these awesome resources for free:</a:t>
            </a:r>
            <a:endParaRPr>
              <a:solidFill>
                <a:schemeClr val="dk1"/>
              </a:solidFill>
            </a:endParaRPr>
          </a:p>
          <a:p>
            <a:pPr indent="-330200" lvl="0" marL="457200" rtl="0" algn="l">
              <a:lnSpc>
                <a:spcPct val="115000"/>
              </a:lnSpc>
              <a:spcBef>
                <a:spcPts val="600"/>
              </a:spcBef>
              <a:spcAft>
                <a:spcPts val="0"/>
              </a:spcAft>
              <a:buClr>
                <a:schemeClr val="accent6"/>
              </a:buClr>
              <a:buSzPts val="1600"/>
              <a:buChar char="╺"/>
            </a:pPr>
            <a:r>
              <a:rPr lang="en">
                <a:solidFill>
                  <a:schemeClr val="dk1"/>
                </a:solidFill>
              </a:rPr>
              <a:t>Presentation template by </a:t>
            </a:r>
            <a:r>
              <a:rPr lang="en" u="sng">
                <a:solidFill>
                  <a:schemeClr val="dk1"/>
                </a:solidFill>
                <a:hlinkClick r:id="rId3"/>
              </a:rPr>
              <a:t>SlidesCarnival</a:t>
            </a:r>
            <a:endParaRPr>
              <a:solidFill>
                <a:schemeClr val="dk1"/>
              </a:solidFill>
            </a:endParaRPr>
          </a:p>
          <a:p>
            <a:pPr indent="-330200" lvl="0" marL="457200" rtl="0" algn="l">
              <a:lnSpc>
                <a:spcPct val="115000"/>
              </a:lnSpc>
              <a:spcBef>
                <a:spcPts val="0"/>
              </a:spcBef>
              <a:spcAft>
                <a:spcPts val="0"/>
              </a:spcAft>
              <a:buClr>
                <a:schemeClr val="accent6"/>
              </a:buClr>
              <a:buSzPts val="1600"/>
              <a:buChar char="╺"/>
            </a:pPr>
            <a:r>
              <a:rPr lang="en">
                <a:solidFill>
                  <a:schemeClr val="dk1"/>
                </a:solidFill>
              </a:rPr>
              <a:t>Photographs by </a:t>
            </a:r>
            <a:r>
              <a:rPr lang="en" u="sng">
                <a:solidFill>
                  <a:schemeClr val="dk1"/>
                </a:solidFill>
                <a:hlinkClick r:id="rId4"/>
              </a:rPr>
              <a:t>Unsplash</a:t>
            </a:r>
            <a:endParaRPr>
              <a:solidFill>
                <a:schemeClr val="dk1"/>
              </a:solidFill>
            </a:endParaRPr>
          </a:p>
        </p:txBody>
      </p:sp>
      <p:sp>
        <p:nvSpPr>
          <p:cNvPr id="281" name="Google Shape;281;p3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8"/>
          <p:cNvSpPr txBox="1"/>
          <p:nvPr>
            <p:ph type="title"/>
          </p:nvPr>
        </p:nvSpPr>
        <p:spPr>
          <a:xfrm>
            <a:off x="1188725" y="1048275"/>
            <a:ext cx="6766500" cy="478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600"/>
              <a:t>How Gas Prices Affect </a:t>
            </a:r>
            <a:r>
              <a:rPr lang="en" sz="3600">
                <a:solidFill>
                  <a:schemeClr val="accent6"/>
                </a:solidFill>
              </a:rPr>
              <a:t>the Stock Market</a:t>
            </a:r>
            <a:endParaRPr sz="3600">
              <a:solidFill>
                <a:schemeClr val="accent6"/>
              </a:solidFill>
            </a:endParaRPr>
          </a:p>
        </p:txBody>
      </p:sp>
      <p:sp>
        <p:nvSpPr>
          <p:cNvPr id="82" name="Google Shape;82;p18"/>
          <p:cNvSpPr txBox="1"/>
          <p:nvPr>
            <p:ph idx="2" type="body"/>
          </p:nvPr>
        </p:nvSpPr>
        <p:spPr>
          <a:xfrm>
            <a:off x="4771764" y="1708925"/>
            <a:ext cx="3183600" cy="1567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200"/>
              <a:t>Studies</a:t>
            </a:r>
            <a:endParaRPr sz="1200"/>
          </a:p>
          <a:p>
            <a:pPr indent="0" lvl="0" marL="0" rtl="0" algn="l">
              <a:spcBef>
                <a:spcPts val="600"/>
              </a:spcBef>
              <a:spcAft>
                <a:spcPts val="0"/>
              </a:spcAft>
              <a:buNone/>
            </a:pPr>
            <a:r>
              <a:rPr b="1" lang="en" sz="1200"/>
              <a:t>Their study does not necessarily prove that the price of oil has a very limited impact on stock market prices; it does suggest, however, that analysts cannot really predict the way stocks react to changing gas prices.</a:t>
            </a:r>
            <a:endParaRPr b="1" sz="1200"/>
          </a:p>
        </p:txBody>
      </p:sp>
      <p:sp>
        <p:nvSpPr>
          <p:cNvPr id="83" name="Google Shape;83;p18"/>
          <p:cNvSpPr txBox="1"/>
          <p:nvPr>
            <p:ph idx="1" type="body"/>
          </p:nvPr>
        </p:nvSpPr>
        <p:spPr>
          <a:xfrm>
            <a:off x="1188725" y="1708925"/>
            <a:ext cx="3183600" cy="15675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t>Researches</a:t>
            </a:r>
            <a:endParaRPr sz="1200"/>
          </a:p>
          <a:p>
            <a:pPr indent="0" lvl="0" marL="0" rtl="0" algn="l">
              <a:spcBef>
                <a:spcPts val="600"/>
              </a:spcBef>
              <a:spcAft>
                <a:spcPts val="0"/>
              </a:spcAft>
              <a:buClr>
                <a:schemeClr val="dk1"/>
              </a:buClr>
              <a:buSzPts val="1100"/>
              <a:buFont typeface="Arial"/>
              <a:buNone/>
            </a:pPr>
            <a:r>
              <a:rPr lang="en" sz="1200"/>
              <a:t>Researchers at the Federal Reserve Bank of Cleveland looked at movements in the price of oil and stock market prices and discovered, to the surprise of many, that there is little correlation between oil prices and the stock market.</a:t>
            </a:r>
            <a:endParaRPr/>
          </a:p>
        </p:txBody>
      </p:sp>
      <p:sp>
        <p:nvSpPr>
          <p:cNvPr id="84" name="Google Shape;84;p18"/>
          <p:cNvSpPr txBox="1"/>
          <p:nvPr>
            <p:ph idx="2" type="body"/>
          </p:nvPr>
        </p:nvSpPr>
        <p:spPr>
          <a:xfrm>
            <a:off x="1188725" y="4134525"/>
            <a:ext cx="6766500" cy="54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t/>
            </a:r>
            <a:endParaRPr sz="1000">
              <a:solidFill>
                <a:schemeClr val="dk2"/>
              </a:solidFill>
            </a:endParaRPr>
          </a:p>
        </p:txBody>
      </p:sp>
      <p:sp>
        <p:nvSpPr>
          <p:cNvPr id="85" name="Google Shape;85;p18"/>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1188725" y="1028875"/>
            <a:ext cx="6766500" cy="1567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Using Python to do</a:t>
            </a:r>
            <a:br>
              <a:rPr lang="en"/>
            </a:br>
            <a:r>
              <a:rPr lang="en">
                <a:solidFill>
                  <a:schemeClr val="accent6"/>
                </a:solidFill>
              </a:rPr>
              <a:t>Data Analysis</a:t>
            </a:r>
            <a:endParaRPr/>
          </a:p>
        </p:txBody>
      </p:sp>
      <p:sp>
        <p:nvSpPr>
          <p:cNvPr id="91" name="Google Shape;91;p19"/>
          <p:cNvSpPr txBox="1"/>
          <p:nvPr>
            <p:ph idx="1" type="body"/>
          </p:nvPr>
        </p:nvSpPr>
        <p:spPr>
          <a:xfrm>
            <a:off x="1188725" y="2851925"/>
            <a:ext cx="6766500" cy="1567500"/>
          </a:xfrm>
          <a:prstGeom prst="rect">
            <a:avLst/>
          </a:prstGeom>
        </p:spPr>
        <p:txBody>
          <a:bodyPr anchorCtr="0" anchor="t" bIns="0" lIns="0" spcFirstLastPara="1" rIns="0" wrap="square" tIns="0">
            <a:noAutofit/>
          </a:bodyPr>
          <a:lstStyle/>
          <a:p>
            <a:pPr indent="-330200" lvl="0" marL="457200" rtl="0" algn="l">
              <a:spcBef>
                <a:spcPts val="600"/>
              </a:spcBef>
              <a:spcAft>
                <a:spcPts val="0"/>
              </a:spcAft>
              <a:buSzPts val="1600"/>
              <a:buChar char="╺"/>
            </a:pPr>
            <a:r>
              <a:rPr lang="en"/>
              <a:t>Use </a:t>
            </a:r>
            <a:r>
              <a:rPr lang="en">
                <a:solidFill>
                  <a:schemeClr val="accent6"/>
                </a:solidFill>
              </a:rPr>
              <a:t>Python</a:t>
            </a:r>
            <a:r>
              <a:rPr lang="en"/>
              <a:t> to conduct this study</a:t>
            </a:r>
            <a:endParaRPr/>
          </a:p>
          <a:p>
            <a:pPr indent="-330200" lvl="0" marL="457200" rtl="0" algn="l">
              <a:spcBef>
                <a:spcPts val="0"/>
              </a:spcBef>
              <a:spcAft>
                <a:spcPts val="0"/>
              </a:spcAft>
              <a:buSzPts val="1600"/>
              <a:buChar char="╺"/>
            </a:pPr>
            <a:r>
              <a:rPr lang="en"/>
              <a:t>Gas Price over Time</a:t>
            </a:r>
            <a:endParaRPr/>
          </a:p>
          <a:p>
            <a:pPr indent="-330200" lvl="0" marL="457200" rtl="0" algn="l">
              <a:spcBef>
                <a:spcPts val="0"/>
              </a:spcBef>
              <a:spcAft>
                <a:spcPts val="0"/>
              </a:spcAft>
              <a:buSzPts val="1600"/>
              <a:buChar char="╺"/>
            </a:pPr>
            <a:r>
              <a:rPr lang="en"/>
              <a:t>Dow Jones over Time</a:t>
            </a:r>
            <a:endParaRPr/>
          </a:p>
          <a:p>
            <a:pPr indent="-330200" lvl="0" marL="457200" rtl="0" algn="l">
              <a:spcBef>
                <a:spcPts val="0"/>
              </a:spcBef>
              <a:spcAft>
                <a:spcPts val="0"/>
              </a:spcAft>
              <a:buSzPts val="1600"/>
              <a:buChar char="╺"/>
            </a:pPr>
            <a:r>
              <a:rPr lang="en"/>
              <a:t>Oil Price vs. Dow Correlation</a:t>
            </a:r>
            <a:endParaRPr/>
          </a:p>
          <a:p>
            <a:pPr indent="-330200" lvl="0" marL="457200" rtl="0" algn="l">
              <a:spcBef>
                <a:spcPts val="0"/>
              </a:spcBef>
              <a:spcAft>
                <a:spcPts val="0"/>
              </a:spcAft>
              <a:buSzPts val="1600"/>
              <a:buChar char="╺"/>
            </a:pPr>
            <a:r>
              <a:rPr lang="en"/>
              <a:t>Regressional Analysis</a:t>
            </a:r>
            <a:endParaRPr/>
          </a:p>
        </p:txBody>
      </p:sp>
      <p:sp>
        <p:nvSpPr>
          <p:cNvPr id="92" name="Google Shape;92;p1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ctrTitle"/>
          </p:nvPr>
        </p:nvSpPr>
        <p:spPr>
          <a:xfrm>
            <a:off x="1188725" y="2378350"/>
            <a:ext cx="6766500" cy="1305000"/>
          </a:xfrm>
          <a:prstGeom prst="rect">
            <a:avLst/>
          </a:prstGeom>
        </p:spPr>
        <p:txBody>
          <a:bodyPr anchorCtr="0" anchor="b" bIns="0" lIns="0" spcFirstLastPara="1" rIns="0" wrap="square" tIns="0">
            <a:noAutofit/>
          </a:bodyPr>
          <a:lstStyle/>
          <a:p>
            <a:pPr indent="0" lvl="0" marL="0" rtl="0" algn="l">
              <a:spcBef>
                <a:spcPts val="0"/>
              </a:spcBef>
              <a:spcAft>
                <a:spcPts val="0"/>
              </a:spcAft>
              <a:buNone/>
            </a:pPr>
            <a:br>
              <a:rPr lang="en">
                <a:solidFill>
                  <a:schemeClr val="accent6"/>
                </a:solidFill>
              </a:rPr>
            </a:br>
            <a:r>
              <a:rPr lang="en"/>
              <a:t>Use </a:t>
            </a:r>
            <a:r>
              <a:rPr lang="en">
                <a:solidFill>
                  <a:schemeClr val="accent6"/>
                </a:solidFill>
              </a:rPr>
              <a:t>Python</a:t>
            </a:r>
            <a:r>
              <a:rPr lang="en"/>
              <a:t> to conduct this study</a:t>
            </a:r>
            <a:endParaRPr/>
          </a:p>
        </p:txBody>
      </p:sp>
      <p:sp>
        <p:nvSpPr>
          <p:cNvPr id="98" name="Google Shape;98;p20"/>
          <p:cNvSpPr txBox="1"/>
          <p:nvPr>
            <p:ph idx="1" type="subTitle"/>
          </p:nvPr>
        </p:nvSpPr>
        <p:spPr>
          <a:xfrm>
            <a:off x="1188725" y="3780303"/>
            <a:ext cx="6766500" cy="28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idx="1" type="body"/>
          </p:nvPr>
        </p:nvSpPr>
        <p:spPr>
          <a:xfrm>
            <a:off x="1188725" y="1231800"/>
            <a:ext cx="6766500" cy="2679900"/>
          </a:xfrm>
          <a:prstGeom prst="rect">
            <a:avLst/>
          </a:prstGeom>
        </p:spPr>
        <p:txBody>
          <a:bodyPr anchorCtr="0" anchor="t" bIns="0" lIns="0" spcFirstLastPara="1" rIns="0" wrap="square" tIns="0">
            <a:noAutofit/>
          </a:bodyPr>
          <a:lstStyle/>
          <a:p>
            <a:pPr indent="-317500" lvl="0" marL="457200" rtl="0" algn="l">
              <a:spcBef>
                <a:spcPts val="600"/>
              </a:spcBef>
              <a:spcAft>
                <a:spcPts val="0"/>
              </a:spcAft>
              <a:buSzPts val="1400"/>
              <a:buAutoNum type="arabicPeriod"/>
            </a:pPr>
            <a:r>
              <a:rPr lang="en" sz="1400"/>
              <a:t>In this project, we requested information set using API from EIA (U.S. </a:t>
            </a:r>
            <a:r>
              <a:rPr lang="en" sz="1400"/>
              <a:t>Energy</a:t>
            </a:r>
            <a:r>
              <a:rPr lang="en" sz="1400"/>
              <a:t> </a:t>
            </a:r>
            <a:r>
              <a:rPr lang="en" sz="1400"/>
              <a:t>Information Administration</a:t>
            </a:r>
            <a:r>
              <a:rPr lang="en" sz="1400"/>
              <a:t>) to </a:t>
            </a:r>
            <a:r>
              <a:rPr lang="en" sz="1400"/>
              <a:t>incorporate</a:t>
            </a:r>
            <a:r>
              <a:rPr lang="en" sz="1400"/>
              <a:t> with data sets from Yahoo! Finance to run analysis. We compared data sets of both Gas Price and Dow Jones over time to determine if </a:t>
            </a:r>
            <a:r>
              <a:rPr lang="en" sz="1400"/>
              <a:t>correlation</a:t>
            </a:r>
            <a:r>
              <a:rPr lang="en" sz="1400"/>
              <a:t> exists. </a:t>
            </a:r>
            <a:endParaRPr sz="1400"/>
          </a:p>
          <a:p>
            <a:pPr indent="0" lvl="0" marL="457200" rtl="0" algn="l">
              <a:spcBef>
                <a:spcPts val="600"/>
              </a:spcBef>
              <a:spcAft>
                <a:spcPts val="0"/>
              </a:spcAft>
              <a:buNone/>
            </a:pPr>
            <a:r>
              <a:t/>
            </a:r>
            <a:endParaRPr sz="1400"/>
          </a:p>
          <a:p>
            <a:pPr indent="-317500" lvl="0" marL="457200" rtl="0" algn="l">
              <a:spcBef>
                <a:spcPts val="600"/>
              </a:spcBef>
              <a:spcAft>
                <a:spcPts val="0"/>
              </a:spcAft>
              <a:buSzPts val="1400"/>
              <a:buAutoNum type="arabicPeriod"/>
            </a:pPr>
            <a:r>
              <a:rPr lang="en" sz="1400"/>
              <a:t>We used Gas Price and Dow Jones from 06/05/2000 to 03/09/2020.</a:t>
            </a:r>
            <a:endParaRPr sz="1400"/>
          </a:p>
          <a:p>
            <a:pPr indent="0" lvl="0" marL="0" rtl="0" algn="l">
              <a:spcBef>
                <a:spcPts val="600"/>
              </a:spcBef>
              <a:spcAft>
                <a:spcPts val="0"/>
              </a:spcAft>
              <a:buNone/>
            </a:pPr>
            <a:r>
              <a:t/>
            </a:r>
            <a:endParaRPr b="1" sz="1400">
              <a:solidFill>
                <a:schemeClr val="accent6"/>
              </a:solidFill>
            </a:endParaRPr>
          </a:p>
        </p:txBody>
      </p:sp>
      <p:sp>
        <p:nvSpPr>
          <p:cNvPr id="104" name="Google Shape;104;p21"/>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idx="4294967295" type="ctrTitle"/>
          </p:nvPr>
        </p:nvSpPr>
        <p:spPr>
          <a:xfrm>
            <a:off x="1188725" y="2192950"/>
            <a:ext cx="6766500" cy="1159800"/>
          </a:xfrm>
          <a:prstGeom prst="rect">
            <a:avLst/>
          </a:prstGeom>
        </p:spPr>
        <p:txBody>
          <a:bodyPr anchorCtr="0" anchor="b" bIns="0" lIns="0" spcFirstLastPara="1" rIns="0" wrap="square" tIns="0">
            <a:noAutofit/>
          </a:bodyPr>
          <a:lstStyle/>
          <a:p>
            <a:pPr indent="0" lvl="0" marL="0" rtl="0" algn="l">
              <a:lnSpc>
                <a:spcPct val="80000"/>
              </a:lnSpc>
              <a:spcBef>
                <a:spcPts val="0"/>
              </a:spcBef>
              <a:spcAft>
                <a:spcPts val="0"/>
              </a:spcAft>
              <a:buNone/>
            </a:pPr>
            <a:r>
              <a:rPr lang="en" sz="7200">
                <a:solidFill>
                  <a:schemeClr val="accent6"/>
                </a:solidFill>
              </a:rPr>
              <a:t>Gas Price</a:t>
            </a:r>
            <a:br>
              <a:rPr lang="en" sz="7200"/>
            </a:br>
            <a:r>
              <a:rPr lang="en" sz="7200"/>
              <a:t>Over Time</a:t>
            </a:r>
            <a:endParaRPr sz="7200"/>
          </a:p>
        </p:txBody>
      </p:sp>
      <p:sp>
        <p:nvSpPr>
          <p:cNvPr id="110" name="Google Shape;110;p22"/>
          <p:cNvSpPr txBox="1"/>
          <p:nvPr>
            <p:ph idx="4294967295" type="subTitle"/>
          </p:nvPr>
        </p:nvSpPr>
        <p:spPr>
          <a:xfrm>
            <a:off x="1188725" y="3411555"/>
            <a:ext cx="6766500" cy="78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grpSp>
        <p:nvGrpSpPr>
          <p:cNvPr id="111" name="Google Shape;111;p22"/>
          <p:cNvGrpSpPr/>
          <p:nvPr/>
        </p:nvGrpSpPr>
        <p:grpSpPr>
          <a:xfrm rot="978695">
            <a:off x="5259028" y="551564"/>
            <a:ext cx="1828987" cy="1828931"/>
            <a:chOff x="6643075" y="3664250"/>
            <a:chExt cx="407950" cy="407975"/>
          </a:xfrm>
        </p:grpSpPr>
        <p:sp>
          <p:nvSpPr>
            <p:cNvPr id="112" name="Google Shape;112;p22"/>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2"/>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 name="Google Shape;114;p22"/>
          <p:cNvGrpSpPr/>
          <p:nvPr/>
        </p:nvGrpSpPr>
        <p:grpSpPr>
          <a:xfrm rot="391303">
            <a:off x="4900829" y="2376230"/>
            <a:ext cx="751973" cy="751930"/>
            <a:chOff x="576250" y="4319400"/>
            <a:chExt cx="442075" cy="442050"/>
          </a:xfrm>
        </p:grpSpPr>
        <p:sp>
          <p:nvSpPr>
            <p:cNvPr id="115" name="Google Shape;115;p22"/>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2"/>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2"/>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2"/>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22"/>
          <p:cNvSpPr/>
          <p:nvPr/>
        </p:nvSpPr>
        <p:spPr>
          <a:xfrm rot="978736">
            <a:off x="4816697" y="1007455"/>
            <a:ext cx="285894" cy="272982"/>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2"/>
          <p:cNvSpPr/>
          <p:nvPr/>
        </p:nvSpPr>
        <p:spPr>
          <a:xfrm rot="3675659">
            <a:off x="6343618" y="2570105"/>
            <a:ext cx="311555" cy="29746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2"/>
          <p:cNvSpPr/>
          <p:nvPr/>
        </p:nvSpPr>
        <p:spPr>
          <a:xfrm rot="978569">
            <a:off x="6799133" y="2375170"/>
            <a:ext cx="173823" cy="166052"/>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2"/>
          <p:cNvSpPr/>
          <p:nvPr/>
        </p:nvSpPr>
        <p:spPr>
          <a:xfrm rot="2257894">
            <a:off x="4362453" y="1834001"/>
            <a:ext cx="173805" cy="166044"/>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2"/>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idx="1" type="body"/>
          </p:nvPr>
        </p:nvSpPr>
        <p:spPr>
          <a:xfrm>
            <a:off x="1188725" y="1231800"/>
            <a:ext cx="6766500" cy="2679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solidFill>
                  <a:srgbClr val="FFFFFF"/>
                </a:solidFill>
              </a:rPr>
              <a:t>Higher gas prices affect more than just the cost to fill up at the gas station; higher gas prices have an effect on the broader economy.</a:t>
            </a:r>
            <a:endParaRPr sz="1400">
              <a:solidFill>
                <a:srgbClr val="FFFFFF"/>
              </a:solidFill>
            </a:endParaRPr>
          </a:p>
        </p:txBody>
      </p:sp>
      <p:sp>
        <p:nvSpPr>
          <p:cNvPr id="129" name="Google Shape;129;p23"/>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30" name="Google Shape;130;p23"/>
          <p:cNvPicPr preferRelativeResize="0"/>
          <p:nvPr/>
        </p:nvPicPr>
        <p:blipFill>
          <a:blip r:embed="rId3">
            <a:alphaModFix/>
          </a:blip>
          <a:stretch>
            <a:fillRect/>
          </a:stretch>
        </p:blipFill>
        <p:spPr>
          <a:xfrm>
            <a:off x="2514600" y="1930450"/>
            <a:ext cx="4114800" cy="274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idx="4294967295" type="ctrTitle"/>
          </p:nvPr>
        </p:nvSpPr>
        <p:spPr>
          <a:xfrm>
            <a:off x="1188725" y="2192950"/>
            <a:ext cx="6766500" cy="1159800"/>
          </a:xfrm>
          <a:prstGeom prst="rect">
            <a:avLst/>
          </a:prstGeom>
        </p:spPr>
        <p:txBody>
          <a:bodyPr anchorCtr="0" anchor="b" bIns="0" lIns="0" spcFirstLastPara="1" rIns="0" wrap="square" tIns="0">
            <a:noAutofit/>
          </a:bodyPr>
          <a:lstStyle/>
          <a:p>
            <a:pPr indent="0" lvl="0" marL="0" rtl="0" algn="l">
              <a:lnSpc>
                <a:spcPct val="80000"/>
              </a:lnSpc>
              <a:spcBef>
                <a:spcPts val="0"/>
              </a:spcBef>
              <a:spcAft>
                <a:spcPts val="0"/>
              </a:spcAft>
              <a:buNone/>
            </a:pPr>
            <a:r>
              <a:rPr lang="en" sz="7200">
                <a:solidFill>
                  <a:schemeClr val="accent6"/>
                </a:solidFill>
              </a:rPr>
              <a:t>Dow Jones</a:t>
            </a:r>
            <a:br>
              <a:rPr lang="en" sz="7200"/>
            </a:br>
            <a:r>
              <a:rPr lang="en" sz="7200"/>
              <a:t>Over Time</a:t>
            </a:r>
            <a:endParaRPr sz="7200"/>
          </a:p>
        </p:txBody>
      </p:sp>
      <p:sp>
        <p:nvSpPr>
          <p:cNvPr id="136" name="Google Shape;136;p24"/>
          <p:cNvSpPr txBox="1"/>
          <p:nvPr>
            <p:ph idx="4294967295" type="subTitle"/>
          </p:nvPr>
        </p:nvSpPr>
        <p:spPr>
          <a:xfrm>
            <a:off x="1188725" y="3411555"/>
            <a:ext cx="6766500" cy="78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grpSp>
        <p:nvGrpSpPr>
          <p:cNvPr id="137" name="Google Shape;137;p24"/>
          <p:cNvGrpSpPr/>
          <p:nvPr/>
        </p:nvGrpSpPr>
        <p:grpSpPr>
          <a:xfrm rot="978695">
            <a:off x="5259028" y="551564"/>
            <a:ext cx="1828987" cy="1828931"/>
            <a:chOff x="6643075" y="3664250"/>
            <a:chExt cx="407950" cy="407975"/>
          </a:xfrm>
        </p:grpSpPr>
        <p:sp>
          <p:nvSpPr>
            <p:cNvPr id="138" name="Google Shape;138;p24"/>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4"/>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24"/>
          <p:cNvGrpSpPr/>
          <p:nvPr/>
        </p:nvGrpSpPr>
        <p:grpSpPr>
          <a:xfrm rot="391303">
            <a:off x="4900829" y="2376230"/>
            <a:ext cx="751973" cy="751930"/>
            <a:chOff x="576250" y="4319400"/>
            <a:chExt cx="442075" cy="442050"/>
          </a:xfrm>
        </p:grpSpPr>
        <p:sp>
          <p:nvSpPr>
            <p:cNvPr id="141" name="Google Shape;141;p24"/>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24"/>
          <p:cNvSpPr/>
          <p:nvPr/>
        </p:nvSpPr>
        <p:spPr>
          <a:xfrm rot="978736">
            <a:off x="4816697" y="1007455"/>
            <a:ext cx="285894" cy="272982"/>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rot="3675659">
            <a:off x="6343618" y="2570105"/>
            <a:ext cx="311555" cy="29746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rot="978569">
            <a:off x="6799133" y="2375170"/>
            <a:ext cx="173823" cy="166052"/>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rot="2257894">
            <a:off x="4362453" y="1834001"/>
            <a:ext cx="173805" cy="166044"/>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utius template">
  <a:themeElements>
    <a:clrScheme name="Custom 347">
      <a:dk1>
        <a:srgbClr val="11191F"/>
      </a:dk1>
      <a:lt1>
        <a:srgbClr val="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