
<file path=[Content_Types].xml><?xml version="1.0" encoding="utf-8"?>
<Types xmlns="http://schemas.openxmlformats.org/package/2006/content-types">
  <Default Extension="jpg" ContentType="image/jpeg"/>
  <Default Extension="wmf" ContentType="image/x-wmf"/>
  <Default Extension="png" ContentType="image/png"/>
  <Default Extension="xml" ContentType="application/xml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notesSlides/notesSlide6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27.xml" ContentType="application/vnd.openxmlformats-officedocument.presentationml.slide+xml"/>
  <Override PartName="/ppt/slides/slide11.xml" ContentType="application/vnd.openxmlformats-officedocument.presentationml.slide+xml"/>
  <Override PartName="/ppt/slides/slide24.xml" ContentType="application/vnd.openxmlformats-officedocument.presentationml.slide+xml"/>
  <Override PartName="/ppt/slides/slide10.xml" ContentType="application/vnd.openxmlformats-officedocument.presentationml.slide+xml"/>
  <Override PartName="/ppt/slides/slide2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presProps.xml" ContentType="application/vnd.openxmlformats-officedocument.presentationml.presProps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4.xml" ContentType="application/vnd.openxmlformats-officedocument.presentationml.slide+xml"/>
  <Override PartName="/ppt/slideLayouts/slideLayout2.xml" ContentType="application/vnd.openxmlformats-officedocument.presentationml.slideLayout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12192000"/>
  <p:defaultTextStyle>
    <a:defPPr>
      <a:defRPr lang="en-US"/>
    </a:defPPr>
    <a:lvl1pPr marL="0" algn="l" defTabSz="4572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 /><Relationship Id="rId34" Type="http://schemas.openxmlformats.org/officeDocument/2006/relationships/tableStyles" Target="tableStyles.xml" /><Relationship Id="rId3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Header Placeholder 1" hidden="0"/>
          <p:cNvSpPr>
            <a:spLocks noGrp="1"/>
          </p:cNvSpPr>
          <p:nvPr isPhoto="0" userDrawn="0">
            <p:ph type="hdr" sz="quarter" hasCustomPrompt="0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idx="1" hasCustomPrompt="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8F325290-DAEE-4BC4-80C2-4263EA1EFA0E}" type="datetimeFigureOut">
              <a:t>10/8/2018</a:t>
            </a:fld>
            <a:endParaRPr lang="en-US"/>
          </a:p>
        </p:txBody>
      </p:sp>
      <p:sp>
        <p:nvSpPr>
          <p:cNvPr id="6" name="Slide Image Placeholder 3" hidden="0"/>
          <p:cNvSpPr>
            <a:spLocks noChangeAspect="1" noGrp="1" noRot="1"/>
          </p:cNvSpPr>
          <p:nvPr isPhoto="0" userDrawn="0">
            <p:ph type="sldImg" idx="2" hasCustomPrompt="0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7" name="Notes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4" hasCustomPrompt="0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5" hasCustomPrompt="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1660F71-A86C-4137-801C-A754632E3FF5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Allows information to go back and forth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9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There’s a small problem: how can the server distinguish between people you want to send a message to and people you don’t?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You send a message to the server…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15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…and the server sends it to everyone connected to the server. Including the sender! This causes three problems. First, it’s a lot of traffic. Only computers that are listening for the event you emitted, but every computer is receiving and parsing 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16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The way I wrote my server, this is how you join a room.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19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 server will only send a message to other computers in the same room.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20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lide Image Placeholder 1" hidden="0"/>
          <p:cNvSpPr>
            <a:spLocks noChangeAspect="1" noGrp="1" noRot="1"/>
          </p:cNvSpPr>
          <p:nvPr isPhoto="0" userDrawn="0">
            <p:ph type="sldImg" hasCustomPrompt="0"/>
          </p:nvPr>
        </p:nvSpPr>
        <p:spPr bwMode="auto"/>
      </p:sp>
      <p:sp>
        <p:nvSpPr>
          <p:cNvPr id="5" name="Notes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about that sending back to yourself problem?</a:t>
            </a:r>
            <a:endParaRPr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0" hasCustomPrompt="0"/>
          </p:nvPr>
        </p:nvSpPr>
        <p:spPr bwMode="auto"/>
        <p:txBody>
          <a:bodyPr/>
          <a:lstStyle/>
          <a:p>
            <a:pPr>
              <a:defRPr/>
            </a:pPr>
            <a:fld id="{F1660F71-A86C-4137-801C-A754632E3FF5}" type="slidenum">
              <a:t>21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199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7" y="1681162"/>
            <a:ext cx="5157786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6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7" y="2505074"/>
            <a:ext cx="5157786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8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10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6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5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6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Edit Master text styles</a:t>
            </a:r>
            <a:endParaRPr/>
          </a:p>
        </p:txBody>
      </p:sp>
      <p:sp>
        <p:nvSpPr>
          <p:cNvPr id="7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8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Ovr>
    <a:masterClrMapping/>
  </p:clrMapOvr>
  <p:hf dt="1" ftr="1" hdr="1" sldNum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199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199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1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D22196A-93D3-4EFB-94B6-68FE637D38B3}" type="datetimeFigureOut">
              <a:t>10/8/2018</a:t>
            </a:fld>
            <a:endParaRPr lang="en-US"/>
          </a:p>
        </p:txBody>
      </p:sp>
      <p:sp>
        <p:nvSpPr>
          <p:cNvPr id="7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599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0BB8DF-E380-4A98-8119-23A03241F95F}" type="slidenum"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1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tinyurl.com/IMM120net" TargetMode="Externa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Networking</a:t>
            </a:r>
            <a:endParaRPr/>
          </a:p>
        </p:txBody>
      </p:sp>
      <p:sp>
        <p:nvSpPr>
          <p:cNvPr id="5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Sockets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Web Sockets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Allow information to be sent either way at any time.</a:t>
            </a:r>
            <a:endParaRPr/>
          </a:p>
          <a:p>
            <a:pPr>
              <a:defRPr/>
            </a:pPr>
            <a:r>
              <a:rPr lang="en-US"/>
              <a:t>You use websockets by listening for events on them.</a:t>
            </a:r>
            <a:endParaRPr/>
          </a:p>
          <a:p>
            <a:pPr lvl="1">
              <a:defRPr/>
            </a:pPr>
            <a:r>
              <a:rPr lang="en-US"/>
              <a:t>Events are similar to mousePressed</a:t>
            </a:r>
            <a:endParaRPr/>
          </a:p>
          <a:p>
            <a:pPr lvl="1">
              <a:defRPr/>
            </a:pPr>
            <a:r>
              <a:rPr lang="en-US"/>
              <a:t>It’s similar to a subscription (Twitter or YouTube notification)</a:t>
            </a:r>
            <a:endParaRPr/>
          </a:p>
          <a:p>
            <a:pPr marL="0" indent="0">
              <a:buNone/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Sockets.io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This is the library that we’re using to use web sockets.</a:t>
            </a:r>
            <a:endParaRPr/>
          </a:p>
          <a:p>
            <a:pPr>
              <a:defRPr/>
            </a:pPr>
            <a:r>
              <a:rPr lang="en-US"/>
              <a:t>Once a socket is made, we can </a:t>
            </a:r>
            <a:r>
              <a:rPr lang="en-US" b="1"/>
              <a:t>emit</a:t>
            </a:r>
            <a:r>
              <a:rPr lang="en-US"/>
              <a:t> (send) and </a:t>
            </a:r>
            <a:r>
              <a:rPr lang="en-US" b="1"/>
              <a:t>listen</a:t>
            </a:r>
            <a:r>
              <a:rPr lang="en-US"/>
              <a:t> (receive).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We Need To Do</a:t>
            </a:r>
            <a:endParaRPr/>
          </a:p>
        </p:txBody>
      </p:sp>
      <p:grpSp>
        <p:nvGrpSpPr>
          <p:cNvPr id="5" name="Group 3" hidden="0"/>
          <p:cNvGrpSpPr/>
          <p:nvPr isPhoto="0" userDrawn="0"/>
        </p:nvGrpSpPr>
        <p:grpSpPr bwMode="auto">
          <a:xfrm>
            <a:off x="7518400" y="2751618"/>
            <a:ext cx="1828800" cy="1354764"/>
            <a:chOff x="976313" y="2240924"/>
            <a:chExt cx="1828800" cy="1354764"/>
          </a:xfrm>
        </p:grpSpPr>
        <p:sp>
          <p:nvSpPr>
            <p:cNvPr id="6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B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" hidden="0"/>
          <p:cNvGrpSpPr/>
          <p:nvPr isPhoto="0" userDrawn="0"/>
        </p:nvGrpSpPr>
        <p:grpSpPr bwMode="auto">
          <a:xfrm>
            <a:off x="2844800" y="2751618"/>
            <a:ext cx="1828800" cy="1354764"/>
            <a:chOff x="976313" y="2240924"/>
            <a:chExt cx="1828800" cy="1354764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10" name="Trapezoid 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Arrow: Right 9" hidden="0"/>
          <p:cNvSpPr/>
          <p:nvPr isPhoto="0" userDrawn="0"/>
        </p:nvSpPr>
        <p:spPr bwMode="auto">
          <a:xfrm>
            <a:off x="4869264" y="2699432"/>
            <a:ext cx="2887722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MESSAGE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Sockets.io Allows Us To Do</a:t>
            </a:r>
            <a:endParaRPr/>
          </a:p>
        </p:txBody>
      </p:sp>
      <p:grpSp>
        <p:nvGrpSpPr>
          <p:cNvPr id="5" name="Group 3" hidden="0"/>
          <p:cNvGrpSpPr/>
          <p:nvPr isPhoto="0" userDrawn="0"/>
        </p:nvGrpSpPr>
        <p:grpSpPr bwMode="auto">
          <a:xfrm>
            <a:off x="8416345" y="2709724"/>
            <a:ext cx="1828800" cy="1354764"/>
            <a:chOff x="976313" y="2240924"/>
            <a:chExt cx="1828800" cy="1354764"/>
          </a:xfrm>
        </p:grpSpPr>
        <p:sp>
          <p:nvSpPr>
            <p:cNvPr id="6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B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" hidden="0"/>
          <p:cNvGrpSpPr/>
          <p:nvPr isPhoto="0" userDrawn="0"/>
        </p:nvGrpSpPr>
        <p:grpSpPr bwMode="auto">
          <a:xfrm>
            <a:off x="1946857" y="2699432"/>
            <a:ext cx="1828800" cy="1354764"/>
            <a:chOff x="976313" y="2240924"/>
            <a:chExt cx="1828800" cy="1354764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10" name="Trapezoid 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1" name="Group 10" hidden="0"/>
          <p:cNvGrpSpPr/>
          <p:nvPr isPhoto="0" userDrawn="0"/>
        </p:nvGrpSpPr>
        <p:grpSpPr bwMode="auto">
          <a:xfrm>
            <a:off x="5722514" y="2380613"/>
            <a:ext cx="746974" cy="1725769"/>
            <a:chOff x="4211392" y="2099256"/>
            <a:chExt cx="746974" cy="1725769"/>
          </a:xfrm>
        </p:grpSpPr>
        <p:sp>
          <p:nvSpPr>
            <p:cNvPr id="12" name="Rectangle 11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Rectangle 12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3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4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6" name="Arrow: Right 9" hidden="0"/>
          <p:cNvSpPr/>
          <p:nvPr isPhoto="0" userDrawn="0"/>
        </p:nvSpPr>
        <p:spPr bwMode="auto">
          <a:xfrm>
            <a:off x="3657599" y="2682807"/>
            <a:ext cx="2192503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MESSAGE</a:t>
            </a:r>
            <a:endParaRPr/>
          </a:p>
        </p:txBody>
      </p:sp>
      <p:sp>
        <p:nvSpPr>
          <p:cNvPr id="17" name="Arrow: Right 15" hidden="0"/>
          <p:cNvSpPr/>
          <p:nvPr isPhoto="0" userDrawn="0"/>
        </p:nvSpPr>
        <p:spPr bwMode="auto">
          <a:xfrm>
            <a:off x="6549009" y="2702111"/>
            <a:ext cx="2192503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MESSAGE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Sockets.io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>
                <a:latin typeface="Roboto Slab"/>
                <a:ea typeface="Roboto Slab"/>
              </a:rPr>
              <a:t>socket.</a:t>
            </a:r>
            <a:r>
              <a:rPr lang="en-US" b="1">
                <a:solidFill>
                  <a:srgbClr val="FFFF00"/>
                </a:solidFill>
                <a:latin typeface="Roboto Slab"/>
                <a:ea typeface="Roboto Slab"/>
              </a:rPr>
              <a:t>emit</a:t>
            </a:r>
            <a:r>
              <a:rPr lang="en-US">
                <a:latin typeface="Roboto Slab"/>
                <a:ea typeface="Roboto Slab"/>
              </a:rPr>
              <a:t>(</a:t>
            </a:r>
            <a:r>
              <a:rPr lang="en-US" b="1">
                <a:solidFill>
                  <a:srgbClr val="00B0F0"/>
                </a:solidFill>
                <a:latin typeface="Roboto Slab"/>
                <a:ea typeface="Roboto Slab"/>
              </a:rPr>
              <a:t>“action”</a:t>
            </a:r>
            <a:r>
              <a:rPr lang="en-US">
                <a:latin typeface="Roboto Slab"/>
                <a:ea typeface="Roboto Slab"/>
              </a:rPr>
              <a:t>, </a:t>
            </a:r>
            <a:r>
              <a:rPr lang="en-US" b="1">
                <a:solidFill>
                  <a:srgbClr val="92D050"/>
                </a:solidFill>
                <a:latin typeface="Roboto Slab"/>
                <a:ea typeface="Roboto Slab"/>
              </a:rPr>
              <a:t>data</a:t>
            </a:r>
            <a:r>
              <a:rPr lang="en-US">
                <a:latin typeface="Roboto Slab"/>
                <a:ea typeface="Roboto Slab"/>
              </a:rPr>
              <a:t>);</a:t>
            </a:r>
            <a:endParaRPr/>
          </a:p>
          <a:p>
            <a:pPr>
              <a:defRPr/>
            </a:pPr>
            <a:endParaRPr lang="en-US">
              <a:latin typeface="Roboto Slab"/>
              <a:ea typeface="Roboto Slab"/>
            </a:endParaRPr>
          </a:p>
          <a:p>
            <a:pPr marL="0" indent="0">
              <a:buNone/>
              <a:defRPr/>
            </a:pPr>
            <a:r>
              <a:rPr lang="en-US">
                <a:latin typeface="Roboto Slab"/>
                <a:ea typeface="Roboto Slab"/>
              </a:rPr>
              <a:t>socket.</a:t>
            </a:r>
            <a:r>
              <a:rPr lang="en-US" b="1">
                <a:solidFill>
                  <a:srgbClr val="FFFF00"/>
                </a:solidFill>
                <a:latin typeface="Roboto Slab"/>
                <a:ea typeface="Roboto Slab"/>
              </a:rPr>
              <a:t>on</a:t>
            </a:r>
            <a:r>
              <a:rPr lang="en-US">
                <a:latin typeface="Roboto Slab"/>
                <a:ea typeface="Roboto Slab"/>
              </a:rPr>
              <a:t>(</a:t>
            </a:r>
            <a:r>
              <a:rPr lang="en-US" b="1">
                <a:solidFill>
                  <a:srgbClr val="00B0F0"/>
                </a:solidFill>
                <a:latin typeface="Roboto Slab"/>
                <a:ea typeface="Roboto Slab"/>
              </a:rPr>
              <a:t>“action”</a:t>
            </a:r>
            <a:r>
              <a:rPr lang="en-US">
                <a:latin typeface="Roboto Slab"/>
                <a:ea typeface="Roboto Slab"/>
              </a:rPr>
              <a:t>, function(</a:t>
            </a:r>
            <a:r>
              <a:rPr lang="en-US" b="1">
                <a:solidFill>
                  <a:srgbClr val="92D050"/>
                </a:solidFill>
                <a:latin typeface="Roboto Slab"/>
                <a:ea typeface="Roboto Slab"/>
              </a:rPr>
              <a:t>data</a:t>
            </a:r>
            <a:r>
              <a:rPr lang="en-US">
                <a:latin typeface="Roboto Slab"/>
                <a:ea typeface="Roboto Slab"/>
              </a:rPr>
              <a:t>) {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Roboto Slab"/>
                <a:ea typeface="Roboto Slab"/>
              </a:rPr>
              <a:t>    </a:t>
            </a:r>
            <a:r>
              <a:rPr lang="en-US">
                <a:solidFill>
                  <a:schemeClr val="bg1">
                    <a:lumMod val="50000"/>
                    <a:lumOff val="50000"/>
                  </a:schemeClr>
                </a:solidFill>
                <a:latin typeface="Roboto Slab"/>
                <a:ea typeface="Roboto Slab"/>
              </a:rPr>
              <a:t>// do something with the data</a:t>
            </a:r>
            <a:endParaRPr/>
          </a:p>
          <a:p>
            <a:pPr marL="0" indent="0">
              <a:buNone/>
              <a:defRPr/>
            </a:pPr>
            <a:r>
              <a:rPr lang="en-US">
                <a:latin typeface="Roboto Slab"/>
                <a:ea typeface="Roboto Slab"/>
              </a:rPr>
              <a:t>});</a:t>
            </a:r>
            <a:endParaRPr/>
          </a:p>
        </p:txBody>
      </p:sp>
      <p:grpSp>
        <p:nvGrpSpPr>
          <p:cNvPr id="6" name="Group 3" hidden="0"/>
          <p:cNvGrpSpPr/>
          <p:nvPr isPhoto="0" userDrawn="0"/>
        </p:nvGrpSpPr>
        <p:grpSpPr bwMode="auto">
          <a:xfrm>
            <a:off x="8532459" y="4968986"/>
            <a:ext cx="1828800" cy="1354764"/>
            <a:chOff x="976313" y="2240924"/>
            <a:chExt cx="1828800" cy="1354764"/>
          </a:xfrm>
        </p:grpSpPr>
        <p:sp>
          <p:nvSpPr>
            <p:cNvPr id="7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B</a:t>
              </a:r>
              <a:endParaRPr/>
            </a:p>
          </p:txBody>
        </p:sp>
        <p:sp>
          <p:nvSpPr>
            <p:cNvPr id="8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9" name="Group 6" hidden="0"/>
          <p:cNvGrpSpPr/>
          <p:nvPr isPhoto="0" userDrawn="0"/>
        </p:nvGrpSpPr>
        <p:grpSpPr bwMode="auto">
          <a:xfrm>
            <a:off x="2062971" y="4958695"/>
            <a:ext cx="1828800" cy="1354764"/>
            <a:chOff x="976313" y="2240924"/>
            <a:chExt cx="1828800" cy="1354764"/>
          </a:xfrm>
        </p:grpSpPr>
        <p:sp>
          <p:nvSpPr>
            <p:cNvPr id="10" name="Rectangle 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11" name="Trapezoid 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2" name="Group 9" hidden="0"/>
          <p:cNvGrpSpPr/>
          <p:nvPr isPhoto="0" userDrawn="0"/>
        </p:nvGrpSpPr>
        <p:grpSpPr bwMode="auto">
          <a:xfrm>
            <a:off x="5838628" y="4639875"/>
            <a:ext cx="746974" cy="1725769"/>
            <a:chOff x="4211392" y="2099256"/>
            <a:chExt cx="746974" cy="1725769"/>
          </a:xfrm>
        </p:grpSpPr>
        <p:sp>
          <p:nvSpPr>
            <p:cNvPr id="13" name="Rectangle 10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4" name="Rectangle 11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Rectangle 12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" name="Rectangle 13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" name="Arrow: Right 14" hidden="0"/>
          <p:cNvSpPr/>
          <p:nvPr isPhoto="0" userDrawn="0"/>
        </p:nvSpPr>
        <p:spPr bwMode="auto">
          <a:xfrm>
            <a:off x="3773713" y="4942070"/>
            <a:ext cx="2192503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EMIT</a:t>
            </a:r>
            <a:endParaRPr/>
          </a:p>
        </p:txBody>
      </p:sp>
      <p:sp>
        <p:nvSpPr>
          <p:cNvPr id="18" name="Arrow: Right 15" hidden="0"/>
          <p:cNvSpPr/>
          <p:nvPr isPhoto="0" userDrawn="0"/>
        </p:nvSpPr>
        <p:spPr bwMode="auto">
          <a:xfrm>
            <a:off x="6665123" y="4961374"/>
            <a:ext cx="2192503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3" hidden="0"/>
          <p:cNvGrpSpPr/>
          <p:nvPr isPhoto="0" userDrawn="0"/>
        </p:nvGrpSpPr>
        <p:grpSpPr bwMode="auto"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1</a:t>
              </a:r>
              <a:endParaRPr/>
            </a:p>
          </p:txBody>
        </p:sp>
        <p:sp>
          <p:nvSpPr>
            <p:cNvPr id="6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9" hidden="0"/>
          <p:cNvGrpSpPr/>
          <p:nvPr isPhoto="0" userDrawn="0"/>
        </p:nvGrpSpPr>
        <p:grpSpPr bwMode="auto"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8" name="Rectangle 10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2</a:t>
              </a:r>
              <a:endParaRPr/>
            </a:p>
          </p:txBody>
        </p:sp>
        <p:sp>
          <p:nvSpPr>
            <p:cNvPr id="9" name="Trapezoid 11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2" hidden="0"/>
          <p:cNvGrpSpPr/>
          <p:nvPr isPhoto="0" userDrawn="0"/>
        </p:nvGrpSpPr>
        <p:grpSpPr bwMode="auto"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1" name="Rectangle 1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3</a:t>
              </a:r>
              <a:endParaRPr/>
            </a:p>
          </p:txBody>
        </p:sp>
        <p:sp>
          <p:nvSpPr>
            <p:cNvPr id="12" name="Trapezoid 1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5" hidden="0"/>
          <p:cNvGrpSpPr/>
          <p:nvPr isPhoto="0" userDrawn="0"/>
        </p:nvGrpSpPr>
        <p:grpSpPr bwMode="auto"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4" name="Rectangle 16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4</a:t>
              </a:r>
              <a:endParaRPr/>
            </a:p>
          </p:txBody>
        </p:sp>
        <p:sp>
          <p:nvSpPr>
            <p:cNvPr id="15" name="Trapezoid 17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6" name="Straight Arrow Connector 18" hidden="0"/>
          <p:cNvCxnSpPr>
            <a:cxnSpLocks/>
            <a:stCxn id="5" idx="3"/>
            <a:endCxn id="17" idx="1"/>
          </p:cNvCxnSpPr>
          <p:nvPr isPhoto="0" userDrawn="0"/>
        </p:nvCxnSpPr>
        <p:spPr bwMode="auto">
          <a:xfrm>
            <a:off x="2644964" y="2999157"/>
            <a:ext cx="3091063" cy="781449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22" hidden="0"/>
          <p:cNvGrpSpPr/>
          <p:nvPr isPhoto="0" userDrawn="0"/>
        </p:nvGrpSpPr>
        <p:grpSpPr bwMode="auto"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17" name="Rectangle 23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24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25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1" name="Rectangle 26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2" name="Group 27" hidden="0"/>
          <p:cNvGrpSpPr/>
          <p:nvPr isPhoto="0" userDrawn="0"/>
        </p:nvGrpSpPr>
        <p:grpSpPr bwMode="auto"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3" name="Rectangle 28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5</a:t>
              </a:r>
              <a:endParaRPr/>
            </a:p>
          </p:txBody>
        </p:sp>
        <p:sp>
          <p:nvSpPr>
            <p:cNvPr id="24" name="Trapezoid 29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25" name="TextBox 34" hidden="0"/>
          <p:cNvSpPr>
            <a:spLocks noAdjustHandles="0" noChangeArrowheads="0"/>
          </p:cNvSpPr>
          <p:nvPr isPhoto="0" userDrawn="0"/>
        </p:nvSpPr>
        <p:spPr bwMode="auto">
          <a:xfrm rot="831596">
            <a:off x="3630903" y="2912849"/>
            <a:ext cx="647917" cy="3657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b="1">
                <a:solidFill>
                  <a:srgbClr val="FFFF00"/>
                </a:solidFill>
              </a:rPr>
              <a:t>emit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3" hidden="0"/>
          <p:cNvGrpSpPr/>
          <p:nvPr isPhoto="0" userDrawn="0"/>
        </p:nvGrpSpPr>
        <p:grpSpPr bwMode="auto"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1</a:t>
              </a:r>
              <a:endParaRPr/>
            </a:p>
          </p:txBody>
        </p:sp>
        <p:sp>
          <p:nvSpPr>
            <p:cNvPr id="6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9" hidden="0"/>
          <p:cNvGrpSpPr/>
          <p:nvPr isPhoto="0" userDrawn="0"/>
        </p:nvGrpSpPr>
        <p:grpSpPr bwMode="auto"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8" name="Rectangle 10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2</a:t>
              </a:r>
              <a:endParaRPr/>
            </a:p>
          </p:txBody>
        </p:sp>
        <p:sp>
          <p:nvSpPr>
            <p:cNvPr id="9" name="Trapezoid 11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2" hidden="0"/>
          <p:cNvGrpSpPr/>
          <p:nvPr isPhoto="0" userDrawn="0"/>
        </p:nvGrpSpPr>
        <p:grpSpPr bwMode="auto"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1" name="Rectangle 1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3</a:t>
              </a:r>
              <a:endParaRPr/>
            </a:p>
          </p:txBody>
        </p:sp>
        <p:sp>
          <p:nvSpPr>
            <p:cNvPr id="12" name="Trapezoid 1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5" hidden="0"/>
          <p:cNvGrpSpPr/>
          <p:nvPr isPhoto="0" userDrawn="0"/>
        </p:nvGrpSpPr>
        <p:grpSpPr bwMode="auto"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4" name="Rectangle 16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4</a:t>
              </a:r>
              <a:endParaRPr/>
            </a:p>
          </p:txBody>
        </p:sp>
        <p:sp>
          <p:nvSpPr>
            <p:cNvPr id="15" name="Trapezoid 17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22" hidden="0"/>
          <p:cNvGrpSpPr/>
          <p:nvPr isPhoto="0" userDrawn="0"/>
        </p:nvGrpSpPr>
        <p:grpSpPr bwMode="auto"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17" name="Rectangle 23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24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25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26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" name="Group 27" hidden="0"/>
          <p:cNvGrpSpPr/>
          <p:nvPr isPhoto="0" userDrawn="0"/>
        </p:nvGrpSpPr>
        <p:grpSpPr bwMode="auto"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2" name="Rectangle 28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5</a:t>
              </a:r>
              <a:endParaRPr/>
            </a:p>
          </p:txBody>
        </p:sp>
        <p:sp>
          <p:nvSpPr>
            <p:cNvPr id="23" name="Trapezoid 29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4" name="Straight Arrow Connector 6" hidden="0"/>
          <p:cNvCxnSpPr>
            <a:cxnSpLocks/>
            <a:stCxn id="18" idx="1"/>
            <a:endCxn id="5" idx="3"/>
          </p:cNvCxnSpPr>
          <p:nvPr isPhoto="0" userDrawn="0"/>
        </p:nvCxnSpPr>
        <p:spPr bwMode="auto">
          <a:xfrm flipH="1" flipV="1">
            <a:off x="2644964" y="2999157"/>
            <a:ext cx="3091062" cy="4213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 hidden="0"/>
          <p:cNvCxnSpPr>
            <a:cxnSpLocks/>
            <a:stCxn id="17" idx="0"/>
            <a:endCxn id="23" idx="2"/>
          </p:cNvCxnSpPr>
          <p:nvPr isPhoto="0" userDrawn="0"/>
        </p:nvCxnSpPr>
        <p:spPr bwMode="auto">
          <a:xfrm flipH="1" flipV="1">
            <a:off x="6096000" y="1868225"/>
            <a:ext cx="13514" cy="10494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1" hidden="0"/>
          <p:cNvCxnSpPr>
            <a:cxnSpLocks/>
            <a:stCxn id="18" idx="3"/>
            <a:endCxn id="14" idx="1"/>
          </p:cNvCxnSpPr>
          <p:nvPr isPhoto="0" userDrawn="0"/>
        </p:nvCxnSpPr>
        <p:spPr bwMode="auto">
          <a:xfrm flipV="1">
            <a:off x="6483000" y="2321775"/>
            <a:ext cx="3552899" cy="1098703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32" hidden="0"/>
          <p:cNvCxnSpPr>
            <a:cxnSpLocks/>
            <a:endCxn id="11" idx="0"/>
          </p:cNvCxnSpPr>
          <p:nvPr isPhoto="0" userDrawn="0"/>
        </p:nvCxnSpPr>
        <p:spPr bwMode="auto">
          <a:xfrm>
            <a:off x="6483000" y="4127853"/>
            <a:ext cx="1520116" cy="111158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33" hidden="0"/>
          <p:cNvCxnSpPr>
            <a:cxnSpLocks/>
            <a:stCxn id="19" idx="1"/>
            <a:endCxn id="8" idx="0"/>
          </p:cNvCxnSpPr>
          <p:nvPr isPhoto="0" userDrawn="0"/>
        </p:nvCxnSpPr>
        <p:spPr bwMode="auto">
          <a:xfrm flipH="1">
            <a:off x="3957325" y="4076579"/>
            <a:ext cx="1778701" cy="106153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Sockets Template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 b="1" u="sng">
                <a:hlinkClick r:id="rId2" tooltip=""/>
              </a:rPr>
              <a:t>https://tinyurl.com/IMM120net</a:t>
            </a:r>
            <a:r>
              <a:rPr lang="en-US" b="1"/>
              <a:t>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Content Placeholder 17" hidden="0"/>
          <p:cNvPicPr>
            <a:picLocks noChangeAspect="1" noGrp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>
            <a:off x="754743" y="1371185"/>
            <a:ext cx="10682514" cy="6005981"/>
          </a:xfrm>
          <a:prstGeom prst="rect">
            <a:avLst/>
          </a:prstGeom>
        </p:spPr>
      </p:pic>
      <p:sp>
        <p:nvSpPr>
          <p:cNvPr id="5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Rooms</a:t>
            </a:r>
            <a:endParaRPr/>
          </a:p>
        </p:txBody>
      </p:sp>
      <p:sp>
        <p:nvSpPr>
          <p:cNvPr id="6" name="Oval 18" hidden="0"/>
          <p:cNvSpPr/>
          <p:nvPr isPhoto="0" userDrawn="0"/>
        </p:nvSpPr>
        <p:spPr bwMode="auto">
          <a:xfrm>
            <a:off x="1465943" y="1872343"/>
            <a:ext cx="1814286" cy="1325563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Rooms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marL="0" indent="0">
              <a:buNone/>
              <a:defRPr/>
            </a:pPr>
            <a:r>
              <a:rPr lang="en-US">
                <a:latin typeface="Roboto Slab"/>
                <a:ea typeface="Roboto Slab"/>
              </a:rPr>
              <a:t>socket.emit(</a:t>
            </a:r>
            <a:r>
              <a:rPr lang="en-US" b="1">
                <a:solidFill>
                  <a:srgbClr val="FFFF00"/>
                </a:solidFill>
                <a:latin typeface="Roboto Slab"/>
                <a:ea typeface="Roboto Slab"/>
              </a:rPr>
              <a:t>“join”</a:t>
            </a:r>
            <a:r>
              <a:rPr lang="en-US">
                <a:latin typeface="Roboto Slab"/>
                <a:ea typeface="Roboto Slab"/>
              </a:rPr>
              <a:t>, </a:t>
            </a:r>
            <a:r>
              <a:rPr lang="en-US" b="1">
                <a:solidFill>
                  <a:srgbClr val="00B0F0"/>
                </a:solidFill>
                <a:latin typeface="Roboto Slab"/>
                <a:ea typeface="Roboto Slab"/>
              </a:rPr>
              <a:t>“room-code”</a:t>
            </a:r>
            <a:r>
              <a:rPr lang="en-US">
                <a:latin typeface="Roboto Slab"/>
                <a:ea typeface="Roboto Slab"/>
              </a:rPr>
              <a:t>);</a:t>
            </a:r>
            <a:endParaRPr/>
          </a:p>
          <a:p>
            <a:pPr marL="0" indent="0">
              <a:buNone/>
              <a:defRPr/>
            </a:pPr>
            <a:endParaRPr lang="en-US">
              <a:latin typeface="Roboto Slab"/>
              <a:ea typeface="Roboto Slab"/>
            </a:endParaRPr>
          </a:p>
          <a:p>
            <a:pPr marL="0" indent="0">
              <a:buNone/>
              <a:defRPr/>
            </a:pPr>
            <a:r>
              <a:rPr lang="en-US">
                <a:ea typeface="Roboto Slab"/>
              </a:rPr>
              <a:t>Default room on my server is “imm120”.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Previously, in IMM120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Why modes?</a:t>
            </a:r>
            <a:endParaRPr/>
          </a:p>
          <a:p>
            <a:pPr>
              <a:defRPr/>
            </a:pPr>
            <a:r>
              <a:rPr lang="en-US"/>
              <a:t>Lots of positive feedback on the videos</a:t>
            </a:r>
            <a:endParaRPr/>
          </a:p>
          <a:p>
            <a:pPr lvl="1">
              <a:defRPr/>
            </a:pPr>
            <a:r>
              <a:rPr lang="en-US"/>
              <a:t>I will do atleast one next week</a:t>
            </a:r>
            <a:endParaRPr/>
          </a:p>
          <a:p>
            <a:pPr>
              <a:defRPr/>
            </a:pPr>
            <a:r>
              <a:rPr lang="en-US"/>
              <a:t>Languages?</a:t>
            </a:r>
            <a:endParaRPr/>
          </a:p>
          <a:p>
            <a:pPr lvl="1">
              <a:defRPr/>
            </a:pPr>
            <a:r>
              <a:rPr lang="en-US"/>
              <a:t>Javascript, HTML, CSS</a:t>
            </a:r>
            <a:endParaRPr/>
          </a:p>
          <a:p>
            <a:pPr>
              <a:defRPr/>
            </a:pPr>
            <a:r>
              <a:rPr lang="en-US"/>
              <a:t>Collaboration</a:t>
            </a:r>
            <a:endParaRPr/>
          </a:p>
          <a:p>
            <a:pPr>
              <a:defRPr/>
            </a:pPr>
            <a:r>
              <a:rPr lang="en-US"/>
              <a:t>Function Pressed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oup 3" hidden="0"/>
          <p:cNvGrpSpPr/>
          <p:nvPr isPhoto="0" userDrawn="0"/>
        </p:nvGrpSpPr>
        <p:grpSpPr bwMode="auto">
          <a:xfrm>
            <a:off x="1006866" y="2516199"/>
            <a:ext cx="1828800" cy="1354764"/>
            <a:chOff x="976313" y="2240924"/>
            <a:chExt cx="1828800" cy="1354764"/>
          </a:xfrm>
        </p:grpSpPr>
        <p:sp>
          <p:nvSpPr>
            <p:cNvPr id="5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6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7" name="Group 9" hidden="0"/>
          <p:cNvGrpSpPr/>
          <p:nvPr isPhoto="0" userDrawn="0"/>
        </p:nvGrpSpPr>
        <p:grpSpPr bwMode="auto">
          <a:xfrm>
            <a:off x="3040444" y="5138111"/>
            <a:ext cx="1828800" cy="1354764"/>
            <a:chOff x="976313" y="2240924"/>
            <a:chExt cx="1828800" cy="1354764"/>
          </a:xfrm>
        </p:grpSpPr>
        <p:sp>
          <p:nvSpPr>
            <p:cNvPr id="8" name="Rectangle 10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B</a:t>
              </a:r>
              <a:endParaRPr/>
            </a:p>
          </p:txBody>
        </p:sp>
        <p:sp>
          <p:nvSpPr>
            <p:cNvPr id="9" name="Trapezoid 11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0" name="Group 12" hidden="0"/>
          <p:cNvGrpSpPr/>
          <p:nvPr isPhoto="0" userDrawn="0"/>
        </p:nvGrpSpPr>
        <p:grpSpPr bwMode="auto">
          <a:xfrm>
            <a:off x="7086235" y="5239436"/>
            <a:ext cx="1828800" cy="1354764"/>
            <a:chOff x="976313" y="2240924"/>
            <a:chExt cx="1828800" cy="1354764"/>
          </a:xfrm>
        </p:grpSpPr>
        <p:sp>
          <p:nvSpPr>
            <p:cNvPr id="11" name="Rectangle 1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12" name="Trapezoid 1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5" hidden="0"/>
          <p:cNvGrpSpPr/>
          <p:nvPr isPhoto="0" userDrawn="0"/>
        </p:nvGrpSpPr>
        <p:grpSpPr bwMode="auto">
          <a:xfrm>
            <a:off x="9840235" y="1838817"/>
            <a:ext cx="1828800" cy="1354764"/>
            <a:chOff x="976313" y="2240924"/>
            <a:chExt cx="1828800" cy="1354764"/>
          </a:xfrm>
        </p:grpSpPr>
        <p:sp>
          <p:nvSpPr>
            <p:cNvPr id="14" name="Rectangle 16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C</a:t>
              </a:r>
              <a:endParaRPr/>
            </a:p>
          </p:txBody>
        </p:sp>
        <p:sp>
          <p:nvSpPr>
            <p:cNvPr id="15" name="Trapezoid 17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22" hidden="0"/>
          <p:cNvGrpSpPr/>
          <p:nvPr isPhoto="0" userDrawn="0"/>
        </p:nvGrpSpPr>
        <p:grpSpPr bwMode="auto">
          <a:xfrm>
            <a:off x="5736026" y="2917721"/>
            <a:ext cx="746974" cy="1725769"/>
            <a:chOff x="4211392" y="2099256"/>
            <a:chExt cx="746974" cy="1725769"/>
          </a:xfrm>
        </p:grpSpPr>
        <p:sp>
          <p:nvSpPr>
            <p:cNvPr id="17" name="Rectangle 23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24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25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26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1" name="Group 27" hidden="0"/>
          <p:cNvGrpSpPr/>
          <p:nvPr isPhoto="0" userDrawn="0"/>
        </p:nvGrpSpPr>
        <p:grpSpPr bwMode="auto">
          <a:xfrm>
            <a:off x="5181600" y="513461"/>
            <a:ext cx="1828800" cy="1354764"/>
            <a:chOff x="976313" y="2240924"/>
            <a:chExt cx="1828800" cy="1354764"/>
          </a:xfrm>
        </p:grpSpPr>
        <p:sp>
          <p:nvSpPr>
            <p:cNvPr id="22" name="Rectangle 28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23" name="Trapezoid 29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4" name="Straight Arrow Connector 6" hidden="0"/>
          <p:cNvCxnSpPr>
            <a:cxnSpLocks/>
            <a:stCxn id="18" idx="1"/>
            <a:endCxn id="5" idx="3"/>
          </p:cNvCxnSpPr>
          <p:nvPr isPhoto="0" userDrawn="0"/>
        </p:nvCxnSpPr>
        <p:spPr bwMode="auto">
          <a:xfrm flipH="1" flipV="1">
            <a:off x="2644964" y="2999157"/>
            <a:ext cx="3091062" cy="421321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30" hidden="0"/>
          <p:cNvCxnSpPr>
            <a:cxnSpLocks/>
            <a:stCxn id="17" idx="0"/>
            <a:endCxn id="23" idx="2"/>
          </p:cNvCxnSpPr>
          <p:nvPr isPhoto="0" userDrawn="0"/>
        </p:nvCxnSpPr>
        <p:spPr bwMode="auto">
          <a:xfrm flipH="1" flipV="1">
            <a:off x="6096000" y="1868225"/>
            <a:ext cx="13514" cy="104949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32" hidden="0"/>
          <p:cNvCxnSpPr>
            <a:cxnSpLocks/>
            <a:endCxn id="11" idx="0"/>
          </p:cNvCxnSpPr>
          <p:nvPr isPhoto="0" userDrawn="0"/>
        </p:nvCxnSpPr>
        <p:spPr bwMode="auto">
          <a:xfrm>
            <a:off x="6483000" y="4127853"/>
            <a:ext cx="1520116" cy="1111582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Rooms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Problem: IDs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Problem: every message is sent to every computer in the room</a:t>
            </a:r>
            <a:endParaRPr/>
          </a:p>
          <a:p>
            <a:pPr lvl="1">
              <a:defRPr/>
            </a:pPr>
            <a:r>
              <a:rPr lang="en-US"/>
              <a:t>Including the sender</a:t>
            </a:r>
            <a:endParaRPr/>
          </a:p>
          <a:p>
            <a:pPr>
              <a:defRPr/>
            </a:pPr>
            <a:r>
              <a:rPr lang="en-US"/>
              <a:t>This isn’t always a problem</a:t>
            </a:r>
            <a:endParaRPr/>
          </a:p>
          <a:p>
            <a:pPr lvl="1">
              <a:defRPr/>
            </a:pPr>
            <a:r>
              <a:rPr lang="en-US"/>
              <a:t>A problem in a multiplayer game.</a:t>
            </a:r>
            <a:endParaRPr/>
          </a:p>
          <a:p>
            <a:pPr lvl="1">
              <a:defRPr/>
            </a:pPr>
            <a:r>
              <a:rPr lang="en-US"/>
              <a:t>Not a problem in most collaborative experiences.</a:t>
            </a:r>
            <a:endParaRPr/>
          </a:p>
          <a:p>
            <a:pPr>
              <a:defRPr/>
            </a:pPr>
            <a:endParaRPr lang="en-US"/>
          </a:p>
          <a:p>
            <a:pPr>
              <a:defRPr/>
            </a:pPr>
            <a:r>
              <a:rPr lang="en-US"/>
              <a:t>Socket.io assigns an ID to every socket connection.</a:t>
            </a:r>
            <a:endParaRPr/>
          </a:p>
          <a:p>
            <a:pPr>
              <a:defRPr/>
            </a:pPr>
            <a:r>
              <a:rPr lang="en-US"/>
              <a:t>My server sends this data with every message (packet).</a:t>
            </a:r>
            <a:endParaRPr/>
          </a:p>
          <a:p>
            <a:pPr>
              <a:defRPr/>
            </a:pPr>
            <a:r>
              <a:rPr lang="en-US"/>
              <a:t>The Sockets Template saves this ID for you automatically. 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Your Circle To The Screen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Send an object with your position and name: { x: x, y:y, name: “Chris” }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Your Circle To The Screen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Send an object with your name</a:t>
            </a:r>
            <a:endParaRPr/>
          </a:p>
          <a:p>
            <a:pPr>
              <a:defRPr/>
            </a:pPr>
            <a:r>
              <a:rPr lang="en-US" b="1">
                <a:solidFill>
                  <a:srgbClr val="FFFF00"/>
                </a:solidFill>
              </a:rPr>
              <a:t>Send a color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Your Circle To The Screen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Send an object with your name</a:t>
            </a:r>
            <a:endParaRPr/>
          </a:p>
          <a:p>
            <a:pPr>
              <a:defRPr/>
            </a:pPr>
            <a:r>
              <a:rPr lang="en-US"/>
              <a:t>Send a color</a:t>
            </a: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     /     </a:t>
            </a:r>
            <a:r>
              <a:rPr lang="en-US" b="1">
                <a:solidFill>
                  <a:srgbClr val="FFFF00"/>
                </a:solidFill>
              </a:rPr>
              <a:t>Edit your version to display rects/tris/images.</a:t>
            </a:r>
            <a:endParaRPr/>
          </a:p>
          <a:p>
            <a:pPr>
              <a:defRPr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Add Your Circle To The Screen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Send an object with your name</a:t>
            </a:r>
            <a:endParaRPr/>
          </a:p>
          <a:p>
            <a:pPr>
              <a:defRPr/>
            </a:pPr>
            <a:r>
              <a:rPr lang="en-US"/>
              <a:t>Send a color     /     </a:t>
            </a:r>
            <a:r>
              <a:rPr lang="en-US" sz="2400" b="0" i="0" u="none" strike="noStrike" cap="none" spc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Edit your version to display rects/tris/images.</a:t>
            </a:r>
            <a:endParaRPr/>
          </a:p>
          <a:p>
            <a:pPr>
              <a:defRPr/>
            </a:pPr>
            <a:r>
              <a:rPr lang="en-US" b="1">
                <a:solidFill>
                  <a:srgbClr val="FFFF00"/>
                </a:solidFill>
              </a:rPr>
              <a:t>Connect to the person next to you instead of the screen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Try Another Networking Idea</a:t>
            </a:r>
            <a:endParaRPr/>
          </a:p>
        </p:txBody>
      </p:sp>
      <p:sp>
        <p:nvSpPr>
          <p:cNvPr id="5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5264150" cy="1500187"/>
          </a:xfrm>
        </p:spPr>
        <p:txBody>
          <a:bodyPr/>
          <a:lstStyle/>
          <a:p>
            <a:pPr>
              <a:defRPr/>
            </a:pPr>
            <a:r>
              <a:rPr lang="en-US"/>
              <a:t>Pong</a:t>
            </a:r>
            <a:endParaRPr/>
          </a:p>
          <a:p>
            <a:pPr>
              <a:defRPr/>
            </a:pPr>
            <a:r>
              <a:rPr lang="en-US"/>
              <a:t>Shared drawing board</a:t>
            </a:r>
            <a:endParaRPr/>
          </a:p>
          <a:p>
            <a:pPr>
              <a:defRPr/>
            </a:pPr>
            <a:r>
              <a:rPr lang="en-US"/>
              <a:t>Chat room</a:t>
            </a:r>
            <a:endParaRPr/>
          </a:p>
        </p:txBody>
      </p:sp>
      <p:sp>
        <p:nvSpPr>
          <p:cNvPr id="6" name="Text Placeholder 2" hidden="0"/>
          <p:cNvSpPr>
            <a:spLocks noAdjustHandles="0" noChangeArrowheads="0"/>
          </p:cNvSpPr>
          <p:nvPr isPhoto="0" userDrawn="0"/>
        </p:nvSpPr>
        <p:spPr bwMode="auto">
          <a:xfrm>
            <a:off x="6096000" y="4589463"/>
            <a:ext cx="5264150" cy="150018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/>
              <a:t>Shooting Range</a:t>
            </a:r>
            <a:endParaRPr/>
          </a:p>
          <a:p>
            <a:pPr>
              <a:defRPr/>
            </a:pPr>
            <a:r>
              <a:rPr lang="en-US"/>
              <a:t>Hide and Seek</a:t>
            </a:r>
            <a:endParaRPr/>
          </a:p>
          <a:p>
            <a:pPr>
              <a:defRPr/>
            </a:pPr>
            <a:r>
              <a:rPr lang="en-US"/>
              <a:t>Tic Tac Toe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Midterm Project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Fall Break: Think of ideas</a:t>
            </a:r>
            <a:endParaRPr/>
          </a:p>
          <a:p>
            <a:pPr>
              <a:defRPr/>
            </a:pPr>
            <a:r>
              <a:rPr/>
              <a:t>Week you come back (Oct 22): Finalize ideas, prototype</a:t>
            </a:r>
            <a:endParaRPr/>
          </a:p>
          <a:p>
            <a:pPr>
              <a:defRPr/>
            </a:pPr>
            <a:r>
              <a:rPr/>
              <a:t>Week after that (Oct 29): Work on it in the lab</a:t>
            </a:r>
            <a:endParaRPr/>
          </a:p>
          <a:p>
            <a:pPr>
              <a:defRPr/>
            </a:pPr>
            <a:r>
              <a:rPr/>
              <a:t>Following Friday (Nov 2): Due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Minute Survey</a:t>
            </a:r>
            <a:endParaRPr/>
          </a:p>
        </p:txBody>
      </p:sp>
      <p:sp>
        <p:nvSpPr>
          <p:cNvPr id="5" name="Content Placeholder 3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Oct 16</a:t>
            </a:r>
            <a:r>
              <a:rPr lang="en-US" baseline="30000"/>
              <a:t>th</a:t>
            </a:r>
            <a:r>
              <a:rPr lang="en-US"/>
              <a:t> (next Tuesday) is the last day to register to vote in NJ</a:t>
            </a:r>
            <a:endParaRPr lang="en-US"/>
          </a:p>
          <a:p>
            <a:pPr>
              <a:defRPr/>
            </a:pPr>
            <a:r>
              <a:rPr lang="en-US"/>
              <a:t>Hacktoberfest is still going on!</a:t>
            </a:r>
            <a:endParaRPr/>
          </a:p>
          <a:p>
            <a:pPr lvl="0">
              <a:defRPr/>
            </a:pPr>
            <a:r>
              <a:rPr lang="en-US"/>
              <a:t>Videos next week</a:t>
            </a:r>
            <a:endParaRPr lang="en-US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Sprite Sheets</a:t>
            </a:r>
            <a:endParaRPr sz="2800"/>
          </a:p>
          <a:p>
            <a:pPr lvl="1">
              <a:defRPr/>
            </a:pPr>
            <a:r>
              <a:rPr lang="en-US"/>
              <a:t>Sounds</a:t>
            </a:r>
            <a:endParaRPr sz="2400"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Git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Warm-Up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Make an Inception Button</a:t>
            </a:r>
            <a:endParaRPr/>
          </a:p>
        </p:txBody>
      </p:sp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2681616" y="2506661"/>
            <a:ext cx="6828768" cy="4351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tx1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Warm-Up</a:t>
            </a:r>
            <a:endParaRPr/>
          </a:p>
        </p:txBody>
      </p:sp>
      <p:sp>
        <p:nvSpPr>
          <p:cNvPr id="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Move the button randomly after being clicked</a:t>
            </a:r>
            <a:endParaRPr/>
          </a:p>
        </p:txBody>
      </p:sp>
      <p:pic>
        <p:nvPicPr>
          <p:cNvPr id="6" name="Picture 4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>
            <a:off x="7281752" y="4317205"/>
            <a:ext cx="6828768" cy="43513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Networking</a:t>
            </a:r>
            <a:endParaRPr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idx="1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Let’s play a game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Jackbox Party Pack</a:t>
            </a:r>
            <a:endParaRPr/>
          </a:p>
        </p:txBody>
      </p:sp>
      <p:grpSp>
        <p:nvGrpSpPr>
          <p:cNvPr id="5" name="Group 3" hidden="0"/>
          <p:cNvGrpSpPr/>
          <p:nvPr isPhoto="0" userDrawn="0"/>
        </p:nvGrpSpPr>
        <p:grpSpPr bwMode="auto">
          <a:xfrm>
            <a:off x="979054" y="3776855"/>
            <a:ext cx="1828800" cy="1354764"/>
            <a:chOff x="976313" y="2240924"/>
            <a:chExt cx="1828800" cy="1354764"/>
          </a:xfrm>
        </p:grpSpPr>
        <p:sp>
          <p:nvSpPr>
            <p:cNvPr id="6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1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" hidden="0"/>
          <p:cNvGrpSpPr/>
          <p:nvPr isPhoto="0" userDrawn="0"/>
        </p:nvGrpSpPr>
        <p:grpSpPr bwMode="auto">
          <a:xfrm>
            <a:off x="5209450" y="1879810"/>
            <a:ext cx="1828800" cy="1354764"/>
            <a:chOff x="976313" y="2240924"/>
            <a:chExt cx="1828800" cy="1354764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000" b="1"/>
                <a:t>HOST</a:t>
              </a:r>
              <a:endParaRPr/>
            </a:p>
          </p:txBody>
        </p:sp>
        <p:sp>
          <p:nvSpPr>
            <p:cNvPr id="10" name="Trapezoid 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 sz="1400"/>
            </a:p>
          </p:txBody>
        </p:sp>
      </p:grpSp>
      <p:grpSp>
        <p:nvGrpSpPr>
          <p:cNvPr id="11" name="Group 10" hidden="0"/>
          <p:cNvGrpSpPr/>
          <p:nvPr isPhoto="0" userDrawn="0"/>
        </p:nvGrpSpPr>
        <p:grpSpPr bwMode="auto">
          <a:xfrm>
            <a:off x="3907833" y="4983423"/>
            <a:ext cx="1828800" cy="1354764"/>
            <a:chOff x="976313" y="2240924"/>
            <a:chExt cx="1828800" cy="1354764"/>
          </a:xfrm>
        </p:grpSpPr>
        <p:sp>
          <p:nvSpPr>
            <p:cNvPr id="12" name="Rectangle 11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2</a:t>
              </a:r>
              <a:endParaRPr/>
            </a:p>
          </p:txBody>
        </p:sp>
        <p:sp>
          <p:nvSpPr>
            <p:cNvPr id="13" name="Trapezoid 12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4" name="Group 13" hidden="0"/>
          <p:cNvGrpSpPr/>
          <p:nvPr isPhoto="0" userDrawn="0"/>
        </p:nvGrpSpPr>
        <p:grpSpPr bwMode="auto">
          <a:xfrm>
            <a:off x="6839093" y="4454237"/>
            <a:ext cx="1828800" cy="1354764"/>
            <a:chOff x="976313" y="2240924"/>
            <a:chExt cx="1828800" cy="1354764"/>
          </a:xfrm>
        </p:grpSpPr>
        <p:sp>
          <p:nvSpPr>
            <p:cNvPr id="15" name="Rectangle 1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3</a:t>
              </a:r>
              <a:endParaRPr/>
            </a:p>
          </p:txBody>
        </p:sp>
        <p:sp>
          <p:nvSpPr>
            <p:cNvPr id="16" name="Trapezoid 1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7" name="Group 16" hidden="0"/>
          <p:cNvGrpSpPr/>
          <p:nvPr isPhoto="0" userDrawn="0"/>
        </p:nvGrpSpPr>
        <p:grpSpPr bwMode="auto">
          <a:xfrm>
            <a:off x="9709606" y="3193581"/>
            <a:ext cx="1828800" cy="1354764"/>
            <a:chOff x="976313" y="2240924"/>
            <a:chExt cx="1828800" cy="1354764"/>
          </a:xfrm>
        </p:grpSpPr>
        <p:sp>
          <p:nvSpPr>
            <p:cNvPr id="18" name="Rectangle 1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C0000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4</a:t>
              </a:r>
              <a:endParaRPr/>
            </a:p>
          </p:txBody>
        </p:sp>
        <p:sp>
          <p:nvSpPr>
            <p:cNvPr id="19" name="Trapezoid 1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0" name="Straight Arrow Connector 19" hidden="0"/>
          <p:cNvCxnSpPr>
            <a:cxnSpLocks/>
            <a:stCxn id="6" idx="3"/>
          </p:cNvCxnSpPr>
          <p:nvPr isPhoto="0" userDrawn="0"/>
        </p:nvCxnSpPr>
        <p:spPr bwMode="auto">
          <a:xfrm flipV="1">
            <a:off x="2617152" y="3234574"/>
            <a:ext cx="3478848" cy="102523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 hidden="0"/>
          <p:cNvCxnSpPr>
            <a:cxnSpLocks/>
            <a:stCxn id="12" idx="0"/>
            <a:endCxn id="10" idx="2"/>
          </p:cNvCxnSpPr>
          <p:nvPr isPhoto="0" userDrawn="0"/>
        </p:nvCxnSpPr>
        <p:spPr bwMode="auto">
          <a:xfrm flipV="1">
            <a:off x="4824714" y="3234574"/>
            <a:ext cx="1299136" cy="1748849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 hidden="0"/>
          <p:cNvCxnSpPr>
            <a:cxnSpLocks/>
            <a:stCxn id="15" idx="0"/>
            <a:endCxn id="10" idx="2"/>
          </p:cNvCxnSpPr>
          <p:nvPr isPhoto="0" userDrawn="0"/>
        </p:nvCxnSpPr>
        <p:spPr bwMode="auto">
          <a:xfrm flipH="1" flipV="1">
            <a:off x="6123850" y="3234574"/>
            <a:ext cx="1632124" cy="1219663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 hidden="0"/>
          <p:cNvCxnSpPr>
            <a:cxnSpLocks/>
            <a:stCxn id="18" idx="1"/>
            <a:endCxn id="10" idx="2"/>
          </p:cNvCxnSpPr>
          <p:nvPr isPhoto="0" userDrawn="0"/>
        </p:nvCxnSpPr>
        <p:spPr bwMode="auto">
          <a:xfrm flipH="1" flipV="1">
            <a:off x="6123850" y="3234574"/>
            <a:ext cx="3781420" cy="441965"/>
          </a:xfrm>
          <a:prstGeom prst="straightConnector1">
            <a:avLst/>
          </a:prstGeom>
          <a:ln w="762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The Normal Way The Web Works</a:t>
            </a:r>
            <a:endParaRPr/>
          </a:p>
        </p:txBody>
      </p:sp>
      <p:grpSp>
        <p:nvGrpSpPr>
          <p:cNvPr id="5" name="Group 6" hidden="0"/>
          <p:cNvGrpSpPr/>
          <p:nvPr isPhoto="0" userDrawn="0"/>
        </p:nvGrpSpPr>
        <p:grpSpPr bwMode="auto">
          <a:xfrm>
            <a:off x="976313" y="2240924"/>
            <a:ext cx="1828800" cy="1354764"/>
            <a:chOff x="976313" y="2240924"/>
            <a:chExt cx="1828800" cy="1354764"/>
          </a:xfrm>
        </p:grpSpPr>
        <p:sp>
          <p:nvSpPr>
            <p:cNvPr id="6" name="Rectangle 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1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11" hidden="0"/>
          <p:cNvGrpSpPr/>
          <p:nvPr isPhoto="0" userDrawn="0"/>
        </p:nvGrpSpPr>
        <p:grpSpPr bwMode="auto">
          <a:xfrm>
            <a:off x="4547093" y="1869919"/>
            <a:ext cx="746974" cy="1725769"/>
            <a:chOff x="4211392" y="2099256"/>
            <a:chExt cx="746974" cy="1725769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8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9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0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2" hidden="0"/>
          <p:cNvGrpSpPr/>
          <p:nvPr isPhoto="0" userDrawn="0"/>
        </p:nvGrpSpPr>
        <p:grpSpPr bwMode="auto">
          <a:xfrm>
            <a:off x="7036047" y="2240924"/>
            <a:ext cx="1828800" cy="1354764"/>
            <a:chOff x="976313" y="2240924"/>
            <a:chExt cx="1828800" cy="1354764"/>
          </a:xfrm>
        </p:grpSpPr>
        <p:sp>
          <p:nvSpPr>
            <p:cNvPr id="14" name="Rectangle 1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2</a:t>
              </a:r>
              <a:endParaRPr/>
            </a:p>
          </p:txBody>
        </p:sp>
        <p:sp>
          <p:nvSpPr>
            <p:cNvPr id="15" name="Trapezoid 1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5" hidden="0"/>
          <p:cNvGrpSpPr/>
          <p:nvPr isPhoto="0" userDrawn="0"/>
        </p:nvGrpSpPr>
        <p:grpSpPr bwMode="auto">
          <a:xfrm>
            <a:off x="10606826" y="1869919"/>
            <a:ext cx="746974" cy="1725769"/>
            <a:chOff x="4211392" y="2099256"/>
            <a:chExt cx="746974" cy="1725769"/>
          </a:xfrm>
        </p:grpSpPr>
        <p:sp>
          <p:nvSpPr>
            <p:cNvPr id="17" name="Rectangle 16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1" name="Straight Connector 21" hidden="0"/>
          <p:cNvCxnSpPr>
            <a:cxnSpLocks/>
            <a:stCxn id="4" idx="2"/>
          </p:cNvCxnSpPr>
          <p:nvPr isPhoto="0" userDrawn="0"/>
        </p:nvCxnSpPr>
        <p:spPr bwMode="auto">
          <a:xfrm>
            <a:off x="6096000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3" hidden="0"/>
          <p:cNvCxnSpPr>
            <a:cxnSpLocks/>
          </p:cNvCxnSpPr>
          <p:nvPr isPhoto="0" userDrawn="0"/>
        </p:nvCxnSpPr>
        <p:spPr bwMode="auto">
          <a:xfrm>
            <a:off x="0" y="4250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2" hidden="0"/>
          <p:cNvGrpSpPr/>
          <p:nvPr isPhoto="0" userDrawn="0"/>
        </p:nvGrpSpPr>
        <p:grpSpPr bwMode="auto">
          <a:xfrm>
            <a:off x="976313" y="5068237"/>
            <a:ext cx="1828800" cy="1354764"/>
            <a:chOff x="976313" y="2240924"/>
            <a:chExt cx="1828800" cy="1354764"/>
          </a:xfrm>
        </p:grpSpPr>
        <p:sp>
          <p:nvSpPr>
            <p:cNvPr id="24" name="Rectangle 3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3</a:t>
              </a:r>
              <a:endParaRPr/>
            </a:p>
          </p:txBody>
        </p:sp>
        <p:sp>
          <p:nvSpPr>
            <p:cNvPr id="25" name="Trapezoid 3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" name="Group 35" hidden="0"/>
          <p:cNvGrpSpPr/>
          <p:nvPr isPhoto="0" userDrawn="0"/>
        </p:nvGrpSpPr>
        <p:grpSpPr bwMode="auto">
          <a:xfrm>
            <a:off x="4547093" y="4697232"/>
            <a:ext cx="746974" cy="1725769"/>
            <a:chOff x="4211392" y="2099256"/>
            <a:chExt cx="746974" cy="1725769"/>
          </a:xfrm>
        </p:grpSpPr>
        <p:sp>
          <p:nvSpPr>
            <p:cNvPr id="27" name="Rectangle 36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37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38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39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40" hidden="0"/>
          <p:cNvGrpSpPr/>
          <p:nvPr isPhoto="0" userDrawn="0"/>
        </p:nvGrpSpPr>
        <p:grpSpPr bwMode="auto">
          <a:xfrm>
            <a:off x="7036047" y="5068237"/>
            <a:ext cx="1828800" cy="1354764"/>
            <a:chOff x="976313" y="2240924"/>
            <a:chExt cx="1828800" cy="1354764"/>
          </a:xfrm>
        </p:grpSpPr>
        <p:sp>
          <p:nvSpPr>
            <p:cNvPr id="32" name="Rectangle 41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4</a:t>
              </a:r>
              <a:endParaRPr/>
            </a:p>
          </p:txBody>
        </p:sp>
        <p:sp>
          <p:nvSpPr>
            <p:cNvPr id="33" name="Trapezoid 42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4" name="Group 43" hidden="0"/>
          <p:cNvGrpSpPr/>
          <p:nvPr isPhoto="0" userDrawn="0"/>
        </p:nvGrpSpPr>
        <p:grpSpPr bwMode="auto">
          <a:xfrm>
            <a:off x="10606826" y="4697232"/>
            <a:ext cx="746974" cy="1725769"/>
            <a:chOff x="4211392" y="2099256"/>
            <a:chExt cx="746974" cy="1725769"/>
          </a:xfrm>
        </p:grpSpPr>
        <p:sp>
          <p:nvSpPr>
            <p:cNvPr id="35" name="Rectangle 44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45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46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47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" name="Arrow: Right 48" hidden="0"/>
          <p:cNvSpPr/>
          <p:nvPr isPhoto="0" userDrawn="0"/>
        </p:nvSpPr>
        <p:spPr bwMode="auto">
          <a:xfrm>
            <a:off x="8939237" y="2257760"/>
            <a:ext cx="1741978" cy="9682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REQUEST</a:t>
            </a:r>
            <a:endParaRPr/>
          </a:p>
        </p:txBody>
      </p:sp>
      <p:sp>
        <p:nvSpPr>
          <p:cNvPr id="40" name="Arrow: Right 49" hidden="0"/>
          <p:cNvSpPr/>
          <p:nvPr isPhoto="0" userDrawn="0"/>
        </p:nvSpPr>
        <p:spPr bwMode="auto">
          <a:xfrm flipH="1">
            <a:off x="2432216" y="5097437"/>
            <a:ext cx="1741975" cy="9682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RESPONSE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What We Need To Do</a:t>
            </a:r>
            <a:endParaRPr/>
          </a:p>
        </p:txBody>
      </p:sp>
      <p:grpSp>
        <p:nvGrpSpPr>
          <p:cNvPr id="5" name="Group 3" hidden="0"/>
          <p:cNvGrpSpPr/>
          <p:nvPr isPhoto="0" userDrawn="0"/>
        </p:nvGrpSpPr>
        <p:grpSpPr bwMode="auto">
          <a:xfrm>
            <a:off x="7518400" y="2751618"/>
            <a:ext cx="1828800" cy="1354764"/>
            <a:chOff x="976313" y="2240924"/>
            <a:chExt cx="1828800" cy="1354764"/>
          </a:xfrm>
        </p:grpSpPr>
        <p:sp>
          <p:nvSpPr>
            <p:cNvPr id="6" name="Rectangle 4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B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6" hidden="0"/>
          <p:cNvGrpSpPr/>
          <p:nvPr isPhoto="0" userDrawn="0"/>
        </p:nvGrpSpPr>
        <p:grpSpPr bwMode="auto">
          <a:xfrm>
            <a:off x="2844800" y="2751618"/>
            <a:ext cx="1828800" cy="1354764"/>
            <a:chOff x="976313" y="2240924"/>
            <a:chExt cx="1828800" cy="1354764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rgbClr val="7030A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A</a:t>
              </a:r>
              <a:endParaRPr/>
            </a:p>
          </p:txBody>
        </p:sp>
        <p:sp>
          <p:nvSpPr>
            <p:cNvPr id="10" name="Trapezoid 8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1" name="Arrow: Right 9" hidden="0"/>
          <p:cNvSpPr/>
          <p:nvPr isPhoto="0" userDrawn="0"/>
        </p:nvSpPr>
        <p:spPr bwMode="auto">
          <a:xfrm>
            <a:off x="4869264" y="2699432"/>
            <a:ext cx="2887722" cy="107028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sz="2000" b="1"/>
              <a:t>MESSAGE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Web Sockets</a:t>
            </a:r>
            <a:endParaRPr/>
          </a:p>
        </p:txBody>
      </p:sp>
      <p:grpSp>
        <p:nvGrpSpPr>
          <p:cNvPr id="5" name="Group 6" hidden="0"/>
          <p:cNvGrpSpPr/>
          <p:nvPr isPhoto="0" userDrawn="0"/>
        </p:nvGrpSpPr>
        <p:grpSpPr bwMode="auto">
          <a:xfrm>
            <a:off x="976313" y="2240924"/>
            <a:ext cx="1828800" cy="1354764"/>
            <a:chOff x="976313" y="2240924"/>
            <a:chExt cx="1828800" cy="1354764"/>
          </a:xfrm>
        </p:grpSpPr>
        <p:sp>
          <p:nvSpPr>
            <p:cNvPr id="6" name="Rectangle 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1</a:t>
              </a:r>
              <a:endParaRPr/>
            </a:p>
          </p:txBody>
        </p:sp>
        <p:sp>
          <p:nvSpPr>
            <p:cNvPr id="7" name="Trapezoid 5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oup 11" hidden="0"/>
          <p:cNvGrpSpPr/>
          <p:nvPr isPhoto="0" userDrawn="0"/>
        </p:nvGrpSpPr>
        <p:grpSpPr bwMode="auto">
          <a:xfrm>
            <a:off x="4547093" y="1869919"/>
            <a:ext cx="746974" cy="1725769"/>
            <a:chOff x="4211392" y="2099256"/>
            <a:chExt cx="746974" cy="1725769"/>
          </a:xfrm>
        </p:grpSpPr>
        <p:sp>
          <p:nvSpPr>
            <p:cNvPr id="9" name="Rectangle 7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Rectangle 8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Rectangle 9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Rectangle 10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3" name="Group 12" hidden="0"/>
          <p:cNvGrpSpPr/>
          <p:nvPr isPhoto="0" userDrawn="0"/>
        </p:nvGrpSpPr>
        <p:grpSpPr bwMode="auto">
          <a:xfrm>
            <a:off x="7036047" y="2240924"/>
            <a:ext cx="1828800" cy="1354764"/>
            <a:chOff x="976313" y="2240924"/>
            <a:chExt cx="1828800" cy="1354764"/>
          </a:xfrm>
        </p:grpSpPr>
        <p:sp>
          <p:nvSpPr>
            <p:cNvPr id="14" name="Rectangle 1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2</a:t>
              </a:r>
              <a:endParaRPr/>
            </a:p>
          </p:txBody>
        </p:sp>
        <p:sp>
          <p:nvSpPr>
            <p:cNvPr id="15" name="Trapezoid 1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16" name="Group 15" hidden="0"/>
          <p:cNvGrpSpPr/>
          <p:nvPr isPhoto="0" userDrawn="0"/>
        </p:nvGrpSpPr>
        <p:grpSpPr bwMode="auto">
          <a:xfrm>
            <a:off x="10606826" y="1869919"/>
            <a:ext cx="746974" cy="1725769"/>
            <a:chOff x="4211392" y="2099256"/>
            <a:chExt cx="746974" cy="1725769"/>
          </a:xfrm>
        </p:grpSpPr>
        <p:sp>
          <p:nvSpPr>
            <p:cNvPr id="17" name="Rectangle 16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8" name="Rectangle 17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Rectangle 18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21" name="Straight Connector 21" hidden="0"/>
          <p:cNvCxnSpPr>
            <a:cxnSpLocks/>
            <a:stCxn id="4" idx="2"/>
          </p:cNvCxnSpPr>
          <p:nvPr isPhoto="0" userDrawn="0"/>
        </p:nvCxnSpPr>
        <p:spPr bwMode="auto">
          <a:xfrm>
            <a:off x="6096000" y="1690688"/>
            <a:ext cx="0" cy="5167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3" hidden="0"/>
          <p:cNvCxnSpPr>
            <a:cxnSpLocks/>
          </p:cNvCxnSpPr>
          <p:nvPr isPhoto="0" userDrawn="0"/>
        </p:nvCxnSpPr>
        <p:spPr bwMode="auto">
          <a:xfrm>
            <a:off x="0" y="4250029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32" hidden="0"/>
          <p:cNvGrpSpPr/>
          <p:nvPr isPhoto="0" userDrawn="0"/>
        </p:nvGrpSpPr>
        <p:grpSpPr bwMode="auto">
          <a:xfrm>
            <a:off x="976313" y="5068237"/>
            <a:ext cx="1828800" cy="1354764"/>
            <a:chOff x="976313" y="2240924"/>
            <a:chExt cx="1828800" cy="1354764"/>
          </a:xfrm>
        </p:grpSpPr>
        <p:sp>
          <p:nvSpPr>
            <p:cNvPr id="24" name="Rectangle 33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3</a:t>
              </a:r>
              <a:endParaRPr/>
            </a:p>
          </p:txBody>
        </p:sp>
        <p:sp>
          <p:nvSpPr>
            <p:cNvPr id="25" name="Trapezoid 34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26" name="Group 35" hidden="0"/>
          <p:cNvGrpSpPr/>
          <p:nvPr isPhoto="0" userDrawn="0"/>
        </p:nvGrpSpPr>
        <p:grpSpPr bwMode="auto">
          <a:xfrm>
            <a:off x="4547093" y="4697232"/>
            <a:ext cx="746974" cy="1725769"/>
            <a:chOff x="4211392" y="2099256"/>
            <a:chExt cx="746974" cy="1725769"/>
          </a:xfrm>
        </p:grpSpPr>
        <p:sp>
          <p:nvSpPr>
            <p:cNvPr id="27" name="Rectangle 36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8" name="Rectangle 37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" name="Rectangle 38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Rectangle 39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1" name="Group 40" hidden="0"/>
          <p:cNvGrpSpPr/>
          <p:nvPr isPhoto="0" userDrawn="0"/>
        </p:nvGrpSpPr>
        <p:grpSpPr bwMode="auto">
          <a:xfrm>
            <a:off x="7036047" y="5068237"/>
            <a:ext cx="1828800" cy="1354764"/>
            <a:chOff x="976313" y="2240924"/>
            <a:chExt cx="1828800" cy="1354764"/>
          </a:xfrm>
        </p:grpSpPr>
        <p:sp>
          <p:nvSpPr>
            <p:cNvPr id="32" name="Rectangle 41" hidden="0"/>
            <p:cNvSpPr/>
            <p:nvPr isPhoto="0" userDrawn="0"/>
          </p:nvSpPr>
          <p:spPr bwMode="auto">
            <a:xfrm>
              <a:off x="1171977" y="2240924"/>
              <a:ext cx="1442434" cy="965915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sz="4800" b="1"/>
                <a:t>4</a:t>
              </a:r>
              <a:endParaRPr/>
            </a:p>
          </p:txBody>
        </p:sp>
        <p:sp>
          <p:nvSpPr>
            <p:cNvPr id="33" name="Trapezoid 42" hidden="0"/>
            <p:cNvSpPr/>
            <p:nvPr isPhoto="0" userDrawn="0"/>
          </p:nvSpPr>
          <p:spPr bwMode="auto">
            <a:xfrm>
              <a:off x="976313" y="3206839"/>
              <a:ext cx="1828800" cy="388849"/>
            </a:xfrm>
            <a:prstGeom prst="trapezoid">
              <a:avLst>
                <a:gd name="adj" fmla="val 40922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34" name="Group 43" hidden="0"/>
          <p:cNvGrpSpPr/>
          <p:nvPr isPhoto="0" userDrawn="0"/>
        </p:nvGrpSpPr>
        <p:grpSpPr bwMode="auto">
          <a:xfrm>
            <a:off x="10606826" y="4697232"/>
            <a:ext cx="746974" cy="1725769"/>
            <a:chOff x="4211392" y="2099256"/>
            <a:chExt cx="746974" cy="1725769"/>
          </a:xfrm>
        </p:grpSpPr>
        <p:sp>
          <p:nvSpPr>
            <p:cNvPr id="35" name="Rectangle 44" hidden="0"/>
            <p:cNvSpPr/>
            <p:nvPr isPhoto="0" userDrawn="0"/>
          </p:nvSpPr>
          <p:spPr bwMode="auto">
            <a:xfrm>
              <a:off x="4211393" y="2099256"/>
              <a:ext cx="746973" cy="1725769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Rectangle 45" hidden="0"/>
            <p:cNvSpPr/>
            <p:nvPr isPhoto="0" userDrawn="0"/>
          </p:nvSpPr>
          <p:spPr bwMode="auto">
            <a:xfrm>
              <a:off x="4211392" y="2499462"/>
              <a:ext cx="746974" cy="205101"/>
            </a:xfrm>
            <a:prstGeom prst="rect">
              <a:avLst/>
            </a:prstGeom>
            <a:solidFill>
              <a:srgbClr val="00B050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46" hidden="0"/>
            <p:cNvSpPr/>
            <p:nvPr isPhoto="0" userDrawn="0"/>
          </p:nvSpPr>
          <p:spPr bwMode="auto">
            <a:xfrm>
              <a:off x="4211392" y="3206839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8" name="Rectangle 47" hidden="0"/>
            <p:cNvSpPr/>
            <p:nvPr isPhoto="0" userDrawn="0"/>
          </p:nvSpPr>
          <p:spPr bwMode="auto">
            <a:xfrm>
              <a:off x="4211392" y="3439764"/>
              <a:ext cx="190703" cy="102550"/>
            </a:xfrm>
            <a:prstGeom prst="rect">
              <a:avLst/>
            </a:prstGeom>
            <a:solidFill>
              <a:srgbClr val="7030A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9" name="Arrow: Right 48" hidden="0"/>
          <p:cNvSpPr/>
          <p:nvPr isPhoto="0" userDrawn="0"/>
        </p:nvSpPr>
        <p:spPr bwMode="auto">
          <a:xfrm>
            <a:off x="8939237" y="2257760"/>
            <a:ext cx="1741978" cy="9682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REQUEST</a:t>
            </a:r>
            <a:endParaRPr/>
          </a:p>
        </p:txBody>
      </p:sp>
      <p:sp>
        <p:nvSpPr>
          <p:cNvPr id="40" name="Arrow: Left-Right 2" hidden="0"/>
          <p:cNvSpPr/>
          <p:nvPr isPhoto="0" userDrawn="0"/>
        </p:nvSpPr>
        <p:spPr bwMode="auto">
          <a:xfrm>
            <a:off x="2433892" y="5099859"/>
            <a:ext cx="2139644" cy="970758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ACCEPT</a:t>
            </a:r>
            <a:endParaRPr/>
          </a:p>
        </p:txBody>
      </p:sp>
      <p:sp>
        <p:nvSpPr>
          <p:cNvPr id="41" name="Arrow: Left-Right 50" hidden="0"/>
          <p:cNvSpPr/>
          <p:nvPr isPhoto="0" userDrawn="0"/>
        </p:nvSpPr>
        <p:spPr bwMode="auto">
          <a:xfrm>
            <a:off x="8538549" y="5039201"/>
            <a:ext cx="2139644" cy="102398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993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SOCKET</a:t>
            </a:r>
            <a:endParaRPr/>
          </a:p>
        </p:txBody>
      </p:sp>
      <p:sp>
        <p:nvSpPr>
          <p:cNvPr id="42" name="Arrow: Right 51" hidden="0"/>
          <p:cNvSpPr/>
          <p:nvPr isPhoto="0" userDrawn="0"/>
        </p:nvSpPr>
        <p:spPr bwMode="auto">
          <a:xfrm flipH="1">
            <a:off x="2432216" y="5097437"/>
            <a:ext cx="1741975" cy="96828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b="1"/>
              <a:t>ACCEPT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Metro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Source Sans Pro">
      <a:majorFont>
        <a:latin typeface="Source Sans Pro Black"/>
        <a:ea typeface="Arial"/>
        <a:cs typeface="Arial"/>
      </a:majorFont>
      <a:minorFont>
        <a:latin typeface="Source Sans Pro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ONLYOFFICE/2.4.526.0</Application>
  <PresentationFormat>On-screen Show (4:3)</PresentationFormat>
  <Paragraphs>0</Paragraphs>
  <Slides>28</Slides>
  <Notes>28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/>
  <cp:lastModifiedBy/>
</cp:coreProperties>
</file>