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1" r:id="rId6"/>
    <p:sldId id="270" r:id="rId7"/>
    <p:sldId id="260" r:id="rId8"/>
    <p:sldId id="262" r:id="rId9"/>
    <p:sldId id="281" r:id="rId10"/>
    <p:sldId id="282" r:id="rId11"/>
    <p:sldId id="283" r:id="rId12"/>
    <p:sldId id="284" r:id="rId13"/>
    <p:sldId id="278" r:id="rId14"/>
    <p:sldId id="279" r:id="rId15"/>
    <p:sldId id="280" r:id="rId16"/>
    <p:sldId id="263" r:id="rId17"/>
    <p:sldId id="264" r:id="rId18"/>
    <p:sldId id="265" r:id="rId19"/>
    <p:sldId id="268" r:id="rId20"/>
    <p:sldId id="285" r:id="rId21"/>
    <p:sldId id="286" r:id="rId22"/>
    <p:sldId id="272" r:id="rId23"/>
    <p:sldId id="274" r:id="rId24"/>
    <p:sldId id="275" r:id="rId25"/>
    <p:sldId id="276" r:id="rId26"/>
    <p:sldId id="273" r:id="rId27"/>
    <p:sldId id="266" r:id="rId28"/>
    <p:sldId id="269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62C7886-781A-48BA-9395-C183B9414FE5}">
          <p14:sldIdLst>
            <p14:sldId id="256"/>
            <p14:sldId id="257"/>
          </p14:sldIdLst>
        </p14:section>
        <p14:section name="Loops" id="{30EB7F32-37F7-4878-BA75-EF7923EF0E76}">
          <p14:sldIdLst>
            <p14:sldId id="259"/>
            <p14:sldId id="258"/>
            <p14:sldId id="261"/>
            <p14:sldId id="270"/>
            <p14:sldId id="260"/>
            <p14:sldId id="262"/>
            <p14:sldId id="281"/>
            <p14:sldId id="282"/>
            <p14:sldId id="283"/>
            <p14:sldId id="284"/>
            <p14:sldId id="278"/>
            <p14:sldId id="279"/>
            <p14:sldId id="280"/>
          </p14:sldIdLst>
        </p14:section>
        <p14:section name="Arrays" id="{AFC8E5F8-2106-42E1-BD4D-A9EB1A526004}">
          <p14:sldIdLst>
            <p14:sldId id="263"/>
            <p14:sldId id="264"/>
            <p14:sldId id="265"/>
            <p14:sldId id="268"/>
            <p14:sldId id="285"/>
            <p14:sldId id="286"/>
            <p14:sldId id="272"/>
            <p14:sldId id="274"/>
            <p14:sldId id="275"/>
            <p14:sldId id="276"/>
          </p14:sldIdLst>
        </p14:section>
        <p14:section name="Stiring Conclusion" id="{57C12D29-A3EB-483B-8A33-CBB1EEFA5F3F}">
          <p14:sldIdLst>
            <p14:sldId id="273"/>
            <p14:sldId id="266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FF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9253" autoAdjust="0"/>
  </p:normalViewPr>
  <p:slideViewPr>
    <p:cSldViewPr snapToGrid="0">
      <p:cViewPr>
        <p:scale>
          <a:sx n="70" d="100"/>
          <a:sy n="70" d="100"/>
        </p:scale>
        <p:origin x="204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C4AF-77A6-48C8-BD00-BD2C1C640F4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62E6-3E0C-4D5F-B720-455A62C6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Walk around a village, a few spooky mazes, some impressive physics.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62E6-3E0C-4D5F-B720-455A62C69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you could sum all the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62E6-3E0C-4D5F-B720-455A62C69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5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Play around with these numbers, see what kind of an effect this has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62E6-3E0C-4D5F-B720-455A62C69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Play around with these numbers, see what kind of an effect this has. Try to give them a label.</a:t>
            </a:r>
          </a:p>
          <a:p>
            <a:r>
              <a:rPr lang="en-US"/>
              <a:t>Start, end,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62E6-3E0C-4D5F-B720-455A62C69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Focus on the first two and maybe one diagonal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62E6-3E0C-4D5F-B720-455A62C69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the drawing part, have them do the rectangle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62E6-3E0C-4D5F-B720-455A62C692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a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62E6-3E0C-4D5F-B720-455A62C692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1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were registered on campus.</a:t>
            </a:r>
          </a:p>
          <a:p>
            <a:r>
              <a:rPr lang="en-US"/>
              <a:t>Are there any rewards for voting! No! It’s illegal.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62E6-3E0C-4D5F-B720-455A62C692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9DDC-AC82-43DD-B919-380CD82AF43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1F7E-AB1F-40D8-82C4-4BD1D146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2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crhallberg/sketch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1434-0C63-4497-8752-622EC61D0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Loops and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5E52E-E267-47EB-9A2F-C81C26BFE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IMM 120 - Nov 5</a:t>
            </a:r>
          </a:p>
        </p:txBody>
      </p:sp>
    </p:spTree>
    <p:extLst>
      <p:ext uri="{BB962C8B-B14F-4D97-AF65-F5344CB8AC3E}">
        <p14:creationId xmlns:p14="http://schemas.microsoft.com/office/powerpoint/2010/main" val="68604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C9F6-70E9-4E51-ACDB-C1601C98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Essentials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0DA7-298B-400D-8434-843953FDF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Start</a:t>
            </a:r>
          </a:p>
          <a:p>
            <a:r>
              <a:rPr lang="en-US">
                <a:solidFill>
                  <a:srgbClr val="00FF00"/>
                </a:solidFill>
              </a:rPr>
              <a:t>End Condition</a:t>
            </a:r>
          </a:p>
          <a:p>
            <a:r>
              <a:rPr lang="en-US">
                <a:solidFill>
                  <a:srgbClr val="FF0066"/>
                </a:solidFill>
              </a:rPr>
              <a:t>Change</a:t>
            </a:r>
          </a:p>
          <a:p>
            <a:endParaRPr lang="en-US">
              <a:solidFill>
                <a:srgbClr val="FF0066"/>
              </a:solidFill>
            </a:endParaRPr>
          </a:p>
          <a:p>
            <a:pPr marL="0" indent="0">
              <a:buNone/>
            </a:pPr>
            <a:r>
              <a:rPr lang="en-US"/>
              <a:t>Make sure </a:t>
            </a:r>
            <a:r>
              <a:rPr lang="en-US">
                <a:solidFill>
                  <a:srgbClr val="FFFF00"/>
                </a:solidFill>
              </a:rPr>
              <a:t>your start</a:t>
            </a:r>
            <a:r>
              <a:rPr lang="en-US"/>
              <a:t> + </a:t>
            </a:r>
            <a:r>
              <a:rPr lang="en-US">
                <a:solidFill>
                  <a:srgbClr val="FF0066"/>
                </a:solidFill>
              </a:rPr>
              <a:t>your change</a:t>
            </a:r>
            <a:r>
              <a:rPr lang="en-US"/>
              <a:t> will eventually be false inside </a:t>
            </a:r>
            <a:r>
              <a:rPr lang="en-US">
                <a:solidFill>
                  <a:srgbClr val="00FF00"/>
                </a:solidFill>
              </a:rPr>
              <a:t>your condition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>
              <a:solidFill>
                <a:srgbClr val="FF0066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9DB42-6160-4439-BA69-550D6D288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var count = 10;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while(</a:t>
            </a:r>
            <a:r>
              <a:rPr lang="en-US">
                <a:solidFill>
                  <a:schemeClr val="bg1"/>
                </a:solidFill>
                <a:highlight>
                  <a:srgbClr val="00FF00"/>
                </a:highlight>
                <a:latin typeface="Roboto Slab" pitchFamily="2" charset="0"/>
                <a:ea typeface="Roboto Slab" pitchFamily="2" charset="0"/>
              </a:rPr>
              <a:t>count &gt;= 1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highlight>
                  <a:srgbClr val="FF0066"/>
                </a:highlight>
                <a:latin typeface="Roboto Slab" pitchFamily="2" charset="0"/>
                <a:ea typeface="Roboto Slab" pitchFamily="2" charset="0"/>
              </a:rPr>
              <a:t>count -= 2</a:t>
            </a:r>
            <a:r>
              <a:rPr lang="en-US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1915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C9F6-70E9-4E51-ACDB-C1601C98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Essentials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0DA7-298B-400D-8434-843953FDF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Start</a:t>
            </a:r>
          </a:p>
          <a:p>
            <a:r>
              <a:rPr lang="en-US">
                <a:solidFill>
                  <a:srgbClr val="00FF00"/>
                </a:solidFill>
              </a:rPr>
              <a:t>Condition</a:t>
            </a:r>
          </a:p>
          <a:p>
            <a:r>
              <a:rPr lang="en-US">
                <a:solidFill>
                  <a:srgbClr val="FF0066"/>
                </a:solidFill>
              </a:rPr>
              <a:t>Change</a:t>
            </a:r>
          </a:p>
          <a:p>
            <a:endParaRPr lang="en-US">
              <a:solidFill>
                <a:srgbClr val="FF0066"/>
              </a:solidFill>
            </a:endParaRPr>
          </a:p>
          <a:p>
            <a:pPr marL="0" indent="0">
              <a:buNone/>
            </a:pPr>
            <a:r>
              <a:rPr lang="en-US"/>
              <a:t>Make sure </a:t>
            </a:r>
            <a:r>
              <a:rPr lang="en-US">
                <a:solidFill>
                  <a:srgbClr val="FFFF00"/>
                </a:solidFill>
              </a:rPr>
              <a:t>your start</a:t>
            </a:r>
            <a:r>
              <a:rPr lang="en-US"/>
              <a:t> + </a:t>
            </a:r>
            <a:r>
              <a:rPr lang="en-US">
                <a:solidFill>
                  <a:srgbClr val="FF0066"/>
                </a:solidFill>
              </a:rPr>
              <a:t>your change</a:t>
            </a:r>
            <a:r>
              <a:rPr lang="en-US"/>
              <a:t> will eventually be false inside </a:t>
            </a:r>
            <a:r>
              <a:rPr lang="en-US">
                <a:solidFill>
                  <a:srgbClr val="00FF00"/>
                </a:solidFill>
              </a:rPr>
              <a:t>your condition</a:t>
            </a:r>
            <a:r>
              <a:rPr lang="en-US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9DB42-6160-4439-BA69-550D6D288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var y = 2;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while(</a:t>
            </a:r>
            <a:r>
              <a:rPr lang="en-US">
                <a:solidFill>
                  <a:schemeClr val="bg1"/>
                </a:solidFill>
                <a:highlight>
                  <a:srgbClr val="00FF00"/>
                </a:highlight>
                <a:latin typeface="Roboto Slab" pitchFamily="2" charset="0"/>
                <a:ea typeface="Roboto Slab" pitchFamily="2" charset="0"/>
              </a:rPr>
              <a:t>y &lt; height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highlight>
                  <a:srgbClr val="FF0066"/>
                </a:highlight>
                <a:latin typeface="Roboto Slab" pitchFamily="2" charset="0"/>
                <a:ea typeface="Roboto Slab" pitchFamily="2" charset="0"/>
              </a:rPr>
              <a:t>y *= 2</a:t>
            </a:r>
            <a:r>
              <a:rPr lang="en-US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566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C9F6-70E9-4E51-ACDB-C1601C98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Essentials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0DA7-298B-400D-8434-843953FDF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Start</a:t>
            </a:r>
          </a:p>
          <a:p>
            <a:r>
              <a:rPr lang="en-US">
                <a:solidFill>
                  <a:srgbClr val="00FF00"/>
                </a:solidFill>
              </a:rPr>
              <a:t>Condition</a:t>
            </a:r>
          </a:p>
          <a:p>
            <a:r>
              <a:rPr lang="en-US">
                <a:solidFill>
                  <a:srgbClr val="FF0066"/>
                </a:solidFill>
              </a:rPr>
              <a:t>Change</a:t>
            </a:r>
          </a:p>
          <a:p>
            <a:endParaRPr lang="en-US">
              <a:solidFill>
                <a:srgbClr val="FF0066"/>
              </a:solidFill>
            </a:endParaRPr>
          </a:p>
          <a:p>
            <a:pPr marL="0" indent="0">
              <a:buNone/>
            </a:pPr>
            <a:r>
              <a:rPr lang="en-US"/>
              <a:t>Make sure </a:t>
            </a:r>
            <a:r>
              <a:rPr lang="en-US">
                <a:solidFill>
                  <a:srgbClr val="FFFF00"/>
                </a:solidFill>
              </a:rPr>
              <a:t>your start</a:t>
            </a:r>
            <a:r>
              <a:rPr lang="en-US"/>
              <a:t> + </a:t>
            </a:r>
            <a:r>
              <a:rPr lang="en-US">
                <a:solidFill>
                  <a:srgbClr val="FF0066"/>
                </a:solidFill>
              </a:rPr>
              <a:t>your change</a:t>
            </a:r>
            <a:r>
              <a:rPr lang="en-US"/>
              <a:t> will eventually be false inside </a:t>
            </a:r>
            <a:r>
              <a:rPr lang="en-US">
                <a:solidFill>
                  <a:srgbClr val="00FF00"/>
                </a:solidFill>
              </a:rPr>
              <a:t>your condition</a:t>
            </a:r>
            <a:r>
              <a:rPr lang="en-US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9DB42-6160-4439-BA69-550D6D288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var xPos = mouseX;</a:t>
            </a:r>
          </a:p>
          <a:p>
            <a:pPr marL="0" indent="0">
              <a:buNone/>
            </a:pPr>
            <a:r>
              <a:rPr lang="en-US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// mouseX == 300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while(</a:t>
            </a:r>
            <a:r>
              <a:rPr lang="en-US">
                <a:solidFill>
                  <a:schemeClr val="bg1"/>
                </a:solidFill>
                <a:highlight>
                  <a:srgbClr val="00FF00"/>
                </a:highlight>
                <a:latin typeface="Roboto Slab" pitchFamily="2" charset="0"/>
                <a:ea typeface="Roboto Slab" pitchFamily="2" charset="0"/>
              </a:rPr>
              <a:t>xPos &lt; 200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highlight>
                  <a:srgbClr val="FF0066"/>
                </a:highlight>
                <a:latin typeface="Roboto Slab" pitchFamily="2" charset="0"/>
                <a:ea typeface="Roboto Slab" pitchFamily="2" charset="0"/>
              </a:rPr>
              <a:t>xPos += 10</a:t>
            </a:r>
            <a:r>
              <a:rPr lang="en-US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6203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2830AA-F6D4-4C5D-B5D7-4F92A419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1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EBA9-D644-4375-BA8A-E4DB1D81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Calamity" panose="00000500000000000000" pitchFamily="50" charset="0"/>
              </a:rPr>
              <a:t>Wall Drawing #17 (1969)</a:t>
            </a:r>
            <a:br>
              <a:rPr lang="en-US" sz="3200">
                <a:latin typeface="Calamity" panose="00000500000000000000" pitchFamily="50" charset="0"/>
              </a:rPr>
            </a:br>
            <a:br>
              <a:rPr lang="en-US" sz="3200">
                <a:latin typeface="Calamity" panose="00000500000000000000" pitchFamily="50" charset="0"/>
              </a:rPr>
            </a:br>
            <a:r>
              <a:rPr lang="en-US" sz="3200">
                <a:latin typeface="Calamity" panose="00000500000000000000" pitchFamily="50" charset="0"/>
              </a:rPr>
              <a:t>Four-part drawing with a different line direction in each part.</a:t>
            </a:r>
          </a:p>
        </p:txBody>
      </p:sp>
    </p:spTree>
    <p:extLst>
      <p:ext uri="{BB962C8B-B14F-4D97-AF65-F5344CB8AC3E}">
        <p14:creationId xmlns:p14="http://schemas.microsoft.com/office/powerpoint/2010/main" val="35299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4E85B546-ACCB-4D4A-AFB8-2162B7661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" y="0"/>
            <a:ext cx="102527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4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6EE8-7763-4F0A-B8A9-BB371D83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(lists)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FDC526-2C06-41EE-BD87-B929A8D5FC26}"/>
              </a:ext>
            </a:extLst>
          </p:cNvPr>
          <p:cNvGrpSpPr/>
          <p:nvPr/>
        </p:nvGrpSpPr>
        <p:grpSpPr>
          <a:xfrm>
            <a:off x="838200" y="2359742"/>
            <a:ext cx="1167581" cy="3819832"/>
            <a:chOff x="838200" y="2359742"/>
            <a:chExt cx="1167581" cy="38198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E925CE-E8E5-4904-9A78-1356D6EC3ADF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AE0648-3B5B-4E73-B2B0-E30B8F3164C6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FDA48C-8065-4910-BE24-B7C6591103EE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3757D8-2C00-4B02-B3F6-7E7548585A0A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0B397D-3F3C-42E2-8AC2-22ADD597CB0F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DB8B87-E0A8-47BB-8FC4-59A6AE58414A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313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0A3D15-A47E-4BA1-A703-8C41AAD3FFF5}"/>
              </a:ext>
            </a:extLst>
          </p:cNvPr>
          <p:cNvGrpSpPr/>
          <p:nvPr/>
        </p:nvGrpSpPr>
        <p:grpSpPr>
          <a:xfrm>
            <a:off x="2170471" y="2359742"/>
            <a:ext cx="1167581" cy="3819832"/>
            <a:chOff x="838200" y="2359742"/>
            <a:chExt cx="1167581" cy="3819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9BCDC8-8FD1-465E-8AFC-9CCD52E494C5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99A961-4734-4AB3-85B1-3B8A9C26CC0E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0C8C45-64BB-45F2-842A-FAE2580CDB32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FE0FEA-F018-46E7-B19A-C417586626C2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0ECAD-2DB8-41D1-9FBA-F4AF969503E0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5E5E62-602F-47F1-A7CD-1074EE8305BE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314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D721B7-8EAC-412D-9A3A-4D6688781764}"/>
              </a:ext>
            </a:extLst>
          </p:cNvPr>
          <p:cNvGrpSpPr/>
          <p:nvPr/>
        </p:nvGrpSpPr>
        <p:grpSpPr>
          <a:xfrm>
            <a:off x="3502742" y="2359742"/>
            <a:ext cx="1167581" cy="3819832"/>
            <a:chOff x="838200" y="2359742"/>
            <a:chExt cx="1167581" cy="3819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ABEBEB-04B8-44A2-B06A-7772DB12B075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5B1E81-0DE8-4709-AD4A-2630174580CB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F76109-9D22-4DB3-A237-E10BF949C16D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CA9AC4-260A-4801-A558-ED2119E32C52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60EB9A-14A3-40B0-B6ED-44EAB458005B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B6D06F-4863-495F-9718-A3F838906F2E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315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E66E29-B188-4FA8-8CAE-6955876E5E66}"/>
              </a:ext>
            </a:extLst>
          </p:cNvPr>
          <p:cNvGrpSpPr/>
          <p:nvPr/>
        </p:nvGrpSpPr>
        <p:grpSpPr>
          <a:xfrm>
            <a:off x="4835013" y="2359742"/>
            <a:ext cx="1167581" cy="3819832"/>
            <a:chOff x="838200" y="2359742"/>
            <a:chExt cx="1167581" cy="3819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583D28-277E-444D-8827-C2C40334CB1F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79711D-9E54-4E4A-A1BB-D47059ACBFC3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396674-D8E2-4CC5-9DEA-68B19470FE46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4E2A85-3769-421A-9745-9E5019300100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EEDE6-2F16-419D-B8E1-33BD9D317AD8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959671-2971-4990-AB0D-7D4681FA4A56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316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8591B4-30B4-45C6-8EB5-62D4971D1BCD}"/>
              </a:ext>
            </a:extLst>
          </p:cNvPr>
          <p:cNvGrpSpPr/>
          <p:nvPr/>
        </p:nvGrpSpPr>
        <p:grpSpPr>
          <a:xfrm>
            <a:off x="6182858" y="2359742"/>
            <a:ext cx="1167581" cy="3819832"/>
            <a:chOff x="838200" y="2359742"/>
            <a:chExt cx="1167581" cy="3819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1926965-0B7D-46F0-BA2E-5B4CFF97B50B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A4843A4-6C89-4D22-A675-1BD04CA58B4B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BF8309-4AA7-44F6-B29E-3C8A8D033F35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84DEFC-8EA1-48E0-B9E4-B04E3B5A072F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B5598EF-7DF6-4543-964C-DBBA5DF3FD1C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C2A25E-831D-4AF1-A5B7-51A9B67F1732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317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4EF1E1-A1CE-4C63-801E-747F4E1E8E2C}"/>
              </a:ext>
            </a:extLst>
          </p:cNvPr>
          <p:cNvGrpSpPr/>
          <p:nvPr/>
        </p:nvGrpSpPr>
        <p:grpSpPr>
          <a:xfrm>
            <a:off x="7499555" y="2359742"/>
            <a:ext cx="1167581" cy="3819832"/>
            <a:chOff x="838200" y="2359742"/>
            <a:chExt cx="1167581" cy="3819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F71E07-AC49-4B35-A86B-9B99638F2D5F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877E2F-D5ED-4D33-B886-96B1EFF366D5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AD72C2-0D02-48A4-A6B7-55166A2DBE3F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CD5717-D87D-42DB-90D4-2C9ADB11DE14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94B789-6985-4A9B-BFA2-19677F466642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430190-3880-4B15-805E-AFC583A5DBF8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318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3DD2EE-8684-496E-8910-678CB80A9C4C}"/>
              </a:ext>
            </a:extLst>
          </p:cNvPr>
          <p:cNvGrpSpPr/>
          <p:nvPr/>
        </p:nvGrpSpPr>
        <p:grpSpPr>
          <a:xfrm>
            <a:off x="8835104" y="2359742"/>
            <a:ext cx="1167581" cy="3819832"/>
            <a:chOff x="838200" y="2359742"/>
            <a:chExt cx="1167581" cy="38198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C18A9E-1C37-4324-AB8D-4A269DC98CB3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6F3AC7-6073-4E58-A6F9-231C14010B7E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3E8B3B-5D50-41B3-9AA0-2F605EE14AB2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851D00-95E7-4153-A0D0-6CF9C5E6DCB3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94F747-6EE4-450F-837A-BE10DCB7970C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0707154-B44F-4C77-A3B5-00C41AA95F83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319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A59348-2E84-48D0-AC03-D17E419E718F}"/>
              </a:ext>
            </a:extLst>
          </p:cNvPr>
          <p:cNvGrpSpPr/>
          <p:nvPr/>
        </p:nvGrpSpPr>
        <p:grpSpPr>
          <a:xfrm>
            <a:off x="10167375" y="2359742"/>
            <a:ext cx="1167581" cy="3819832"/>
            <a:chOff x="838200" y="2359742"/>
            <a:chExt cx="1167581" cy="38198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367A45-E112-4CCF-BE2B-E9CA22936531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DD25C7-2FE7-4CDE-9516-2592BAF2529B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178D3B-791B-47E0-9F95-8D4A87DDDB19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D6ADB9E-5203-417E-B2F5-ED9D15B9A18E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65E3E2-012C-4EF3-9FFC-F051098EED5A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E8A321-C5B7-4B9F-B1EE-36C0EFBC9861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320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A739525-547B-49EA-B774-487E0E7811B5}"/>
              </a:ext>
            </a:extLst>
          </p:cNvPr>
          <p:cNvGrpSpPr/>
          <p:nvPr/>
        </p:nvGrpSpPr>
        <p:grpSpPr>
          <a:xfrm>
            <a:off x="11499646" y="2359742"/>
            <a:ext cx="1167581" cy="3819832"/>
            <a:chOff x="838200" y="2359742"/>
            <a:chExt cx="1167581" cy="38198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AC007B-E0E2-4971-8D3E-3F191E8DD6A2}"/>
                </a:ext>
              </a:extLst>
            </p:cNvPr>
            <p:cNvSpPr/>
            <p:nvPr/>
          </p:nvSpPr>
          <p:spPr>
            <a:xfrm>
              <a:off x="838200" y="2359742"/>
              <a:ext cx="1167581" cy="38198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2891A-9D81-45D2-B5EE-04061ECF4829}"/>
                </a:ext>
              </a:extLst>
            </p:cNvPr>
            <p:cNvSpPr/>
            <p:nvPr/>
          </p:nvSpPr>
          <p:spPr>
            <a:xfrm>
              <a:off x="1002890" y="2625213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A147E44-53D0-44E8-BAFD-B2F9A8F04B78}"/>
                </a:ext>
              </a:extLst>
            </p:cNvPr>
            <p:cNvSpPr/>
            <p:nvPr/>
          </p:nvSpPr>
          <p:spPr>
            <a:xfrm>
              <a:off x="1002890" y="2763326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E1B981-A629-47B4-8E37-EDFE77205C32}"/>
                </a:ext>
              </a:extLst>
            </p:cNvPr>
            <p:cNvSpPr/>
            <p:nvPr/>
          </p:nvSpPr>
          <p:spPr>
            <a:xfrm>
              <a:off x="1002890" y="2901439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064A97-AC54-4EFC-93D2-E7A19A4E42D4}"/>
                </a:ext>
              </a:extLst>
            </p:cNvPr>
            <p:cNvSpPr/>
            <p:nvPr/>
          </p:nvSpPr>
          <p:spPr>
            <a:xfrm>
              <a:off x="1002890" y="3039552"/>
              <a:ext cx="825910" cy="751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F500D86-527E-49BF-8B9E-6AAA00EAC878}"/>
                </a:ext>
              </a:extLst>
            </p:cNvPr>
            <p:cNvSpPr txBox="1"/>
            <p:nvPr/>
          </p:nvSpPr>
          <p:spPr>
            <a:xfrm>
              <a:off x="1002890" y="3293163"/>
              <a:ext cx="825910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>
                  <a:latin typeface="Courier New" panose="02070309020205020404" pitchFamily="49" charset="0"/>
                  <a:ea typeface="Roboto Slab" pitchFamily="2" charset="0"/>
                  <a:cs typeface="Courier New" panose="02070309020205020404" pitchFamily="49" charset="0"/>
                </a:rPr>
                <a:t>321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00279E-58A7-46D7-AE15-C6B41E34833F}"/>
              </a:ext>
            </a:extLst>
          </p:cNvPr>
          <p:cNvGrpSpPr/>
          <p:nvPr/>
        </p:nvGrpSpPr>
        <p:grpSpPr>
          <a:xfrm>
            <a:off x="6937074" y="4232261"/>
            <a:ext cx="236384" cy="236384"/>
            <a:chOff x="6996893" y="4197724"/>
            <a:chExt cx="236384" cy="23638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C93018-92EB-4750-8C74-5062CEA3E071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07C678-5E34-4BBE-990A-1A646E48BBE2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FC5F292-A578-4361-ACB9-191281834900}"/>
                </a:ext>
              </a:extLst>
            </p:cNvPr>
            <p:cNvCxnSpPr>
              <a:stCxn id="74" idx="1"/>
              <a:endCxn id="74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7718A7-55C4-45A9-8FE5-0FA81EB0B93C}"/>
                </a:ext>
              </a:extLst>
            </p:cNvPr>
            <p:cNvCxnSpPr>
              <a:stCxn id="74" idx="2"/>
              <a:endCxn id="74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0404E66-FC62-4212-94E8-B0755B6F3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5C0B5C2-8575-4B41-8767-E4B912B4C58C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1A82A4-677B-4443-AA47-E2FCF773EA39}"/>
              </a:ext>
            </a:extLst>
          </p:cNvPr>
          <p:cNvGrpSpPr/>
          <p:nvPr/>
        </p:nvGrpSpPr>
        <p:grpSpPr>
          <a:xfrm>
            <a:off x="8254597" y="4249351"/>
            <a:ext cx="236384" cy="236384"/>
            <a:chOff x="6996893" y="4197724"/>
            <a:chExt cx="236384" cy="236384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12A61F5-D314-4AC7-B673-09FFD893A698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E8B3C7D-E24A-47F6-90CF-56530D745AB2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9A9ECA-14BF-444B-8AD0-F648B8D80049}"/>
                </a:ext>
              </a:extLst>
            </p:cNvPr>
            <p:cNvCxnSpPr>
              <a:stCxn id="88" idx="1"/>
              <a:endCxn id="88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B13E8CB-AA3D-4A0E-938E-3418251161D2}"/>
                </a:ext>
              </a:extLst>
            </p:cNvPr>
            <p:cNvCxnSpPr>
              <a:stCxn id="88" idx="2"/>
              <a:endCxn id="88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A47245-E461-4F8C-B650-7758DD89B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9836A9E-C62A-4319-BC45-F681C5C49CCD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A301FDD-0D6A-40C8-B87A-DE615A9B7C9C}"/>
              </a:ext>
            </a:extLst>
          </p:cNvPr>
          <p:cNvGrpSpPr/>
          <p:nvPr/>
        </p:nvGrpSpPr>
        <p:grpSpPr>
          <a:xfrm>
            <a:off x="9589320" y="4249351"/>
            <a:ext cx="236384" cy="236384"/>
            <a:chOff x="6996893" y="4197724"/>
            <a:chExt cx="236384" cy="23638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A67AAA7-CF41-4EEB-A6D8-785B541EA0DE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072829F-A8EA-4F70-8A1D-94DA3D1AD792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4CCABC-FF60-440A-966B-F7DF5B961E29}"/>
                </a:ext>
              </a:extLst>
            </p:cNvPr>
            <p:cNvCxnSpPr>
              <a:stCxn id="95" idx="1"/>
              <a:endCxn id="95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EF71BF-229E-4644-9A08-6637A00BC315}"/>
                </a:ext>
              </a:extLst>
            </p:cNvPr>
            <p:cNvCxnSpPr>
              <a:stCxn id="95" idx="2"/>
              <a:endCxn id="95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E86AAF1-D2A2-4294-87AA-C866B50F6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E02DE08-B7ED-4787-922D-89FF259E8ED8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84D0D23-6E11-4609-981D-C1E3747BCFB3}"/>
              </a:ext>
            </a:extLst>
          </p:cNvPr>
          <p:cNvGrpSpPr/>
          <p:nvPr/>
        </p:nvGrpSpPr>
        <p:grpSpPr>
          <a:xfrm>
            <a:off x="2924687" y="4227504"/>
            <a:ext cx="236384" cy="236384"/>
            <a:chOff x="6996893" y="4197724"/>
            <a:chExt cx="236384" cy="23638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03E0C32-6C3B-44B0-9007-4747218B4326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5085C9-213E-4DF2-8B43-14C818AC3C5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2CBF3A4-A00E-467A-BF25-F856F91CB522}"/>
                </a:ext>
              </a:extLst>
            </p:cNvPr>
            <p:cNvCxnSpPr>
              <a:stCxn id="102" idx="1"/>
              <a:endCxn id="102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0516E0F-D135-4AE1-9DDB-4749B5AAF773}"/>
                </a:ext>
              </a:extLst>
            </p:cNvPr>
            <p:cNvCxnSpPr>
              <a:stCxn id="102" idx="2"/>
              <a:endCxn id="102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616F887-410D-49C7-BD73-532F3D63A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31DC71D-0A1A-4843-9FB4-7BA35B055C96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2364923-4840-47C2-A677-F894B2496F2E}"/>
              </a:ext>
            </a:extLst>
          </p:cNvPr>
          <p:cNvGrpSpPr/>
          <p:nvPr/>
        </p:nvGrpSpPr>
        <p:grpSpPr>
          <a:xfrm>
            <a:off x="4242210" y="4244594"/>
            <a:ext cx="236384" cy="236384"/>
            <a:chOff x="6996893" y="4197724"/>
            <a:chExt cx="236384" cy="236384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E38D6D9-441B-43BE-800D-BFFEDE159D10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9888C2-9DAB-49F4-8B59-24CE44575504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ECBE7D7-82C4-4CC1-BBD4-AB2A673588AF}"/>
                </a:ext>
              </a:extLst>
            </p:cNvPr>
            <p:cNvCxnSpPr>
              <a:stCxn id="109" idx="1"/>
              <a:endCxn id="109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49ACB9-C930-4406-87C6-566942CD3ECD}"/>
                </a:ext>
              </a:extLst>
            </p:cNvPr>
            <p:cNvCxnSpPr>
              <a:stCxn id="109" idx="2"/>
              <a:endCxn id="109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F2B5BBE-5FB3-44A8-90C6-AEEF7759E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79BE828-471E-4D36-A87E-3A1DF0AC98BD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82C0F0-B3C5-49C4-8FD8-7523A42A14C2}"/>
              </a:ext>
            </a:extLst>
          </p:cNvPr>
          <p:cNvGrpSpPr/>
          <p:nvPr/>
        </p:nvGrpSpPr>
        <p:grpSpPr>
          <a:xfrm>
            <a:off x="5576933" y="4244594"/>
            <a:ext cx="236384" cy="236384"/>
            <a:chOff x="6996893" y="4197724"/>
            <a:chExt cx="236384" cy="23638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CE06E19-2CBC-4C1F-A3D2-5C38201F26C8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56D3F3C-DD7C-4140-B12F-1D454873000D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36D96A9-8826-415E-A9AE-D30BFDA18EF1}"/>
                </a:ext>
              </a:extLst>
            </p:cNvPr>
            <p:cNvCxnSpPr>
              <a:stCxn id="116" idx="1"/>
              <a:endCxn id="116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A8586EC-880A-4B83-8A3C-86E27ED08717}"/>
                </a:ext>
              </a:extLst>
            </p:cNvPr>
            <p:cNvCxnSpPr>
              <a:stCxn id="116" idx="2"/>
              <a:endCxn id="116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71BCB9-3EE2-46DC-A246-BC22CE93B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102D1B5-7F0C-4B0A-82C2-5A5FCA87C1F9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FEFA7A1-C3B1-4F74-9A5E-863CAA21AFA4}"/>
              </a:ext>
            </a:extLst>
          </p:cNvPr>
          <p:cNvGrpSpPr/>
          <p:nvPr/>
        </p:nvGrpSpPr>
        <p:grpSpPr>
          <a:xfrm>
            <a:off x="-497349" y="2359742"/>
            <a:ext cx="1167581" cy="3819832"/>
            <a:chOff x="-497349" y="2359742"/>
            <a:chExt cx="1167581" cy="381983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67B762B-1F31-4A70-ABD2-7625FED2832F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18039A2-F4FB-4840-90DA-734BC4752649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DF437B3-69B1-4E45-A9F5-B494D14E99BB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D722DFC-0A84-4E28-A945-C3B362A7F6EF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E594A56-3430-450F-8E50-D53B0A19C6F0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F72E2A4-D8FC-4208-9588-1F07ECF48661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6CEDF4-75D7-4A53-BA19-8EEDA5F3CE99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312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07622A-32A1-4B08-B28F-A2DE9CA7C187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4F9AC40-843F-4336-BF43-CED8C8D0EE62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CDFC638-0FAC-4563-B0C0-5783510F0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856B118-8F44-4725-BF0C-2F4281D77C02}"/>
                  </a:ext>
                </a:extLst>
              </p:cNvPr>
              <p:cNvCxnSpPr>
                <a:stCxn id="123" idx="1"/>
                <a:endCxn id="123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60A5F8B-FE41-41C5-99B8-B4E6FDDC7C64}"/>
                  </a:ext>
                </a:extLst>
              </p:cNvPr>
              <p:cNvCxnSpPr>
                <a:stCxn id="123" idx="2"/>
                <a:endCxn id="123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243C7F4-E22A-4E8A-BA91-7765ADC9A4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62DF476-20BD-4A87-9C17-83059FD3469B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A8C5FCF-2917-4870-9ABE-A952DCD9642A}"/>
              </a:ext>
            </a:extLst>
          </p:cNvPr>
          <p:cNvGrpSpPr/>
          <p:nvPr/>
        </p:nvGrpSpPr>
        <p:grpSpPr>
          <a:xfrm>
            <a:off x="1592416" y="4228354"/>
            <a:ext cx="236384" cy="236384"/>
            <a:chOff x="6996893" y="4197724"/>
            <a:chExt cx="236384" cy="236384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73199A6-F7C5-4585-82E4-3D8749A05DC8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DB344D5-82C6-475D-A162-0C5D982D2442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5515C89-796F-4726-83D3-B9EE3EAD4D5E}"/>
                </a:ext>
              </a:extLst>
            </p:cNvPr>
            <p:cNvCxnSpPr>
              <a:stCxn id="130" idx="1"/>
              <a:endCxn id="130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8264AE-805B-40C5-91FE-605C4A585332}"/>
                </a:ext>
              </a:extLst>
            </p:cNvPr>
            <p:cNvCxnSpPr>
              <a:stCxn id="130" idx="2"/>
              <a:endCxn id="130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2E6E090-28A9-4532-B375-73B4B079C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2BC08D9-4704-4A76-A12D-F0EACB9B2807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449A9F0-D3A0-4C87-A9C1-72FA49A9D826}"/>
              </a:ext>
            </a:extLst>
          </p:cNvPr>
          <p:cNvGrpSpPr/>
          <p:nvPr/>
        </p:nvGrpSpPr>
        <p:grpSpPr>
          <a:xfrm>
            <a:off x="10921591" y="4233110"/>
            <a:ext cx="236384" cy="236384"/>
            <a:chOff x="6996893" y="4197724"/>
            <a:chExt cx="236384" cy="236384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E511F5D-53A5-4BEA-988F-1BA010155563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BD1E840-90B8-46D6-8C9B-6C3E26652DE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177755-F1B5-4498-A81A-900B7992BF8B}"/>
                </a:ext>
              </a:extLst>
            </p:cNvPr>
            <p:cNvCxnSpPr>
              <a:stCxn id="137" idx="1"/>
              <a:endCxn id="137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0D62C6B-807F-456A-9F3D-2459FC4BD0F2}"/>
                </a:ext>
              </a:extLst>
            </p:cNvPr>
            <p:cNvCxnSpPr>
              <a:stCxn id="137" idx="2"/>
              <a:endCxn id="137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B04BAF2-15B3-43B3-BDA3-6F8BF08C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B0D2B45-82EC-4137-A815-8EF07814D1DD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3CDEC13-0544-40C4-A232-09C5BEE1A8D5}"/>
              </a:ext>
            </a:extLst>
          </p:cNvPr>
          <p:cNvGrpSpPr/>
          <p:nvPr/>
        </p:nvGrpSpPr>
        <p:grpSpPr>
          <a:xfrm>
            <a:off x="12256314" y="4233110"/>
            <a:ext cx="236384" cy="236384"/>
            <a:chOff x="6996893" y="4197724"/>
            <a:chExt cx="236384" cy="23638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65CBEB6-FE63-4D89-94E3-3C5D88E0BED2}"/>
                </a:ext>
              </a:extLst>
            </p:cNvPr>
            <p:cNvSpPr/>
            <p:nvPr/>
          </p:nvSpPr>
          <p:spPr>
            <a:xfrm>
              <a:off x="6996893" y="4197724"/>
              <a:ext cx="236384" cy="2363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7FECD3F-EC21-4EC6-BE78-2099DEADD0B2}"/>
                </a:ext>
              </a:extLst>
            </p:cNvPr>
            <p:cNvCxnSpPr>
              <a:cxnSpLocks/>
            </p:cNvCxnSpPr>
            <p:nvPr/>
          </p:nvCxnSpPr>
          <p:spPr>
            <a:xfrm>
              <a:off x="7115085" y="4197724"/>
              <a:ext cx="0" cy="236384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84F3F2F-D8B1-4649-9AFD-D8F104F742DA}"/>
                </a:ext>
              </a:extLst>
            </p:cNvPr>
            <p:cNvCxnSpPr>
              <a:stCxn id="144" idx="1"/>
              <a:endCxn id="144" idx="5"/>
            </p:cNvCxnSpPr>
            <p:nvPr/>
          </p:nvCxnSpPr>
          <p:spPr>
            <a:xfrm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04BC0D3-8E2A-4DE5-9FE3-7541CD1DB670}"/>
                </a:ext>
              </a:extLst>
            </p:cNvPr>
            <p:cNvCxnSpPr>
              <a:stCxn id="144" idx="2"/>
              <a:endCxn id="144" idx="6"/>
            </p:cNvCxnSpPr>
            <p:nvPr/>
          </p:nvCxnSpPr>
          <p:spPr>
            <a:xfrm>
              <a:off x="6996893" y="4315916"/>
              <a:ext cx="236384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CA9AF22-85FD-41A2-A797-7A5BE3029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11" y="4232342"/>
              <a:ext cx="167148" cy="167148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4F1BD70-1890-4B59-A454-483369B6D0F8}"/>
                </a:ext>
              </a:extLst>
            </p:cNvPr>
            <p:cNvSpPr/>
            <p:nvPr/>
          </p:nvSpPr>
          <p:spPr>
            <a:xfrm>
              <a:off x="7057538" y="4258369"/>
              <a:ext cx="115094" cy="11509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01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ECB-2E88-427A-B639-19F1C6BE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E5D4-BEDA-4EE7-8321-3703B2C4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var numbers = </a:t>
            </a:r>
            <a:r>
              <a:rPr lang="en-US" sz="4000" b="1">
                <a:solidFill>
                  <a:srgbClr val="FFFF00"/>
                </a:solidFill>
              </a:rPr>
              <a:t>[</a:t>
            </a:r>
            <a:r>
              <a:rPr lang="en-US"/>
              <a:t>7, 8, 20</a:t>
            </a:r>
            <a:r>
              <a:rPr lang="en-US" sz="4000" b="1">
                <a:solidFill>
                  <a:srgbClr val="FFFF00"/>
                </a:solidFill>
              </a:rPr>
              <a:t>]</a:t>
            </a:r>
            <a:r>
              <a:rPr lang="en-US"/>
              <a:t>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78142-F3F4-42D0-954A-D66CD29406AB}"/>
              </a:ext>
            </a:extLst>
          </p:cNvPr>
          <p:cNvGrpSpPr/>
          <p:nvPr/>
        </p:nvGrpSpPr>
        <p:grpSpPr>
          <a:xfrm>
            <a:off x="838200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B78DB8-E0B8-4FB0-8D1B-F4F4D77E140C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4240FB-2E2D-4C85-B926-7604D65D9745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52E76-DCA4-4B77-883C-4ABEE57BF837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FB97ED-3687-457F-ACDA-5F16A39FEA3F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43423-824B-4B93-A251-AE5D00F3F3BA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300CF6-6B2C-48AB-8D88-E44E6DF6CAF6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94E7E2-2279-4F2E-9975-F65EEC660FC8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782AA7-15E8-43A3-960F-50BE51C02B17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67AC4A-DDF1-4E42-93E3-7B7CC4702099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B19FBC4-A66E-412A-9CE6-7AA7908F1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301B8EB-FEB0-41F4-8A7D-8D64AC2FC7B7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F4610E-6EAA-4EC2-9F68-C385E339E3EE}"/>
                  </a:ext>
                </a:extLst>
              </p:cNvPr>
              <p:cNvCxnSpPr>
                <a:stCxn id="7" idx="2"/>
                <a:endCxn id="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EBF37ED-625F-4622-9E16-B69FC675C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42266F3-091A-4762-9F6B-7A4BAC7D05F4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854F9-933D-4E34-8BE4-479A70C4DBBC}"/>
              </a:ext>
            </a:extLst>
          </p:cNvPr>
          <p:cNvGrpSpPr/>
          <p:nvPr/>
        </p:nvGrpSpPr>
        <p:grpSpPr>
          <a:xfrm>
            <a:off x="2177032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572B07-FBC8-44C4-99C0-B26C086C4EC0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2BDC8C-451D-4219-AE1C-473E1A0C4430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61A89F-AB6A-46D6-B045-8DDF6F0090A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A1CAFA-CF15-4AFF-BE47-90DD0FE834E1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5AE198-D6EE-431A-BB2A-4B07F7A4A944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CD54CB-FA9B-499E-9C02-5AA3B51E5511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D03F5-AA9D-41BD-BF38-EC02636DDDF0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7B00A7-D2F6-41FE-B75A-778F2A742438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DDBCA6B-800E-46C5-BC0A-9EE9AB62BA45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DBD8722-5067-4206-A1B9-C742369D7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BA8ECD4-AF81-4D55-9854-0A31D01160FF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3CF3C9-1B7B-426B-94C6-A4D623E2305F}"/>
                  </a:ext>
                </a:extLst>
              </p:cNvPr>
              <p:cNvCxnSpPr>
                <a:stCxn id="22" idx="2"/>
                <a:endCxn id="22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FC7C880-5EEB-4137-8434-5E29BC3C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CE25840-F058-4817-A72A-6385DE01B36A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269B5B-D8C4-4129-B7B1-D246EC68FE44}"/>
              </a:ext>
            </a:extLst>
          </p:cNvPr>
          <p:cNvGrpSpPr/>
          <p:nvPr/>
        </p:nvGrpSpPr>
        <p:grpSpPr>
          <a:xfrm>
            <a:off x="3510135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D11E29-F5A6-4E81-987A-DCE9069EA953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56305C-9981-4C3F-A76E-61EDBF393FDD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0640021-8165-429B-8EAC-67CB96D25EE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0407210-AFF0-4EAD-AECD-47ADCDC15FAA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DCF9E3-9778-4E24-ADF1-61516280CCB7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32EE0D-EE1C-440B-9AAE-0E4DE33DE990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D7A68-89DD-45D9-8C11-E14391A94033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700FC1-DD28-4858-89F8-1BC574146270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64D70D-DA02-4197-920A-30B881976D2C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E0EE0-F325-4CF9-99E6-59EB22C67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381B43E-6ECD-4835-86A4-13170FC0FCB1}"/>
                  </a:ext>
                </a:extLst>
              </p:cNvPr>
              <p:cNvCxnSpPr>
                <a:stCxn id="37" idx="1"/>
                <a:endCxn id="3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5F9641-30DC-44A1-B611-C35BDAD627FF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3186D06-5F59-4EC7-90CE-4F404F8E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41F8676-A511-4401-A429-60B59981BC80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AB6C8509-3103-4880-AA21-B67FEEFCCDB8}"/>
              </a:ext>
            </a:extLst>
          </p:cNvPr>
          <p:cNvSpPr/>
          <p:nvPr/>
        </p:nvSpPr>
        <p:spPr>
          <a:xfrm>
            <a:off x="871542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rgbClr val="FFFF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7</a:t>
            </a:r>
          </a:p>
        </p:txBody>
      </p:sp>
      <p:sp>
        <p:nvSpPr>
          <p:cNvPr id="50" name="Explosion: 8 Points 49">
            <a:extLst>
              <a:ext uri="{FF2B5EF4-FFF2-40B4-BE49-F238E27FC236}">
                <a16:creationId xmlns:a16="http://schemas.microsoft.com/office/drawing/2014/main" id="{F5849BD8-C3B5-4F87-BF45-50D22F664E86}"/>
              </a:ext>
            </a:extLst>
          </p:cNvPr>
          <p:cNvSpPr/>
          <p:nvPr/>
        </p:nvSpPr>
        <p:spPr>
          <a:xfrm>
            <a:off x="2244485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rgbClr val="FFFF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E7DBA4B6-FE0A-438E-813D-2743DA0B66DC}"/>
              </a:ext>
            </a:extLst>
          </p:cNvPr>
          <p:cNvSpPr/>
          <p:nvPr/>
        </p:nvSpPr>
        <p:spPr>
          <a:xfrm>
            <a:off x="3555869" y="5188285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rgbClr val="FFFF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9560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ECB-2E88-427A-B639-19F1C6BE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E5D4-BEDA-4EE7-8321-3703B2C4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var numbers = [7, 8, 20];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78142-F3F4-42D0-954A-D66CD29406AB}"/>
              </a:ext>
            </a:extLst>
          </p:cNvPr>
          <p:cNvGrpSpPr/>
          <p:nvPr/>
        </p:nvGrpSpPr>
        <p:grpSpPr>
          <a:xfrm>
            <a:off x="838200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B78DB8-E0B8-4FB0-8D1B-F4F4D77E140C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4240FB-2E2D-4C85-B926-7604D65D9745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52E76-DCA4-4B77-883C-4ABEE57BF837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FB97ED-3687-457F-ACDA-5F16A39FEA3F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43423-824B-4B93-A251-AE5D00F3F3BA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300CF6-6B2C-48AB-8D88-E44E6DF6CAF6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94E7E2-2279-4F2E-9975-F65EEC660FC8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782AA7-15E8-43A3-960F-50BE51C02B17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67AC4A-DDF1-4E42-93E3-7B7CC4702099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B19FBC4-A66E-412A-9CE6-7AA7908F1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301B8EB-FEB0-41F4-8A7D-8D64AC2FC7B7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F4610E-6EAA-4EC2-9F68-C385E339E3EE}"/>
                  </a:ext>
                </a:extLst>
              </p:cNvPr>
              <p:cNvCxnSpPr>
                <a:stCxn id="7" idx="2"/>
                <a:endCxn id="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EBF37ED-625F-4622-9E16-B69FC675C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42266F3-091A-4762-9F6B-7A4BAC7D05F4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854F9-933D-4E34-8BE4-479A70C4DBBC}"/>
              </a:ext>
            </a:extLst>
          </p:cNvPr>
          <p:cNvGrpSpPr/>
          <p:nvPr/>
        </p:nvGrpSpPr>
        <p:grpSpPr>
          <a:xfrm>
            <a:off x="2177032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572B07-FBC8-44C4-99C0-B26C086C4EC0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2BDC8C-451D-4219-AE1C-473E1A0C4430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61A89F-AB6A-46D6-B045-8DDF6F0090A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A1CAFA-CF15-4AFF-BE47-90DD0FE834E1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5AE198-D6EE-431A-BB2A-4B07F7A4A944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CD54CB-FA9B-499E-9C02-5AA3B51E5511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D03F5-AA9D-41BD-BF38-EC02636DDDF0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7B00A7-D2F6-41FE-B75A-778F2A742438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DDBCA6B-800E-46C5-BC0A-9EE9AB62BA45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DBD8722-5067-4206-A1B9-C742369D7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BA8ECD4-AF81-4D55-9854-0A31D01160FF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3CF3C9-1B7B-426B-94C6-A4D623E2305F}"/>
                  </a:ext>
                </a:extLst>
              </p:cNvPr>
              <p:cNvCxnSpPr>
                <a:stCxn id="22" idx="2"/>
                <a:endCxn id="22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FC7C880-5EEB-4137-8434-5E29BC3C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CE25840-F058-4817-A72A-6385DE01B36A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269B5B-D8C4-4129-B7B1-D246EC68FE44}"/>
              </a:ext>
            </a:extLst>
          </p:cNvPr>
          <p:cNvGrpSpPr/>
          <p:nvPr/>
        </p:nvGrpSpPr>
        <p:grpSpPr>
          <a:xfrm>
            <a:off x="3510135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D11E29-F5A6-4E81-987A-DCE9069EA953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56305C-9981-4C3F-A76E-61EDBF393FDD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0640021-8165-429B-8EAC-67CB96D25EE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0407210-AFF0-4EAD-AECD-47ADCDC15FAA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DCF9E3-9778-4E24-ADF1-61516280CCB7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32EE0D-EE1C-440B-9AAE-0E4DE33DE990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D7A68-89DD-45D9-8C11-E14391A94033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700FC1-DD28-4858-89F8-1BC574146270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64D70D-DA02-4197-920A-30B881976D2C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E0EE0-F325-4CF9-99E6-59EB22C67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381B43E-6ECD-4835-86A4-13170FC0FCB1}"/>
                  </a:ext>
                </a:extLst>
              </p:cNvPr>
              <p:cNvCxnSpPr>
                <a:stCxn id="37" idx="1"/>
                <a:endCxn id="3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5F9641-30DC-44A1-B611-C35BDAD627FF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3186D06-5F59-4EC7-90CE-4F404F8E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41F8676-A511-4401-A429-60B59981BC80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AB6C8509-3103-4880-AA21-B67FEEFCCDB8}"/>
              </a:ext>
            </a:extLst>
          </p:cNvPr>
          <p:cNvSpPr/>
          <p:nvPr/>
        </p:nvSpPr>
        <p:spPr>
          <a:xfrm>
            <a:off x="871542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7</a:t>
            </a:r>
          </a:p>
        </p:txBody>
      </p:sp>
      <p:sp>
        <p:nvSpPr>
          <p:cNvPr id="50" name="Explosion: 8 Points 49">
            <a:extLst>
              <a:ext uri="{FF2B5EF4-FFF2-40B4-BE49-F238E27FC236}">
                <a16:creationId xmlns:a16="http://schemas.microsoft.com/office/drawing/2014/main" id="{F5849BD8-C3B5-4F87-BF45-50D22F664E86}"/>
              </a:ext>
            </a:extLst>
          </p:cNvPr>
          <p:cNvSpPr/>
          <p:nvPr/>
        </p:nvSpPr>
        <p:spPr>
          <a:xfrm>
            <a:off x="2244485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E7DBA4B6-FE0A-438E-813D-2743DA0B66DC}"/>
              </a:ext>
            </a:extLst>
          </p:cNvPr>
          <p:cNvSpPr/>
          <p:nvPr/>
        </p:nvSpPr>
        <p:spPr>
          <a:xfrm>
            <a:off x="3555869" y="5188285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4EEE8-4BE3-4F88-974D-1DB6143BAEB0}"/>
              </a:ext>
            </a:extLst>
          </p:cNvPr>
          <p:cNvSpPr txBox="1"/>
          <p:nvPr/>
        </p:nvSpPr>
        <p:spPr>
          <a:xfrm>
            <a:off x="5892799" y="2673042"/>
            <a:ext cx="5632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ellipse(x, y, </a:t>
            </a:r>
            <a:r>
              <a:rPr lang="en-US" sz="2800">
                <a:solidFill>
                  <a:srgbClr val="00B0F0"/>
                </a:solidFill>
              </a:rPr>
              <a:t>numbers[</a:t>
            </a:r>
            <a:r>
              <a:rPr lang="en-US" sz="2800">
                <a:solidFill>
                  <a:srgbClr val="FFFF00"/>
                </a:solidFill>
              </a:rPr>
              <a:t>2</a:t>
            </a:r>
            <a:r>
              <a:rPr lang="en-US" sz="2800">
                <a:solidFill>
                  <a:srgbClr val="00B0F0"/>
                </a:solidFill>
              </a:rPr>
              <a:t>]</a:t>
            </a:r>
            <a:r>
              <a:rPr lang="en-US" sz="2800"/>
              <a:t>);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7C75FD-ECF6-4B43-ABDA-F56CFCAC34BB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4087781" y="3192124"/>
            <a:ext cx="5180047" cy="41434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9D8FA0-7EC7-441A-B817-06A174C2141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087780" y="4006574"/>
            <a:ext cx="1" cy="1385418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274F0BB-5160-4034-85EA-A8420CB7EFDA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4876800" y="3606466"/>
            <a:ext cx="3679844" cy="2112166"/>
          </a:xfrm>
          <a:prstGeom prst="bentConnector4">
            <a:avLst>
              <a:gd name="adj1" fmla="val 48024"/>
              <a:gd name="adj2" fmla="val -166"/>
            </a:avLst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B5B62135-9D3B-4FC2-9164-FA37011DB2A2}"/>
              </a:ext>
            </a:extLst>
          </p:cNvPr>
          <p:cNvSpPr/>
          <p:nvPr/>
        </p:nvSpPr>
        <p:spPr>
          <a:xfrm rot="5400000">
            <a:off x="8411224" y="2597920"/>
            <a:ext cx="290841" cy="1726251"/>
          </a:xfrm>
          <a:prstGeom prst="rightBrace">
            <a:avLst>
              <a:gd name="adj1" fmla="val 3288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ECB-2E88-427A-B639-19F1C6BE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E5D4-BEDA-4EE7-8321-3703B2C4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var numbers = [7, 8, 20];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78142-F3F4-42D0-954A-D66CD29406AB}"/>
              </a:ext>
            </a:extLst>
          </p:cNvPr>
          <p:cNvGrpSpPr/>
          <p:nvPr/>
        </p:nvGrpSpPr>
        <p:grpSpPr>
          <a:xfrm>
            <a:off x="838200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B78DB8-E0B8-4FB0-8D1B-F4F4D77E140C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4240FB-2E2D-4C85-B926-7604D65D9745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52E76-DCA4-4B77-883C-4ABEE57BF837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FB97ED-3687-457F-ACDA-5F16A39FEA3F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43423-824B-4B93-A251-AE5D00F3F3BA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300CF6-6B2C-48AB-8D88-E44E6DF6CAF6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94E7E2-2279-4F2E-9975-F65EEC660FC8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782AA7-15E8-43A3-960F-50BE51C02B17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67AC4A-DDF1-4E42-93E3-7B7CC4702099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B19FBC4-A66E-412A-9CE6-7AA7908F1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301B8EB-FEB0-41F4-8A7D-8D64AC2FC7B7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F4610E-6EAA-4EC2-9F68-C385E339E3EE}"/>
                  </a:ext>
                </a:extLst>
              </p:cNvPr>
              <p:cNvCxnSpPr>
                <a:stCxn id="7" idx="2"/>
                <a:endCxn id="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EBF37ED-625F-4622-9E16-B69FC675C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42266F3-091A-4762-9F6B-7A4BAC7D05F4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854F9-933D-4E34-8BE4-479A70C4DBBC}"/>
              </a:ext>
            </a:extLst>
          </p:cNvPr>
          <p:cNvGrpSpPr/>
          <p:nvPr/>
        </p:nvGrpSpPr>
        <p:grpSpPr>
          <a:xfrm>
            <a:off x="2177032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572B07-FBC8-44C4-99C0-B26C086C4EC0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2BDC8C-451D-4219-AE1C-473E1A0C4430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61A89F-AB6A-46D6-B045-8DDF6F0090A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A1CAFA-CF15-4AFF-BE47-90DD0FE834E1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5AE198-D6EE-431A-BB2A-4B07F7A4A944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CD54CB-FA9B-499E-9C02-5AA3B51E5511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D03F5-AA9D-41BD-BF38-EC02636DDDF0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7B00A7-D2F6-41FE-B75A-778F2A742438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DDBCA6B-800E-46C5-BC0A-9EE9AB62BA45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DBD8722-5067-4206-A1B9-C742369D7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BA8ECD4-AF81-4D55-9854-0A31D01160FF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3CF3C9-1B7B-426B-94C6-A4D623E2305F}"/>
                  </a:ext>
                </a:extLst>
              </p:cNvPr>
              <p:cNvCxnSpPr>
                <a:stCxn id="22" idx="2"/>
                <a:endCxn id="22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FC7C880-5EEB-4137-8434-5E29BC3C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CE25840-F058-4817-A72A-6385DE01B36A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269B5B-D8C4-4129-B7B1-D246EC68FE44}"/>
              </a:ext>
            </a:extLst>
          </p:cNvPr>
          <p:cNvGrpSpPr/>
          <p:nvPr/>
        </p:nvGrpSpPr>
        <p:grpSpPr>
          <a:xfrm>
            <a:off x="3510135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D11E29-F5A6-4E81-987A-DCE9069EA953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56305C-9981-4C3F-A76E-61EDBF393FDD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0640021-8165-429B-8EAC-67CB96D25EE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0407210-AFF0-4EAD-AECD-47ADCDC15FAA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DCF9E3-9778-4E24-ADF1-61516280CCB7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32EE0D-EE1C-440B-9AAE-0E4DE33DE990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D7A68-89DD-45D9-8C11-E14391A94033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700FC1-DD28-4858-89F8-1BC574146270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64D70D-DA02-4197-920A-30B881976D2C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E0EE0-F325-4CF9-99E6-59EB22C67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381B43E-6ECD-4835-86A4-13170FC0FCB1}"/>
                  </a:ext>
                </a:extLst>
              </p:cNvPr>
              <p:cNvCxnSpPr>
                <a:stCxn id="37" idx="1"/>
                <a:endCxn id="3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5F9641-30DC-44A1-B611-C35BDAD627FF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3186D06-5F59-4EC7-90CE-4F404F8E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41F8676-A511-4401-A429-60B59981BC80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AB6C8509-3103-4880-AA21-B67FEEFCCDB8}"/>
              </a:ext>
            </a:extLst>
          </p:cNvPr>
          <p:cNvSpPr/>
          <p:nvPr/>
        </p:nvSpPr>
        <p:spPr>
          <a:xfrm>
            <a:off x="871542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7</a:t>
            </a:r>
          </a:p>
        </p:txBody>
      </p:sp>
      <p:sp>
        <p:nvSpPr>
          <p:cNvPr id="50" name="Explosion: 8 Points 49">
            <a:extLst>
              <a:ext uri="{FF2B5EF4-FFF2-40B4-BE49-F238E27FC236}">
                <a16:creationId xmlns:a16="http://schemas.microsoft.com/office/drawing/2014/main" id="{F5849BD8-C3B5-4F87-BF45-50D22F664E86}"/>
              </a:ext>
            </a:extLst>
          </p:cNvPr>
          <p:cNvSpPr/>
          <p:nvPr/>
        </p:nvSpPr>
        <p:spPr>
          <a:xfrm>
            <a:off x="2244485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E7DBA4B6-FE0A-438E-813D-2743DA0B66DC}"/>
              </a:ext>
            </a:extLst>
          </p:cNvPr>
          <p:cNvSpPr/>
          <p:nvPr/>
        </p:nvSpPr>
        <p:spPr>
          <a:xfrm>
            <a:off x="3555869" y="5188285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99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4EEE8-4BE3-4F88-974D-1DB6143BAEB0}"/>
              </a:ext>
            </a:extLst>
          </p:cNvPr>
          <p:cNvSpPr txBox="1"/>
          <p:nvPr/>
        </p:nvSpPr>
        <p:spPr>
          <a:xfrm>
            <a:off x="5892799" y="2673042"/>
            <a:ext cx="5632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B0F0"/>
                </a:solidFill>
              </a:rPr>
              <a:t>numbers[</a:t>
            </a:r>
            <a:r>
              <a:rPr lang="en-US" sz="2800">
                <a:solidFill>
                  <a:srgbClr val="FFFF00"/>
                </a:solidFill>
              </a:rPr>
              <a:t>2</a:t>
            </a:r>
            <a:r>
              <a:rPr lang="en-US" sz="2800">
                <a:solidFill>
                  <a:srgbClr val="00B0F0"/>
                </a:solidFill>
              </a:rPr>
              <a:t>]</a:t>
            </a:r>
            <a:r>
              <a:rPr lang="en-US" sz="2800"/>
              <a:t> = 99;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7C75FD-ECF6-4B43-ABDA-F56CFCAC34BB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4087780" y="3196262"/>
            <a:ext cx="3426506" cy="410202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9D8FA0-7EC7-441A-B817-06A174C2141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087780" y="4006574"/>
            <a:ext cx="1" cy="1385418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274F0BB-5160-4034-85EA-A8420CB7EF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7716" y="3214739"/>
            <a:ext cx="3699368" cy="2551880"/>
          </a:xfrm>
          <a:prstGeom prst="bentConnector3">
            <a:avLst>
              <a:gd name="adj1" fmla="val 8139"/>
            </a:avLst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E13E8EE-268D-4068-9D8A-652E916390EF}"/>
              </a:ext>
            </a:extLst>
          </p:cNvPr>
          <p:cNvSpPr txBox="1"/>
          <p:nvPr/>
        </p:nvSpPr>
        <p:spPr>
          <a:xfrm rot="1945240">
            <a:off x="4330802" y="64836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946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A231-CAB4-484D-A696-40E50C34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Congrats on your Midterms!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703D-6B27-44C8-A467-482A07CA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i="1">
                <a:solidFill>
                  <a:schemeClr val="bg1">
                    <a:lumMod val="50000"/>
                    <a:lumOff val="50000"/>
                  </a:schemeClr>
                </a:solidFill>
              </a:rPr>
              <a:t>If you haven’t received a grade, I hope you received a message from me.</a:t>
            </a:r>
          </a:p>
        </p:txBody>
      </p:sp>
    </p:spTree>
    <p:extLst>
      <p:ext uri="{BB962C8B-B14F-4D97-AF65-F5344CB8AC3E}">
        <p14:creationId xmlns:p14="http://schemas.microsoft.com/office/powerpoint/2010/main" val="165945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ECB-2E88-427A-B639-19F1C6BE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E5D4-BEDA-4EE7-8321-3703B2C4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var numbers = [7, 8, 20];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78142-F3F4-42D0-954A-D66CD29406AB}"/>
              </a:ext>
            </a:extLst>
          </p:cNvPr>
          <p:cNvGrpSpPr/>
          <p:nvPr/>
        </p:nvGrpSpPr>
        <p:grpSpPr>
          <a:xfrm>
            <a:off x="838200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B78DB8-E0B8-4FB0-8D1B-F4F4D77E140C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4240FB-2E2D-4C85-B926-7604D65D9745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52E76-DCA4-4B77-883C-4ABEE57BF837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FB97ED-3687-457F-ACDA-5F16A39FEA3F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43423-824B-4B93-A251-AE5D00F3F3BA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300CF6-6B2C-48AB-8D88-E44E6DF6CAF6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94E7E2-2279-4F2E-9975-F65EEC660FC8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782AA7-15E8-43A3-960F-50BE51C02B17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67AC4A-DDF1-4E42-93E3-7B7CC4702099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B19FBC4-A66E-412A-9CE6-7AA7908F1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301B8EB-FEB0-41F4-8A7D-8D64AC2FC7B7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F4610E-6EAA-4EC2-9F68-C385E339E3EE}"/>
                  </a:ext>
                </a:extLst>
              </p:cNvPr>
              <p:cNvCxnSpPr>
                <a:stCxn id="7" idx="2"/>
                <a:endCxn id="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EBF37ED-625F-4622-9E16-B69FC675C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42266F3-091A-4762-9F6B-7A4BAC7D05F4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854F9-933D-4E34-8BE4-479A70C4DBBC}"/>
              </a:ext>
            </a:extLst>
          </p:cNvPr>
          <p:cNvGrpSpPr/>
          <p:nvPr/>
        </p:nvGrpSpPr>
        <p:grpSpPr>
          <a:xfrm>
            <a:off x="2177032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572B07-FBC8-44C4-99C0-B26C086C4EC0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2BDC8C-451D-4219-AE1C-473E1A0C4430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61A89F-AB6A-46D6-B045-8DDF6F0090A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A1CAFA-CF15-4AFF-BE47-90DD0FE834E1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5AE198-D6EE-431A-BB2A-4B07F7A4A944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CD54CB-FA9B-499E-9C02-5AA3B51E5511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D03F5-AA9D-41BD-BF38-EC02636DDDF0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7B00A7-D2F6-41FE-B75A-778F2A742438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DDBCA6B-800E-46C5-BC0A-9EE9AB62BA45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DBD8722-5067-4206-A1B9-C742369D7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BA8ECD4-AF81-4D55-9854-0A31D01160FF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3CF3C9-1B7B-426B-94C6-A4D623E2305F}"/>
                  </a:ext>
                </a:extLst>
              </p:cNvPr>
              <p:cNvCxnSpPr>
                <a:stCxn id="22" idx="2"/>
                <a:endCxn id="22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FC7C880-5EEB-4137-8434-5E29BC3C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CE25840-F058-4817-A72A-6385DE01B36A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269B5B-D8C4-4129-B7B1-D246EC68FE44}"/>
              </a:ext>
            </a:extLst>
          </p:cNvPr>
          <p:cNvGrpSpPr/>
          <p:nvPr/>
        </p:nvGrpSpPr>
        <p:grpSpPr>
          <a:xfrm>
            <a:off x="3510135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D11E29-F5A6-4E81-987A-DCE9069EA953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56305C-9981-4C3F-A76E-61EDBF393FDD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0640021-8165-429B-8EAC-67CB96D25EE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0407210-AFF0-4EAD-AECD-47ADCDC15FAA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DCF9E3-9778-4E24-ADF1-61516280CCB7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32EE0D-EE1C-440B-9AAE-0E4DE33DE990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D7A68-89DD-45D9-8C11-E14391A94033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700FC1-DD28-4858-89F8-1BC574146270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64D70D-DA02-4197-920A-30B881976D2C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E0EE0-F325-4CF9-99E6-59EB22C67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381B43E-6ECD-4835-86A4-13170FC0FCB1}"/>
                  </a:ext>
                </a:extLst>
              </p:cNvPr>
              <p:cNvCxnSpPr>
                <a:stCxn id="37" idx="1"/>
                <a:endCxn id="3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5F9641-30DC-44A1-B611-C35BDAD627FF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3186D06-5F59-4EC7-90CE-4F404F8E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41F8676-A511-4401-A429-60B59981BC80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AB6C8509-3103-4880-AA21-B67FEEFCCDB8}"/>
              </a:ext>
            </a:extLst>
          </p:cNvPr>
          <p:cNvSpPr/>
          <p:nvPr/>
        </p:nvSpPr>
        <p:spPr>
          <a:xfrm>
            <a:off x="871542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7</a:t>
            </a:r>
          </a:p>
        </p:txBody>
      </p:sp>
      <p:sp>
        <p:nvSpPr>
          <p:cNvPr id="50" name="Explosion: 8 Points 49">
            <a:extLst>
              <a:ext uri="{FF2B5EF4-FFF2-40B4-BE49-F238E27FC236}">
                <a16:creationId xmlns:a16="http://schemas.microsoft.com/office/drawing/2014/main" id="{F5849BD8-C3B5-4F87-BF45-50D22F664E86}"/>
              </a:ext>
            </a:extLst>
          </p:cNvPr>
          <p:cNvSpPr/>
          <p:nvPr/>
        </p:nvSpPr>
        <p:spPr>
          <a:xfrm>
            <a:off x="2244485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E7DBA4B6-FE0A-438E-813D-2743DA0B66DC}"/>
              </a:ext>
            </a:extLst>
          </p:cNvPr>
          <p:cNvSpPr/>
          <p:nvPr/>
        </p:nvSpPr>
        <p:spPr>
          <a:xfrm>
            <a:off x="3555869" y="5188285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99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4EEE8-4BE3-4F88-974D-1DB6143BAEB0}"/>
              </a:ext>
            </a:extLst>
          </p:cNvPr>
          <p:cNvSpPr txBox="1"/>
          <p:nvPr/>
        </p:nvSpPr>
        <p:spPr>
          <a:xfrm>
            <a:off x="5892799" y="2673042"/>
            <a:ext cx="5632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numbers.length </a:t>
            </a:r>
            <a:r>
              <a:rPr lang="en-US" sz="2800"/>
              <a:t>== 3</a:t>
            </a:r>
          </a:p>
          <a:p>
            <a:endParaRPr lang="en-US" sz="2800"/>
          </a:p>
          <a:p>
            <a:r>
              <a:rPr lang="en-US" sz="2800"/>
              <a:t>var index = 0;</a:t>
            </a:r>
          </a:p>
          <a:p>
            <a:r>
              <a:rPr lang="en-US" sz="2800"/>
              <a:t>while (index &lt; </a:t>
            </a:r>
            <a:r>
              <a:rPr lang="en-US" sz="2800">
                <a:solidFill>
                  <a:srgbClr val="FFFF00"/>
                </a:solidFill>
              </a:rPr>
              <a:t>numbers.length</a:t>
            </a:r>
            <a:r>
              <a:rPr lang="en-US" sz="2800"/>
              <a:t>) {</a:t>
            </a:r>
          </a:p>
          <a:p>
            <a:r>
              <a:rPr lang="en-US" sz="2800"/>
              <a:t>    index += 1;</a:t>
            </a:r>
          </a:p>
          <a:p>
            <a:r>
              <a:rPr lang="en-US" sz="2800"/>
              <a:t>}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9D8FA0-7EC7-441A-B817-06A174C2141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087780" y="4006574"/>
            <a:ext cx="1" cy="1385418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0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ECB-2E88-427A-B639-19F1C6BE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E5D4-BEDA-4EE7-8321-3703B2C4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var numbers = [7, 8, 20];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78142-F3F4-42D0-954A-D66CD29406AB}"/>
              </a:ext>
            </a:extLst>
          </p:cNvPr>
          <p:cNvGrpSpPr/>
          <p:nvPr/>
        </p:nvGrpSpPr>
        <p:grpSpPr>
          <a:xfrm>
            <a:off x="838200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B78DB8-E0B8-4FB0-8D1B-F4F4D77E140C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4240FB-2E2D-4C85-B926-7604D65D9745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52E76-DCA4-4B77-883C-4ABEE57BF837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FB97ED-3687-457F-ACDA-5F16A39FEA3F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43423-824B-4B93-A251-AE5D00F3F3BA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300CF6-6B2C-48AB-8D88-E44E6DF6CAF6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94E7E2-2279-4F2E-9975-F65EEC660FC8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782AA7-15E8-43A3-960F-50BE51C02B17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67AC4A-DDF1-4E42-93E3-7B7CC4702099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B19FBC4-A66E-412A-9CE6-7AA7908F1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301B8EB-FEB0-41F4-8A7D-8D64AC2FC7B7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F4610E-6EAA-4EC2-9F68-C385E339E3EE}"/>
                  </a:ext>
                </a:extLst>
              </p:cNvPr>
              <p:cNvCxnSpPr>
                <a:stCxn id="7" idx="2"/>
                <a:endCxn id="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EBF37ED-625F-4622-9E16-B69FC675C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42266F3-091A-4762-9F6B-7A4BAC7D05F4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854F9-933D-4E34-8BE4-479A70C4DBBC}"/>
              </a:ext>
            </a:extLst>
          </p:cNvPr>
          <p:cNvGrpSpPr/>
          <p:nvPr/>
        </p:nvGrpSpPr>
        <p:grpSpPr>
          <a:xfrm>
            <a:off x="2177032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572B07-FBC8-44C4-99C0-B26C086C4EC0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2BDC8C-451D-4219-AE1C-473E1A0C4430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61A89F-AB6A-46D6-B045-8DDF6F0090A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A1CAFA-CF15-4AFF-BE47-90DD0FE834E1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5AE198-D6EE-431A-BB2A-4B07F7A4A944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CD54CB-FA9B-499E-9C02-5AA3B51E5511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D03F5-AA9D-41BD-BF38-EC02636DDDF0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7B00A7-D2F6-41FE-B75A-778F2A742438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DDBCA6B-800E-46C5-BC0A-9EE9AB62BA45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DBD8722-5067-4206-A1B9-C742369D7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BA8ECD4-AF81-4D55-9854-0A31D01160FF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3CF3C9-1B7B-426B-94C6-A4D623E2305F}"/>
                  </a:ext>
                </a:extLst>
              </p:cNvPr>
              <p:cNvCxnSpPr>
                <a:stCxn id="22" idx="2"/>
                <a:endCxn id="22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FC7C880-5EEB-4137-8434-5E29BC3C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CE25840-F058-4817-A72A-6385DE01B36A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269B5B-D8C4-4129-B7B1-D246EC68FE44}"/>
              </a:ext>
            </a:extLst>
          </p:cNvPr>
          <p:cNvGrpSpPr/>
          <p:nvPr/>
        </p:nvGrpSpPr>
        <p:grpSpPr>
          <a:xfrm>
            <a:off x="3510135" y="2673043"/>
            <a:ext cx="1167581" cy="3819832"/>
            <a:chOff x="-497349" y="2359742"/>
            <a:chExt cx="1167581" cy="3819832"/>
          </a:xfrm>
          <a:solidFill>
            <a:schemeClr val="accent4">
              <a:lumMod val="50000"/>
            </a:scheme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D11E29-F5A6-4E81-987A-DCE9069EA953}"/>
                </a:ext>
              </a:extLst>
            </p:cNvPr>
            <p:cNvGrpSpPr/>
            <p:nvPr/>
          </p:nvGrpSpPr>
          <p:grpSpPr>
            <a:xfrm>
              <a:off x="-497349" y="2359742"/>
              <a:ext cx="1167581" cy="3819832"/>
              <a:chOff x="838200" y="2359742"/>
              <a:chExt cx="1167581" cy="3819832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56305C-9981-4C3F-A76E-61EDBF393FDD}"/>
                  </a:ext>
                </a:extLst>
              </p:cNvPr>
              <p:cNvSpPr/>
              <p:nvPr/>
            </p:nvSpPr>
            <p:spPr>
              <a:xfrm>
                <a:off x="838200" y="2359742"/>
                <a:ext cx="1167581" cy="38198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0640021-8165-429B-8EAC-67CB96D25EEF}"/>
                  </a:ext>
                </a:extLst>
              </p:cNvPr>
              <p:cNvSpPr/>
              <p:nvPr/>
            </p:nvSpPr>
            <p:spPr>
              <a:xfrm>
                <a:off x="1002890" y="2625213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0407210-AFF0-4EAD-AECD-47ADCDC15FAA}"/>
                  </a:ext>
                </a:extLst>
              </p:cNvPr>
              <p:cNvSpPr/>
              <p:nvPr/>
            </p:nvSpPr>
            <p:spPr>
              <a:xfrm>
                <a:off x="1002890" y="2763326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DCF9E3-9778-4E24-ADF1-61516280CCB7}"/>
                  </a:ext>
                </a:extLst>
              </p:cNvPr>
              <p:cNvSpPr/>
              <p:nvPr/>
            </p:nvSpPr>
            <p:spPr>
              <a:xfrm>
                <a:off x="1002890" y="2901439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32EE0D-EE1C-440B-9AAE-0E4DE33DE990}"/>
                  </a:ext>
                </a:extLst>
              </p:cNvPr>
              <p:cNvSpPr/>
              <p:nvPr/>
            </p:nvSpPr>
            <p:spPr>
              <a:xfrm>
                <a:off x="1002890" y="3039552"/>
                <a:ext cx="825910" cy="7512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D7A68-89DD-45D9-8C11-E14391A94033}"/>
                  </a:ext>
                </a:extLst>
              </p:cNvPr>
              <p:cNvSpPr txBox="1"/>
              <p:nvPr/>
            </p:nvSpPr>
            <p:spPr>
              <a:xfrm>
                <a:off x="1002890" y="3293163"/>
                <a:ext cx="825910" cy="400110"/>
              </a:xfrm>
              <a:prstGeom prst="rect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Roboto Slab" pitchFamily="2" charset="0"/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700FC1-DD28-4858-89F8-1BC574146270}"/>
                </a:ext>
              </a:extLst>
            </p:cNvPr>
            <p:cNvGrpSpPr/>
            <p:nvPr/>
          </p:nvGrpSpPr>
          <p:grpSpPr>
            <a:xfrm>
              <a:off x="257693" y="4228354"/>
              <a:ext cx="236384" cy="236384"/>
              <a:chOff x="6996893" y="4197724"/>
              <a:chExt cx="236384" cy="236384"/>
            </a:xfrm>
            <a:grpFill/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64D70D-DA02-4197-920A-30B881976D2C}"/>
                  </a:ext>
                </a:extLst>
              </p:cNvPr>
              <p:cNvSpPr/>
              <p:nvPr/>
            </p:nvSpPr>
            <p:spPr>
              <a:xfrm>
                <a:off x="6996893" y="4197724"/>
                <a:ext cx="236384" cy="23638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E0EE0-F325-4CF9-99E6-59EB22C67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085" y="4197724"/>
                <a:ext cx="0" cy="236384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381B43E-6ECD-4835-86A4-13170FC0FCB1}"/>
                  </a:ext>
                </a:extLst>
              </p:cNvPr>
              <p:cNvCxnSpPr>
                <a:stCxn id="37" idx="1"/>
                <a:endCxn id="37" idx="5"/>
              </p:cNvCxnSpPr>
              <p:nvPr/>
            </p:nvCxnSpPr>
            <p:spPr>
              <a:xfrm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5F9641-30DC-44A1-B611-C35BDAD627FF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>
                <a:off x="6996893" y="4315916"/>
                <a:ext cx="236384" cy="0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3186D06-5F59-4EC7-90CE-4F404F8E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511" y="4232342"/>
                <a:ext cx="167148" cy="167148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41F8676-A511-4401-A429-60B59981BC80}"/>
                  </a:ext>
                </a:extLst>
              </p:cNvPr>
              <p:cNvSpPr/>
              <p:nvPr/>
            </p:nvSpPr>
            <p:spPr>
              <a:xfrm>
                <a:off x="7057538" y="4258369"/>
                <a:ext cx="115094" cy="11509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AB6C8509-3103-4880-AA21-B67FEEFCCDB8}"/>
              </a:ext>
            </a:extLst>
          </p:cNvPr>
          <p:cNvSpPr/>
          <p:nvPr/>
        </p:nvSpPr>
        <p:spPr>
          <a:xfrm>
            <a:off x="871542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7</a:t>
            </a:r>
          </a:p>
        </p:txBody>
      </p:sp>
      <p:sp>
        <p:nvSpPr>
          <p:cNvPr id="50" name="Explosion: 8 Points 49">
            <a:extLst>
              <a:ext uri="{FF2B5EF4-FFF2-40B4-BE49-F238E27FC236}">
                <a16:creationId xmlns:a16="http://schemas.microsoft.com/office/drawing/2014/main" id="{F5849BD8-C3B5-4F87-BF45-50D22F664E86}"/>
              </a:ext>
            </a:extLst>
          </p:cNvPr>
          <p:cNvSpPr/>
          <p:nvPr/>
        </p:nvSpPr>
        <p:spPr>
          <a:xfrm>
            <a:off x="2244485" y="5196114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E7DBA4B6-FE0A-438E-813D-2743DA0B66DC}"/>
              </a:ext>
            </a:extLst>
          </p:cNvPr>
          <p:cNvSpPr/>
          <p:nvPr/>
        </p:nvSpPr>
        <p:spPr>
          <a:xfrm>
            <a:off x="3555869" y="5188285"/>
            <a:ext cx="1100128" cy="1159334"/>
          </a:xfrm>
          <a:prstGeom prst="irregularSeal1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99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4EEE8-4BE3-4F88-974D-1DB6143BAEB0}"/>
              </a:ext>
            </a:extLst>
          </p:cNvPr>
          <p:cNvSpPr txBox="1"/>
          <p:nvPr/>
        </p:nvSpPr>
        <p:spPr>
          <a:xfrm>
            <a:off x="5892799" y="2673042"/>
            <a:ext cx="5632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numbers.length </a:t>
            </a:r>
            <a:r>
              <a:rPr lang="en-US" sz="2800"/>
              <a:t>==</a:t>
            </a:r>
            <a:r>
              <a:rPr lang="en-US" sz="2800">
                <a:highlight>
                  <a:srgbClr val="FF0066"/>
                </a:highlight>
              </a:rPr>
              <a:t> 3 </a:t>
            </a:r>
          </a:p>
          <a:p>
            <a:endParaRPr lang="en-US" sz="2800"/>
          </a:p>
          <a:p>
            <a:r>
              <a:rPr lang="en-US" sz="2800"/>
              <a:t>var index = 0;</a:t>
            </a:r>
          </a:p>
          <a:p>
            <a:r>
              <a:rPr lang="en-US" sz="2800"/>
              <a:t>while (index &lt; numbers.length) {</a:t>
            </a:r>
          </a:p>
          <a:p>
            <a:r>
              <a:rPr lang="en-US" sz="2800"/>
              <a:t>    index += 1;</a:t>
            </a:r>
          </a:p>
          <a:p>
            <a:r>
              <a:rPr lang="en-US" sz="2800"/>
              <a:t>}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9D8FA0-7EC7-441A-B817-06A174C2141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087780" y="4006574"/>
            <a:ext cx="1" cy="1385418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0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5680-BECB-4601-8917-672FBE5B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Try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AF41-CF43-4798-B61F-8E2D7E960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https://editor.p5js.org/crhallberg/sketches</a:t>
            </a:r>
            <a:r>
              <a:rPr lang="en-US"/>
              <a:t> </a:t>
            </a:r>
          </a:p>
          <a:p>
            <a:r>
              <a:rPr lang="en-US"/>
              <a:t>“Drawing Board (before loops)”</a:t>
            </a:r>
          </a:p>
        </p:txBody>
      </p:sp>
    </p:spTree>
    <p:extLst>
      <p:ext uri="{BB962C8B-B14F-4D97-AF65-F5344CB8AC3E}">
        <p14:creationId xmlns:p14="http://schemas.microsoft.com/office/powerpoint/2010/main" val="155823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320F7-973E-45D9-954B-99956689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+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4C866-CBAE-4B7A-AA16-A7116605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circles[0] =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x: 100,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y: ###,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d: ###,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fill: color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/>
              <a:t>YOUR TURN: Draw 5 circles on the screen</a:t>
            </a:r>
          </a:p>
        </p:txBody>
      </p:sp>
    </p:spTree>
    <p:extLst>
      <p:ext uri="{BB962C8B-B14F-4D97-AF65-F5344CB8AC3E}">
        <p14:creationId xmlns:p14="http://schemas.microsoft.com/office/powerpoint/2010/main" val="407463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D9B6-CDA5-4889-9189-C8585B2B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DB39-CE19-4B7F-BF4D-6675E425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arr[arr.length] = 7; 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// adds one to the array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arr.push(7); 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// same</a:t>
            </a:r>
          </a:p>
          <a:p>
            <a:pPr marL="0" indent="0">
              <a:buNone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/>
              <a:t>YOUR TURN: make a sketch that saves a circle every time you click</a:t>
            </a:r>
          </a:p>
        </p:txBody>
      </p:sp>
    </p:spTree>
    <p:extLst>
      <p:ext uri="{BB962C8B-B14F-4D97-AF65-F5344CB8AC3E}">
        <p14:creationId xmlns:p14="http://schemas.microsoft.com/office/powerpoint/2010/main" val="384802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7753-A1EE-446B-9E84-0CC3EE69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Arrays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26A-3B37-4594-9BEB-4656AE72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arr = [];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setup() {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</a:rPr>
              <a:t>    var count = 0;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</a:rPr>
              <a:t>    while (count &lt; 100) {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</a:rPr>
              <a:t>        arr[count] = random();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</a:rPr>
              <a:t>        count++;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/>
              <a:t>YOUR TURN: Draw 50 circles on the screen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65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13064-1099-47B6-B9B7-E69CBAAB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>
            <a:normAutofit/>
          </a:bodyPr>
          <a:lstStyle/>
          <a:p>
            <a:r>
              <a:rPr lang="en-US" sz="5400"/>
              <a:t>Professor Jesse Schell is speaking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68B7-9062-42F1-B90E-E114BB4F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en-US" i="1"/>
              <a:t>video game designer, author, CEO of Schell Games, and Distinguished Professor of the Practice of Entertainment Technology at Carnegie Mellon University</a:t>
            </a:r>
          </a:p>
          <a:p>
            <a:r>
              <a:rPr lang="en-US"/>
              <a:t>Professor Schell will speak at the Mayo Concert Hall about new frontiers in Augmented Reality and Virtual Reality until 9pm</a:t>
            </a:r>
          </a:p>
        </p:txBody>
      </p:sp>
    </p:spTree>
    <p:extLst>
      <p:ext uri="{BB962C8B-B14F-4D97-AF65-F5344CB8AC3E}">
        <p14:creationId xmlns:p14="http://schemas.microsoft.com/office/powerpoint/2010/main" val="3497107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C4169D-5673-4701-B9CC-F79AD17D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A21F21-251E-4645-A244-B78543D5F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Today was a doozy, all questions and feedback on your sheets please!</a:t>
            </a:r>
          </a:p>
        </p:txBody>
      </p:sp>
    </p:spTree>
    <p:extLst>
      <p:ext uri="{BB962C8B-B14F-4D97-AF65-F5344CB8AC3E}">
        <p14:creationId xmlns:p14="http://schemas.microsoft.com/office/powerpoint/2010/main" val="76497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3CC8-4A8B-4F5A-8EFB-A59F042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43048">
            <a:off x="838200" y="246708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12500">
                <a:solidFill>
                  <a:schemeClr val="bg1"/>
                </a:solidFill>
                <a:latin typeface="Calamity" panose="00000500000000000000" pitchFamily="50" charset="0"/>
              </a:rPr>
              <a:t>UNRELATED POP QUIZ!</a:t>
            </a:r>
          </a:p>
        </p:txBody>
      </p:sp>
    </p:spTree>
    <p:extLst>
      <p:ext uri="{BB962C8B-B14F-4D97-AF65-F5344CB8AC3E}">
        <p14:creationId xmlns:p14="http://schemas.microsoft.com/office/powerpoint/2010/main" val="979991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471769-EBA5-4B91-9F96-F5013D9B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11" y="0"/>
            <a:ext cx="563499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3644795-AE09-4D14-B36E-0036409B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Calamity" panose="00000500000000000000" pitchFamily="50" charset="0"/>
              </a:rPr>
              <a:t>UNRELATED POP QUIZ!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E51AF9-B175-4541-B097-53BBD86F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amity" panose="00000500000000000000" pitchFamily="50" charset="0"/>
              </a:rPr>
              <a:t>What is happening tomorrow?</a:t>
            </a:r>
          </a:p>
          <a:p>
            <a:r>
              <a:rPr lang="en-US" b="1">
                <a:solidFill>
                  <a:schemeClr val="bg1"/>
                </a:solidFill>
                <a:latin typeface="Calamity" panose="00000500000000000000" pitchFamily="50" charset="0"/>
              </a:rPr>
              <a:t>ELECTION DAY!</a:t>
            </a:r>
          </a:p>
          <a:p>
            <a:r>
              <a:rPr lang="en-US">
                <a:solidFill>
                  <a:schemeClr val="bg1"/>
                </a:solidFill>
                <a:latin typeface="Calamity" panose="00000500000000000000" pitchFamily="50" charset="0"/>
              </a:rPr>
              <a:t>Where is your polling place?</a:t>
            </a:r>
          </a:p>
          <a:p>
            <a:r>
              <a:rPr lang="en-US" b="1">
                <a:solidFill>
                  <a:schemeClr val="bg1"/>
                </a:solidFill>
                <a:latin typeface="Calamity" panose="00000500000000000000" pitchFamily="50" charset="0"/>
              </a:rPr>
              <a:t>CHURCH ACROSS THE STREET!</a:t>
            </a:r>
          </a:p>
          <a:p>
            <a:r>
              <a:rPr lang="en-US">
                <a:solidFill>
                  <a:schemeClr val="bg1"/>
                </a:solidFill>
                <a:latin typeface="Calamity" panose="00000500000000000000" pitchFamily="50" charset="0"/>
              </a:rPr>
              <a:t>When can you vote?</a:t>
            </a:r>
          </a:p>
          <a:p>
            <a:r>
              <a:rPr lang="en-US" b="1">
                <a:solidFill>
                  <a:schemeClr val="bg1"/>
                </a:solidFill>
                <a:latin typeface="Calamity" panose="00000500000000000000" pitchFamily="50" charset="0"/>
              </a:rPr>
              <a:t>ANY TIME BETWEEN 6am and 8pm!</a:t>
            </a:r>
          </a:p>
          <a:p>
            <a:r>
              <a:rPr lang="en-US">
                <a:solidFill>
                  <a:schemeClr val="bg1"/>
                </a:solidFill>
                <a:latin typeface="Calamity" panose="00000500000000000000" pitchFamily="50" charset="0"/>
              </a:rPr>
              <a:t>Do you have to go alone?</a:t>
            </a:r>
          </a:p>
          <a:p>
            <a:r>
              <a:rPr lang="en-US" b="1">
                <a:solidFill>
                  <a:schemeClr val="bg1"/>
                </a:solidFill>
                <a:latin typeface="Calamity" panose="00000500000000000000" pitchFamily="50" charset="0"/>
              </a:rPr>
              <a:t>NO! Groups from the Student Center on the hour!</a:t>
            </a:r>
          </a:p>
          <a:p>
            <a:pPr marL="457200" lvl="1" indent="0" algn="r">
              <a:buNone/>
            </a:pPr>
            <a:r>
              <a:rPr lang="en-US" b="1">
                <a:solidFill>
                  <a:schemeClr val="bg1"/>
                </a:solidFill>
                <a:latin typeface="Calamity" panose="00000500000000000000" pitchFamily="50" charset="0"/>
              </a:rPr>
              <a:t>(from 10am until 7pm)</a:t>
            </a:r>
            <a:endParaRPr lang="en-US">
              <a:solidFill>
                <a:schemeClr val="bg1"/>
              </a:solidFill>
              <a:latin typeface="Calamity" panose="00000500000000000000" pitchFamily="50" charset="0"/>
            </a:endParaRP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  <a:latin typeface="Calamity" panose="00000500000000000000" pitchFamily="50" charset="0"/>
              </a:rPr>
              <a:t>https://vote.tcnj.edu/voting-day </a:t>
            </a:r>
          </a:p>
          <a:p>
            <a:endParaRPr lang="en-US">
              <a:solidFill>
                <a:schemeClr val="bg1"/>
              </a:solidFill>
              <a:latin typeface="Calamit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2F10-DF5A-4501-95E5-F79FE0D1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8885-BB8B-4A2E-B47E-D8694C92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/>
              <a:t>Loops repeat code over and over while a condition is true.</a:t>
            </a:r>
          </a:p>
          <a:p>
            <a:r>
              <a:rPr lang="en-US"/>
              <a:t>“Computers are fast, not smart”</a:t>
            </a:r>
          </a:p>
          <a:p>
            <a:endParaRPr lang="en-US"/>
          </a:p>
          <a:p>
            <a:r>
              <a:rPr lang="en-US"/>
              <a:t>Patterns</a:t>
            </a:r>
          </a:p>
          <a:p>
            <a:r>
              <a:rPr lang="en-US"/>
              <a:t>Hundreds of objects</a:t>
            </a:r>
          </a:p>
          <a:p>
            <a:r>
              <a:rPr lang="en-US"/>
              <a:t>Cleaner code</a:t>
            </a:r>
          </a:p>
          <a:p>
            <a:r>
              <a:rPr lang="en-US"/>
              <a:t>Less intensive setup</a:t>
            </a:r>
          </a:p>
          <a:p>
            <a:r>
              <a:rPr lang="en-US"/>
              <a:t>Data Visualization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650B-56DE-49AC-97D6-0BA88D5C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5702-6B5D-4110-8E31-619BF305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the same as if statements except they repeat their code block (what’s inside their brackets) while their conditional is true.</a:t>
            </a:r>
          </a:p>
          <a:p>
            <a:pPr lvl="1"/>
            <a:r>
              <a:rPr lang="en-US"/>
              <a:t>aka. until it is false</a:t>
            </a:r>
          </a:p>
          <a:p>
            <a:endParaRPr lang="en-US"/>
          </a:p>
          <a:p>
            <a:r>
              <a:rPr lang="en-US"/>
              <a:t>If there is a cup on the table, take one.</a:t>
            </a:r>
          </a:p>
          <a:p>
            <a:r>
              <a:rPr lang="en-US"/>
              <a:t>While there is a cup on the table, take one.</a:t>
            </a:r>
          </a:p>
        </p:txBody>
      </p:sp>
    </p:spTree>
    <p:extLst>
      <p:ext uri="{BB962C8B-B14F-4D97-AF65-F5344CB8AC3E}">
        <p14:creationId xmlns:p14="http://schemas.microsoft.com/office/powerpoint/2010/main" val="27613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18185-A974-435B-94A8-B1C13451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962150"/>
            <a:ext cx="10610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6822-D03F-424A-9A4A-F286D6BB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9783-EFCC-40DE-A4D3-9ED66877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count =</a:t>
            </a:r>
            <a:r>
              <a:rPr lang="en-US"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1</a:t>
            </a:r>
            <a:r>
              <a:rPr lang="en-US"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while(count &lt;=</a:t>
            </a:r>
            <a:r>
              <a:rPr lang="en-US"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200 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    // count goes through every value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    // 1, 2, … , 198, 199, 200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count ++;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// count == 201</a:t>
            </a:r>
          </a:p>
        </p:txBody>
      </p:sp>
    </p:spTree>
    <p:extLst>
      <p:ext uri="{BB962C8B-B14F-4D97-AF65-F5344CB8AC3E}">
        <p14:creationId xmlns:p14="http://schemas.microsoft.com/office/powerpoint/2010/main" val="164664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4671-2AB1-4118-90E2-FB23F9D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7D5B-79C4-480A-B0D1-93438631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x = 10 ;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while</a:t>
            </a:r>
            <a:r>
              <a:rPr lang="en-US">
                <a:latin typeface="Roboto Slab" pitchFamily="2" charset="0"/>
                <a:ea typeface="Roboto Slab" pitchFamily="2" charset="0"/>
              </a:rPr>
              <a:t>(x &lt; 200)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line(x, 100, x, 300);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x += 10 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2062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4671-2AB1-4118-90E2-FB23F9D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7D5B-79C4-480A-B0D1-93438631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x =</a:t>
            </a:r>
            <a:r>
              <a:rPr lang="en-US"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10</a:t>
            </a:r>
            <a:r>
              <a:rPr lang="en-US"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while(x &lt;</a:t>
            </a:r>
            <a:r>
              <a:rPr lang="en-US"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200 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line(x, 100, x, 300);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x +=</a:t>
            </a: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 20 </a:t>
            </a:r>
            <a:r>
              <a:rPr lang="en-US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520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C9F6-70E9-4E51-ACDB-C1601C98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Essentials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0DA7-298B-400D-8434-843953FDF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Start</a:t>
            </a:r>
          </a:p>
          <a:p>
            <a:r>
              <a:rPr lang="en-US">
                <a:solidFill>
                  <a:srgbClr val="00FF00"/>
                </a:solidFill>
              </a:rPr>
              <a:t>Condition</a:t>
            </a:r>
          </a:p>
          <a:p>
            <a:r>
              <a:rPr lang="en-US">
                <a:solidFill>
                  <a:srgbClr val="FF0066"/>
                </a:solidFill>
              </a:rPr>
              <a:t>Change</a:t>
            </a:r>
          </a:p>
          <a:p>
            <a:endParaRPr lang="en-US">
              <a:solidFill>
                <a:srgbClr val="FF0066"/>
              </a:solidFill>
            </a:endParaRPr>
          </a:p>
          <a:p>
            <a:pPr marL="0" indent="0">
              <a:buNone/>
            </a:pPr>
            <a:r>
              <a:rPr lang="en-US"/>
              <a:t>Make sure </a:t>
            </a:r>
            <a:r>
              <a:rPr lang="en-US">
                <a:solidFill>
                  <a:srgbClr val="FFFF00"/>
                </a:solidFill>
              </a:rPr>
              <a:t>your start</a:t>
            </a:r>
            <a:r>
              <a:rPr lang="en-US"/>
              <a:t> + </a:t>
            </a:r>
            <a:r>
              <a:rPr lang="en-US">
                <a:solidFill>
                  <a:srgbClr val="FF0066"/>
                </a:solidFill>
              </a:rPr>
              <a:t>your change</a:t>
            </a:r>
            <a:r>
              <a:rPr lang="en-US"/>
              <a:t> will eventually be false inside </a:t>
            </a:r>
            <a:r>
              <a:rPr lang="en-US">
                <a:solidFill>
                  <a:srgbClr val="00FF00"/>
                </a:solidFill>
              </a:rPr>
              <a:t>your condition</a:t>
            </a:r>
            <a:r>
              <a:rPr lang="en-US"/>
              <a:t>.</a:t>
            </a:r>
          </a:p>
          <a:p>
            <a:endParaRPr lang="en-US">
              <a:solidFill>
                <a:srgbClr val="FF0066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9DB42-6160-4439-BA69-550D6D288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var x = 10;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while(</a:t>
            </a:r>
            <a:r>
              <a:rPr lang="en-US">
                <a:solidFill>
                  <a:schemeClr val="bg1"/>
                </a:solidFill>
                <a:highlight>
                  <a:srgbClr val="00FF00"/>
                </a:highlight>
                <a:latin typeface="Roboto Slab" pitchFamily="2" charset="0"/>
                <a:ea typeface="Roboto Slab" pitchFamily="2" charset="0"/>
              </a:rPr>
              <a:t>x &lt; 200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line(x, 100, x, 300);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highlight>
                  <a:srgbClr val="FF0066"/>
                </a:highlight>
                <a:latin typeface="Roboto Slab" pitchFamily="2" charset="0"/>
                <a:ea typeface="Roboto Slab" pitchFamily="2" charset="0"/>
              </a:rPr>
              <a:t>x += 20 </a:t>
            </a:r>
            <a:r>
              <a:rPr lang="en-US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2964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950</Words>
  <Application>Microsoft Office PowerPoint</Application>
  <PresentationFormat>Widescreen</PresentationFormat>
  <Paragraphs>211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Calamity</vt:lpstr>
      <vt:lpstr>Calibri</vt:lpstr>
      <vt:lpstr>Courier New</vt:lpstr>
      <vt:lpstr>Roboto Slab</vt:lpstr>
      <vt:lpstr>Source Sans Pro</vt:lpstr>
      <vt:lpstr>Source Sans Pro Black</vt:lpstr>
      <vt:lpstr>Wingdings</vt:lpstr>
      <vt:lpstr>Office Theme</vt:lpstr>
      <vt:lpstr>Loops and Lists</vt:lpstr>
      <vt:lpstr>Congrats on your Midterms!</vt:lpstr>
      <vt:lpstr>Loops</vt:lpstr>
      <vt:lpstr>While Loops</vt:lpstr>
      <vt:lpstr>PowerPoint Presentation</vt:lpstr>
      <vt:lpstr>Counting Loops</vt:lpstr>
      <vt:lpstr>While Loops</vt:lpstr>
      <vt:lpstr>While Loops</vt:lpstr>
      <vt:lpstr>While Loop Essentials</vt:lpstr>
      <vt:lpstr>While Loop Essentials</vt:lpstr>
      <vt:lpstr>While Loop Essentials</vt:lpstr>
      <vt:lpstr>While Loop Essentials</vt:lpstr>
      <vt:lpstr>PowerPoint Presentation</vt:lpstr>
      <vt:lpstr>Wall Drawing #17 (1969)  Four-part drawing with a different line direction in each part.</vt:lpstr>
      <vt:lpstr>PowerPoint Presentation</vt:lpstr>
      <vt:lpstr>Arrays (lists)</vt:lpstr>
      <vt:lpstr>Arrays</vt:lpstr>
      <vt:lpstr>Arrays</vt:lpstr>
      <vt:lpstr>Arrays</vt:lpstr>
      <vt:lpstr>Arrays</vt:lpstr>
      <vt:lpstr>Arrays</vt:lpstr>
      <vt:lpstr>Let’s Try It</vt:lpstr>
      <vt:lpstr>Arrays + Objects</vt:lpstr>
      <vt:lpstr>Adding to an Array</vt:lpstr>
      <vt:lpstr>Making Arrays Dynamically</vt:lpstr>
      <vt:lpstr>Professor Jesse Schell is speaking</vt:lpstr>
      <vt:lpstr>Minute Surveys</vt:lpstr>
      <vt:lpstr>UNRELATED POP QUIZ!</vt:lpstr>
      <vt:lpstr>UNRELATED POP QUIZ!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Lists</dc:title>
  <dc:creator>Christopher Hallberg</dc:creator>
  <cp:lastModifiedBy>Christopher Hallberg</cp:lastModifiedBy>
  <cp:revision>43</cp:revision>
  <dcterms:created xsi:type="dcterms:W3CDTF">2018-11-05T15:44:14Z</dcterms:created>
  <dcterms:modified xsi:type="dcterms:W3CDTF">2018-11-06T13:55:26Z</dcterms:modified>
</cp:coreProperties>
</file>