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74" r:id="rId6"/>
    <p:sldId id="261" r:id="rId7"/>
    <p:sldId id="260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5" autoAdjust="0"/>
    <p:restoredTop sz="87324" autoAdjust="0"/>
  </p:normalViewPr>
  <p:slideViewPr>
    <p:cSldViewPr snapToGrid="0">
      <p:cViewPr varScale="1">
        <p:scale>
          <a:sx n="75" d="100"/>
          <a:sy n="75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AA613-228F-41D2-BB8F-3579007BA1E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D0E2E-6358-439F-8A03-3D4AD7AB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1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run the server I made, you need node.js. If you want to have a server of your own, Digital Ocean is a great place to rent one, that’s where I get mine.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D0E2E-6358-439F-8A03-3D4AD7AB10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6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Later rules and more specific rules override earlier ones</a:t>
            </a:r>
          </a:p>
          <a:p>
            <a:r>
              <a:rPr lang="en-US"/>
              <a:t>Right click and inspect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D0E2E-6358-439F-8A03-3D4AD7AB10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3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Remove DOWN_ARROW controls</a:t>
            </a:r>
          </a:p>
          <a:p>
            <a:r>
              <a:rPr lang="en-US"/>
              <a:t>Add .inAir 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D0E2E-6358-439F-8A03-3D4AD7AB10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 a fallLeft and fallRight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D0E2E-6358-439F-8A03-3D4AD7AB10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2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7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8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9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6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1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2281-A0B4-47D5-A63A-DE6FCC35234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1C14-CEC5-4C53-832A-1093AC50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45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imm120llama" TargetMode="External"/><Relationship Id="rId2" Type="http://schemas.openxmlformats.org/officeDocument/2006/relationships/hyperlink" Target="https://www.crhallberg.com/justwires/sketch.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reference/#/libraries/p5.d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crhallberg/sketch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imm120camer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t.inf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guide.c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4F0F-1691-4464-8B00-4C5EFB352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Grab Bag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E4A88-4511-451E-9815-0791D3327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IMM 120 – November 19</a:t>
            </a:r>
            <a:r>
              <a:rPr lang="en-US" baseline="30000"/>
              <a:t>th</a:t>
            </a:r>
            <a:r>
              <a:rPr lang="en-US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25369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5270-77FC-464A-BB25-C3E4AE7F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(index.html)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9902A1-EFA4-44F6-ABFD-F8BF781BC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/>
              <a:t>&lt;tag&gt;content&lt;/tag&gt;</a:t>
            </a:r>
          </a:p>
          <a:p>
            <a:r>
              <a:rPr lang="en-US"/>
              <a:t>&lt;opening&gt;&lt;/closing&gt;</a:t>
            </a:r>
          </a:p>
          <a:p>
            <a:r>
              <a:rPr lang="en-US"/>
              <a:t>“block” – new line break</a:t>
            </a:r>
          </a:p>
          <a:p>
            <a:r>
              <a:rPr lang="en-US"/>
              <a:t>“inline” – no break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&lt;div&gt; - division block</a:t>
            </a:r>
          </a:p>
          <a:p>
            <a:r>
              <a:rPr lang="en-US"/>
              <a:t>&lt;span&gt; - division inline</a:t>
            </a:r>
          </a:p>
          <a:p>
            <a:r>
              <a:rPr lang="en-US"/>
              <a:t>&lt;p&gt; - paragraph</a:t>
            </a:r>
          </a:p>
          <a:p>
            <a:r>
              <a:rPr lang="en-US"/>
              <a:t>&lt;b/i/u&gt; - text formatting</a:t>
            </a:r>
          </a:p>
          <a:p>
            <a:r>
              <a:rPr lang="en-US"/>
              <a:t>&lt;a href=“”&gt; - link</a:t>
            </a:r>
          </a:p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1A4633-6E01-4F43-ACA0-225F7CB5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6789057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 &lt;!- loaded assets -&gt;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 &lt;link href=“style.css”/&gt;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 &lt;script&gt;&lt;/script&gt;  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 &lt;!– visible content -&gt;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&lt;/html&gt;</a:t>
            </a:r>
          </a:p>
          <a:p>
            <a:endParaRPr lang="en-US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2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BAE6-244F-46F4-87C0-A8B0F623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(style.css)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C7CA1-BC9A-4997-A69D-12CE011A2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37C5-BA4F-4ACD-90A7-BBEA52BA1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3529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/* rules */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.class {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/* &lt;a class=“link”&gt; */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#id {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/* &lt;div id=“content”&gt; */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.btn.blue {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/* more specific */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813DD4-DCDB-4CCB-ADA9-AD93890CB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890FB-36A9-4016-914B-A685DB11B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6019800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rule: value;</a:t>
            </a:r>
          </a:p>
          <a:p>
            <a:pPr marL="0" indent="0">
              <a:buNone/>
            </a:pPr>
            <a:endParaRPr lang="en-US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color: rgb(100, 0, 100);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font-size: 1</a:t>
            </a:r>
            <a:r>
              <a:rPr lang="en-US" u="sng">
                <a:latin typeface="Source Code Pro" panose="020B0509030403020204" pitchFamily="49" charset="0"/>
              </a:rPr>
              <a:t>rem</a:t>
            </a:r>
            <a:r>
              <a:rPr lang="en-US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margin: 3</a:t>
            </a:r>
            <a:r>
              <a:rPr lang="en-US" u="sng">
                <a:latin typeface="Source Code Pro" panose="020B0509030403020204" pitchFamily="49" charset="0"/>
              </a:rPr>
              <a:t>px</a:t>
            </a:r>
            <a:r>
              <a:rPr lang="en-US">
                <a:latin typeface="Source Code Pro" panose="020B0509030403020204" pitchFamily="49" charset="0"/>
              </a:rPr>
              <a:t>; padding: 0;</a:t>
            </a:r>
          </a:p>
          <a:p>
            <a:pPr marL="0" indent="0">
              <a:buNone/>
            </a:pPr>
            <a:endParaRPr lang="en-US">
              <a:latin typeface="Source Code Pro" panose="020B0509030403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40AA7-66F7-42EC-80B1-BF6842D2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7" y="4435248"/>
            <a:ext cx="5794373" cy="23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3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AF7F2D-CD32-4CBB-97DA-228890FF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Pre-Processors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A851B4-729E-4F2F-8C74-003C4938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SASS / LESS / PostCSS</a:t>
            </a:r>
          </a:p>
          <a:p>
            <a:endParaRPr lang="en-US"/>
          </a:p>
          <a:p>
            <a:r>
              <a:rPr lang="en-US"/>
              <a:t>Add new features:</a:t>
            </a:r>
          </a:p>
          <a:p>
            <a:pPr lvl="1"/>
            <a:r>
              <a:rPr lang="en-US"/>
              <a:t>Nesting</a:t>
            </a:r>
          </a:p>
          <a:p>
            <a:pPr lvl="1"/>
            <a:r>
              <a:rPr lang="en-US"/>
              <a:t>Variables</a:t>
            </a:r>
          </a:p>
          <a:p>
            <a:pPr lvl="1"/>
            <a:r>
              <a:rPr lang="en-US"/>
              <a:t>Color features</a:t>
            </a:r>
          </a:p>
          <a:p>
            <a:pPr lvl="1"/>
            <a:r>
              <a:rPr lang="en-US"/>
              <a:t>Mixins (functions)</a:t>
            </a:r>
          </a:p>
          <a:p>
            <a:pPr lvl="1"/>
            <a:r>
              <a:rPr lang="en-US"/>
              <a:t>More flexible syntax</a:t>
            </a:r>
          </a:p>
        </p:txBody>
      </p:sp>
    </p:spTree>
    <p:extLst>
      <p:ext uri="{BB962C8B-B14F-4D97-AF65-F5344CB8AC3E}">
        <p14:creationId xmlns:p14="http://schemas.microsoft.com/office/powerpoint/2010/main" val="32362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B8E2-B96F-4212-9753-1E01F453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1116-6513-4104-9474-50D6F3D4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load and play videos just like images</a:t>
            </a:r>
          </a:p>
          <a:p>
            <a:pPr lvl="1"/>
            <a:r>
              <a:rPr lang="en-US"/>
              <a:t>Example: </a:t>
            </a:r>
            <a:r>
              <a:rPr lang="en-US">
                <a:hlinkClick r:id="rId2"/>
              </a:rPr>
              <a:t>https://www.crhallberg.com/justwires/sketch.js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Sprite animation is probably what you’re looking for</a:t>
            </a:r>
          </a:p>
          <a:p>
            <a:pPr lvl="1"/>
            <a:r>
              <a:rPr lang="en-US">
                <a:hlinkClick r:id="rId3"/>
              </a:rPr>
              <a:t>https://tinyurl.com/imm120llama</a:t>
            </a:r>
            <a:r>
              <a:rPr lang="en-US"/>
              <a:t> </a:t>
            </a:r>
          </a:p>
          <a:p>
            <a:pPr lvl="1"/>
            <a:r>
              <a:rPr lang="en-US"/>
              <a:t>(hold a key to animate)</a:t>
            </a:r>
          </a:p>
        </p:txBody>
      </p:sp>
    </p:spTree>
    <p:extLst>
      <p:ext uri="{BB962C8B-B14F-4D97-AF65-F5344CB8AC3E}">
        <p14:creationId xmlns:p14="http://schemas.microsoft.com/office/powerpoint/2010/main" val="99340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0143-7D81-4730-93A4-748897ED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 Sheets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CCC99-1014-4436-89C7-0473E4FB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3207467" cy="4802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2D55E-DE43-415C-A06A-EACDF3815B77}"/>
              </a:ext>
            </a:extLst>
          </p:cNvPr>
          <p:cNvSpPr txBox="1"/>
          <p:nvPr/>
        </p:nvSpPr>
        <p:spPr>
          <a:xfrm>
            <a:off x="4223656" y="1690687"/>
            <a:ext cx="7130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Hold all of the animations of an object in one image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Saves on loading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Easier to edit and correct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Piskel is an online tool to make these</a:t>
            </a:r>
          </a:p>
        </p:txBody>
      </p:sp>
    </p:spTree>
    <p:extLst>
      <p:ext uri="{BB962C8B-B14F-4D97-AF65-F5344CB8AC3E}">
        <p14:creationId xmlns:p14="http://schemas.microsoft.com/office/powerpoint/2010/main" val="264563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0143-7D81-4730-93A4-748897ED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 Sheets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CCC99-1014-4436-89C7-0473E4FB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3207467" cy="4802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2D55E-DE43-415C-A06A-EACDF3815B77}"/>
              </a:ext>
            </a:extLst>
          </p:cNvPr>
          <p:cNvSpPr txBox="1"/>
          <p:nvPr/>
        </p:nvSpPr>
        <p:spPr>
          <a:xfrm>
            <a:off x="4223656" y="1690687"/>
            <a:ext cx="79683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/>
          </a:p>
          <a:p>
            <a:r>
              <a:rPr lang="en-US" sz="2800"/>
              <a:t>Each square is a single frame of animation.</a:t>
            </a:r>
          </a:p>
          <a:p>
            <a:endParaRPr lang="en-US" sz="2800"/>
          </a:p>
          <a:p>
            <a:r>
              <a:rPr lang="en-US" sz="2800"/>
              <a:t>We give image() four more numbers to pull out only this rectangle of pixels:</a:t>
            </a:r>
          </a:p>
          <a:p>
            <a:endParaRPr lang="en-US" sz="2800"/>
          </a:p>
          <a:p>
            <a:r>
              <a:rPr lang="en-US" sz="2000">
                <a:latin typeface="Source Code Pro" panose="020B0509030403020204" pitchFamily="49" charset="0"/>
              </a:rPr>
              <a:t>image(</a:t>
            </a:r>
          </a:p>
          <a:p>
            <a:r>
              <a:rPr lang="en-US" sz="2000">
                <a:latin typeface="Source Code Pro" panose="020B0509030403020204" pitchFamily="49" charset="0"/>
              </a:rPr>
              <a:t>	imgVariable,</a:t>
            </a:r>
          </a:p>
          <a:p>
            <a:r>
              <a:rPr lang="en-US" sz="2000">
                <a:latin typeface="Source Code Pro" panose="020B0509030403020204" pitchFamily="49" charset="0"/>
              </a:rPr>
              <a:t>	drawingX, drawingY, drawingWidth, drawingHeight,</a:t>
            </a:r>
          </a:p>
          <a:p>
            <a:r>
              <a:rPr lang="en-US" sz="2000">
                <a:latin typeface="Source Code Pro" panose="020B0509030403020204" pitchFamily="49" charset="0"/>
              </a:rPr>
              <a:t>	sourceX, sourceY, sourceWidth, sourceHeight</a:t>
            </a:r>
          </a:p>
          <a:p>
            <a:r>
              <a:rPr lang="en-US" sz="2000">
                <a:latin typeface="Source Code Pro" panose="020B0509030403020204" pitchFamily="49" charset="0"/>
              </a:rPr>
              <a:t>);</a:t>
            </a:r>
            <a:endParaRPr lang="en-US" sz="2800">
              <a:latin typeface="Source Code Pro" panose="020B0509030403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CADF50-4AEC-4670-A1A1-E88B2E6339AB}"/>
              </a:ext>
            </a:extLst>
          </p:cNvPr>
          <p:cNvSpPr/>
          <p:nvPr/>
        </p:nvSpPr>
        <p:spPr>
          <a:xfrm>
            <a:off x="838201" y="1690687"/>
            <a:ext cx="801914" cy="12121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1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0143-7D81-4730-93A4-748897ED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 Sheets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CCC99-1014-4436-89C7-0473E4FB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3207467" cy="4802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2D55E-DE43-415C-A06A-EACDF3815B77}"/>
              </a:ext>
            </a:extLst>
          </p:cNvPr>
          <p:cNvSpPr txBox="1"/>
          <p:nvPr/>
        </p:nvSpPr>
        <p:spPr>
          <a:xfrm>
            <a:off x="4223656" y="1690687"/>
            <a:ext cx="79683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/>
          </a:p>
          <a:p>
            <a:r>
              <a:rPr lang="en-US" sz="2800"/>
              <a:t>Each square is a single frame of animation.</a:t>
            </a:r>
          </a:p>
          <a:p>
            <a:endParaRPr lang="en-US" sz="2800"/>
          </a:p>
          <a:p>
            <a:r>
              <a:rPr lang="en-US" sz="2800"/>
              <a:t>By moving this source rectangle, we create the animation and the illusion of movement.</a:t>
            </a:r>
          </a:p>
          <a:p>
            <a:endParaRPr lang="en-US" sz="2800">
              <a:latin typeface="Source Code Pro" panose="020B0509030403020204" pitchFamily="49" charset="0"/>
            </a:endParaRPr>
          </a:p>
          <a:p>
            <a:r>
              <a:rPr lang="en-US" sz="2000">
                <a:latin typeface="Source Code Pro" panose="020B0509030403020204" pitchFamily="49" charset="0"/>
              </a:rPr>
              <a:t>image(</a:t>
            </a:r>
          </a:p>
          <a:p>
            <a:r>
              <a:rPr lang="en-US" sz="2000">
                <a:latin typeface="Source Code Pro" panose="020B0509030403020204" pitchFamily="49" charset="0"/>
              </a:rPr>
              <a:t>	imgVariable,</a:t>
            </a:r>
          </a:p>
          <a:p>
            <a:r>
              <a:rPr lang="en-US" sz="2000">
                <a:latin typeface="Source Code Pro" panose="020B0509030403020204" pitchFamily="49" charset="0"/>
              </a:rPr>
              <a:t>	drawingX, drawingY, drawingWidth, drawingHeight,</a:t>
            </a:r>
          </a:p>
          <a:p>
            <a:r>
              <a:rPr lang="en-US" sz="2000">
                <a:latin typeface="Source Code Pro" panose="020B0509030403020204" pitchFamily="49" charset="0"/>
              </a:rPr>
              <a:t>	sourceX, sourceY, sourceWidth, sourceHeight</a:t>
            </a:r>
          </a:p>
          <a:p>
            <a:r>
              <a:rPr lang="en-US" sz="2000">
                <a:latin typeface="Source Code Pro" panose="020B0509030403020204" pitchFamily="49" charset="0"/>
              </a:rPr>
              <a:t>);</a:t>
            </a:r>
            <a:endParaRPr lang="en-US" sz="2800">
              <a:latin typeface="Source Code Pro" panose="020B0509030403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CADF50-4AEC-4670-A1A1-E88B2E6339AB}"/>
              </a:ext>
            </a:extLst>
          </p:cNvPr>
          <p:cNvSpPr/>
          <p:nvPr/>
        </p:nvSpPr>
        <p:spPr>
          <a:xfrm>
            <a:off x="838201" y="1690687"/>
            <a:ext cx="801914" cy="12121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7056C-22E4-407E-AFE2-5F7F5FBAEBA0}"/>
              </a:ext>
            </a:extLst>
          </p:cNvPr>
          <p:cNvSpPr/>
          <p:nvPr/>
        </p:nvSpPr>
        <p:spPr>
          <a:xfrm>
            <a:off x="1629231" y="1683433"/>
            <a:ext cx="801914" cy="12121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51CEA-86B9-4055-9504-E09A744AC82F}"/>
              </a:ext>
            </a:extLst>
          </p:cNvPr>
          <p:cNvSpPr/>
          <p:nvPr/>
        </p:nvSpPr>
        <p:spPr>
          <a:xfrm>
            <a:off x="2434775" y="1690693"/>
            <a:ext cx="801914" cy="12121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47F83-B10B-4F65-8AE2-4452C84AAB18}"/>
              </a:ext>
            </a:extLst>
          </p:cNvPr>
          <p:cNvSpPr/>
          <p:nvPr/>
        </p:nvSpPr>
        <p:spPr>
          <a:xfrm>
            <a:off x="3225807" y="1683439"/>
            <a:ext cx="801914" cy="12121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8" grpId="0" animBg="1"/>
      <p:bldP spid="8" grpId="1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0143-7D81-4730-93A4-748897ED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 Sheets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CCC99-1014-4436-89C7-0473E4FB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3207467" cy="4802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2D55E-DE43-415C-A06A-EACDF3815B77}"/>
              </a:ext>
            </a:extLst>
          </p:cNvPr>
          <p:cNvSpPr txBox="1"/>
          <p:nvPr/>
        </p:nvSpPr>
        <p:spPr>
          <a:xfrm>
            <a:off x="4223656" y="1690687"/>
            <a:ext cx="79683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/>
          </a:p>
          <a:p>
            <a:r>
              <a:rPr lang="en-US" sz="2800"/>
              <a:t>Each square is a single frame of animation.</a:t>
            </a:r>
          </a:p>
          <a:p>
            <a:endParaRPr lang="en-US" sz="2800"/>
          </a:p>
          <a:p>
            <a:r>
              <a:rPr lang="en-US" sz="2800"/>
              <a:t>Switching from row to row changes the animation, from walking left to walking right, for example.</a:t>
            </a:r>
          </a:p>
          <a:p>
            <a:endParaRPr lang="en-US" sz="3600">
              <a:latin typeface="Source Code Pro" panose="020B0509030403020204" pitchFamily="49" charset="0"/>
            </a:endParaRPr>
          </a:p>
          <a:p>
            <a:r>
              <a:rPr lang="en-US" sz="2000">
                <a:latin typeface="Source Code Pro" panose="020B0509030403020204" pitchFamily="49" charset="0"/>
              </a:rPr>
              <a:t>image(</a:t>
            </a:r>
          </a:p>
          <a:p>
            <a:r>
              <a:rPr lang="en-US" sz="2000">
                <a:latin typeface="Source Code Pro" panose="020B0509030403020204" pitchFamily="49" charset="0"/>
              </a:rPr>
              <a:t>	imgVariable,</a:t>
            </a:r>
          </a:p>
          <a:p>
            <a:r>
              <a:rPr lang="en-US" sz="2000">
                <a:latin typeface="Source Code Pro" panose="020B0509030403020204" pitchFamily="49" charset="0"/>
              </a:rPr>
              <a:t>	drawingX, drawingY, drawingWidth, drawingHeight,</a:t>
            </a:r>
          </a:p>
          <a:p>
            <a:r>
              <a:rPr lang="en-US" sz="2000">
                <a:latin typeface="Source Code Pro" panose="020B0509030403020204" pitchFamily="49" charset="0"/>
              </a:rPr>
              <a:t>	sourceX, sourceY, sourceWidth, sourceHeight</a:t>
            </a:r>
          </a:p>
          <a:p>
            <a:r>
              <a:rPr lang="en-US" sz="2000">
                <a:latin typeface="Source Code Pro" panose="020B0509030403020204" pitchFamily="49" charset="0"/>
              </a:rPr>
              <a:t>);</a:t>
            </a:r>
            <a:endParaRPr lang="en-US" sz="2800">
              <a:latin typeface="Source Code Pro" panose="020B0509030403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CADF50-4AEC-4670-A1A1-E88B2E6339AB}"/>
              </a:ext>
            </a:extLst>
          </p:cNvPr>
          <p:cNvSpPr/>
          <p:nvPr/>
        </p:nvSpPr>
        <p:spPr>
          <a:xfrm>
            <a:off x="838201" y="1690687"/>
            <a:ext cx="3218350" cy="12121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7056C-22E4-407E-AFE2-5F7F5FBAEBA0}"/>
              </a:ext>
            </a:extLst>
          </p:cNvPr>
          <p:cNvSpPr/>
          <p:nvPr/>
        </p:nvSpPr>
        <p:spPr>
          <a:xfrm>
            <a:off x="827315" y="2867988"/>
            <a:ext cx="3207466" cy="12121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51CEA-86B9-4055-9504-E09A744AC82F}"/>
              </a:ext>
            </a:extLst>
          </p:cNvPr>
          <p:cNvSpPr/>
          <p:nvPr/>
        </p:nvSpPr>
        <p:spPr>
          <a:xfrm>
            <a:off x="827315" y="4091780"/>
            <a:ext cx="3207466" cy="12121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47F83-B10B-4F65-8AE2-4452C84AAB18}"/>
              </a:ext>
            </a:extLst>
          </p:cNvPr>
          <p:cNvSpPr/>
          <p:nvPr/>
        </p:nvSpPr>
        <p:spPr>
          <a:xfrm>
            <a:off x="827316" y="5280705"/>
            <a:ext cx="3207467" cy="12121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1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8" grpId="0" animBg="1"/>
      <p:bldP spid="8" grpId="1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5432-31DA-49A7-B0D4-E2B6832B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Add a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080E-62AD-4798-B206-DB083F10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rect()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mousePressed()</a:t>
            </a:r>
          </a:p>
          <a:p>
            <a:pPr marL="457200" lvl="1" indent="0">
              <a:buNone/>
            </a:pPr>
            <a:r>
              <a:rPr lang="en-US"/>
              <a:t>	if (pointRect()) { </a:t>
            </a:r>
          </a:p>
          <a:p>
            <a:pPr marL="457200" lvl="1" indent="0">
              <a:buNone/>
            </a:pPr>
            <a:r>
              <a:rPr lang="en-US"/>
              <a:t>            // do something</a:t>
            </a:r>
          </a:p>
          <a:p>
            <a:pPr marL="457200" lvl="1" indent="0">
              <a:buNone/>
            </a:pPr>
            <a:r>
              <a:rPr lang="en-US"/>
              <a:t>            // change mode</a:t>
            </a:r>
          </a:p>
          <a:p>
            <a:pPr marL="457200" lvl="1" indent="0">
              <a:buNone/>
            </a:pPr>
            <a:r>
              <a:rPr lang="en-US"/>
              <a:t>            // change variables</a:t>
            </a:r>
          </a:p>
          <a:p>
            <a:pPr marL="457200" lvl="1" indent="0">
              <a:buNone/>
            </a:pPr>
            <a:r>
              <a:rPr lang="en-US"/>
              <a:t>       }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draw()</a:t>
            </a:r>
          </a:p>
          <a:p>
            <a:pPr marL="457200" lvl="1" indent="0">
              <a:buNone/>
            </a:pPr>
            <a:r>
              <a:rPr lang="en-US"/>
              <a:t>	if (pointRect()) {</a:t>
            </a:r>
          </a:p>
          <a:p>
            <a:pPr marL="457200" lvl="1" indent="0">
              <a:buNone/>
            </a:pPr>
            <a:r>
              <a:rPr lang="en-US"/>
              <a:t>	    // hover effect</a:t>
            </a:r>
          </a:p>
          <a:p>
            <a:pPr marL="457200" lvl="1" indent="0">
              <a:buNone/>
            </a:pPr>
            <a:r>
              <a:rPr lang="en-US"/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79061-A380-4E46-83A5-B425D0E2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974801"/>
            <a:ext cx="5257800" cy="5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4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AB81-5B3C-4B5E-83C6-AC258E48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Buttons and Sliders (p5.dom.js)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1E15-550F-41E5-A91E-FAFA718C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DOM = Document Object Model</a:t>
            </a:r>
          </a:p>
          <a:p>
            <a:pPr lvl="1"/>
            <a:r>
              <a:rPr lang="en-US"/>
              <a:t>A code model of HTML elements and their styles</a:t>
            </a:r>
          </a:p>
          <a:p>
            <a:r>
              <a:rPr lang="en-US"/>
              <a:t>Lets you create actual HTML elements</a:t>
            </a:r>
          </a:p>
          <a:p>
            <a:endParaRPr lang="en-US"/>
          </a:p>
          <a:p>
            <a:r>
              <a:rPr lang="en-US"/>
              <a:t>p5js.org &gt; Libraries &gt; p5.dom.js (first one)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https://p5js.org/reference/#/libraries/p5.dom</a:t>
            </a:r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627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9DF7-4014-4658-8FE3-9F5D4A97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Grab Bag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897D-2D7E-49BF-B5BA-396E74CD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  <a:p>
            <a:r>
              <a:rPr lang="en-US"/>
              <a:t>What languages are out there?</a:t>
            </a:r>
          </a:p>
          <a:p>
            <a:r>
              <a:rPr lang="en-US"/>
              <a:t>Networking / How to make a server</a:t>
            </a:r>
          </a:p>
          <a:p>
            <a:r>
              <a:rPr lang="en-US"/>
              <a:t>HTML / CSS</a:t>
            </a:r>
          </a:p>
          <a:p>
            <a:r>
              <a:rPr lang="en-US"/>
              <a:t>Animation</a:t>
            </a:r>
          </a:p>
          <a:p>
            <a:r>
              <a:rPr lang="en-US"/>
              <a:t>Buttons and Sliders</a:t>
            </a:r>
          </a:p>
          <a:p>
            <a:r>
              <a:rPr lang="en-US"/>
              <a:t>Platforming Physics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72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9D12-9E81-4D3E-89C6-25E44B0B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Platforming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AB8-C6A6-4AC8-8B6C-48640841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only one way to do it.</a:t>
            </a:r>
          </a:p>
          <a:p>
            <a:r>
              <a:rPr lang="en-US"/>
              <a:t>I find it to be the simplest based on what we’ve learned.</a:t>
            </a:r>
          </a:p>
          <a:p>
            <a:r>
              <a:rPr lang="en-US"/>
              <a:t>Uses line-to-line collision.</a:t>
            </a:r>
          </a:p>
          <a:p>
            <a:endParaRPr lang="en-US"/>
          </a:p>
          <a:p>
            <a:r>
              <a:rPr lang="en-US"/>
              <a:t>We’ll start with a controls example</a:t>
            </a:r>
          </a:p>
          <a:p>
            <a:pPr lvl="1"/>
            <a:r>
              <a:rPr lang="en-US">
                <a:hlinkClick r:id="rId2"/>
              </a:rPr>
              <a:t>https://editor.p5js.org/crhallberg/sketches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669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33A2-DC08-488B-A249-6B6C2329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The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6701-3A47-45EA-B2EA-72A54DA8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/>
              <a:t>Speed is change in Position</a:t>
            </a:r>
          </a:p>
          <a:p>
            <a:r>
              <a:rPr lang="en-US"/>
              <a:t>Acceleration is change in Speed</a:t>
            </a:r>
          </a:p>
          <a:p>
            <a:endParaRPr lang="en-US"/>
          </a:p>
          <a:p>
            <a:r>
              <a:rPr lang="en-US">
                <a:latin typeface="Source Code Pro" panose="020B0509030403020204" pitchFamily="49" charset="0"/>
              </a:rPr>
              <a:t>Position += Speed</a:t>
            </a:r>
          </a:p>
          <a:p>
            <a:r>
              <a:rPr lang="en-US">
                <a:latin typeface="Source Code Pro" panose="020B0509030403020204" pitchFamily="49" charset="0"/>
              </a:rPr>
              <a:t>Speed += Acceleration</a:t>
            </a:r>
          </a:p>
          <a:p>
            <a:endParaRPr lang="en-US"/>
          </a:p>
          <a:p>
            <a:r>
              <a:rPr lang="en-US"/>
              <a:t>Gravity is acceleration</a:t>
            </a:r>
          </a:p>
          <a:p>
            <a:r>
              <a:rPr lang="en-US">
                <a:latin typeface="Source Code Pro" panose="020B0509030403020204" pitchFamily="49" charset="0"/>
              </a:rPr>
              <a:t>var gravity = 0.3;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4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5E5D-151A-40E7-8E22-29EC283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Vertical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5DB0-290E-484E-B33F-E19E7010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 we have full control of moving up and down?</a:t>
            </a:r>
          </a:p>
          <a:p>
            <a:r>
              <a:rPr lang="en-US"/>
              <a:t>Do we want to add gravity when we’re on the ground?</a:t>
            </a:r>
          </a:p>
          <a:p>
            <a:r>
              <a:rPr lang="en-US"/>
              <a:t>What happens when we jump?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5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FF2D-405D-41F7-88E6-CB6C9487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Player Origin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463980-DDD4-4E19-838F-3ABCB91CFA7A}"/>
              </a:ext>
            </a:extLst>
          </p:cNvPr>
          <p:cNvGrpSpPr/>
          <p:nvPr/>
        </p:nvGrpSpPr>
        <p:grpSpPr>
          <a:xfrm>
            <a:off x="4974769" y="2301645"/>
            <a:ext cx="2242461" cy="2242461"/>
            <a:chOff x="4085770" y="2097313"/>
            <a:chExt cx="2242461" cy="22424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DD551A-D20F-487E-9485-877DBC4BD384}"/>
                </a:ext>
              </a:extLst>
            </p:cNvPr>
            <p:cNvSpPr/>
            <p:nvPr/>
          </p:nvSpPr>
          <p:spPr>
            <a:xfrm>
              <a:off x="4296229" y="2307772"/>
              <a:ext cx="2032002" cy="2032002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77A77-298D-418B-9BE9-33D06BD8272B}"/>
                </a:ext>
              </a:extLst>
            </p:cNvPr>
            <p:cNvGrpSpPr/>
            <p:nvPr/>
          </p:nvGrpSpPr>
          <p:grpSpPr>
            <a:xfrm>
              <a:off x="4085770" y="2097313"/>
              <a:ext cx="420915" cy="420915"/>
              <a:chOff x="1596571" y="2641600"/>
              <a:chExt cx="420915" cy="42091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6980695-7DB8-4523-997B-9D1CA264AE21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8641343-E004-472A-9004-BFB1A307B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9463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BDBC02-BA38-4BA8-8CD4-A78D108A090D}"/>
              </a:ext>
            </a:extLst>
          </p:cNvPr>
          <p:cNvSpPr/>
          <p:nvPr/>
        </p:nvSpPr>
        <p:spPr>
          <a:xfrm>
            <a:off x="-232229" y="2512104"/>
            <a:ext cx="12525829" cy="44982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FF2D-405D-41F7-88E6-CB6C9487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Player Origin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463980-DDD4-4E19-838F-3ABCB91CFA7A}"/>
              </a:ext>
            </a:extLst>
          </p:cNvPr>
          <p:cNvGrpSpPr/>
          <p:nvPr/>
        </p:nvGrpSpPr>
        <p:grpSpPr>
          <a:xfrm>
            <a:off x="4974769" y="2301645"/>
            <a:ext cx="2242461" cy="2242461"/>
            <a:chOff x="4085770" y="2097313"/>
            <a:chExt cx="2242461" cy="2242461"/>
          </a:xfrm>
          <a:solidFill>
            <a:srgbClr val="FFFFFF">
              <a:alpha val="8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DD551A-D20F-487E-9485-877DBC4BD384}"/>
                </a:ext>
              </a:extLst>
            </p:cNvPr>
            <p:cNvSpPr/>
            <p:nvPr/>
          </p:nvSpPr>
          <p:spPr>
            <a:xfrm>
              <a:off x="4296229" y="2307772"/>
              <a:ext cx="2032002" cy="2032002"/>
            </a:xfrm>
            <a:prstGeom prst="rect">
              <a:avLst/>
            </a:prstGeom>
            <a:grp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77A77-298D-418B-9BE9-33D06BD8272B}"/>
                </a:ext>
              </a:extLst>
            </p:cNvPr>
            <p:cNvGrpSpPr/>
            <p:nvPr/>
          </p:nvGrpSpPr>
          <p:grpSpPr>
            <a:xfrm>
              <a:off x="4085770" y="2097313"/>
              <a:ext cx="420915" cy="420915"/>
              <a:chOff x="1596571" y="2641600"/>
              <a:chExt cx="420915" cy="420915"/>
            </a:xfrm>
            <a:grpFill/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6980695-7DB8-4523-997B-9D1CA264AE21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8641343-E004-472A-9004-BFB1A307B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729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BDBC02-BA38-4BA8-8CD4-A78D108A090D}"/>
              </a:ext>
            </a:extLst>
          </p:cNvPr>
          <p:cNvSpPr/>
          <p:nvPr/>
        </p:nvSpPr>
        <p:spPr>
          <a:xfrm>
            <a:off x="4601026" y="2512101"/>
            <a:ext cx="4368800" cy="82141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FF2D-405D-41F7-88E6-CB6C9487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Player Origin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463980-DDD4-4E19-838F-3ABCB91CFA7A}"/>
              </a:ext>
            </a:extLst>
          </p:cNvPr>
          <p:cNvGrpSpPr/>
          <p:nvPr/>
        </p:nvGrpSpPr>
        <p:grpSpPr>
          <a:xfrm>
            <a:off x="4974769" y="2301645"/>
            <a:ext cx="2242461" cy="2242461"/>
            <a:chOff x="4085770" y="2097313"/>
            <a:chExt cx="2242461" cy="2242461"/>
          </a:xfrm>
          <a:solidFill>
            <a:srgbClr val="FFFFFF">
              <a:alpha val="8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DD551A-D20F-487E-9485-877DBC4BD384}"/>
                </a:ext>
              </a:extLst>
            </p:cNvPr>
            <p:cNvSpPr/>
            <p:nvPr/>
          </p:nvSpPr>
          <p:spPr>
            <a:xfrm>
              <a:off x="4296229" y="2307772"/>
              <a:ext cx="2032002" cy="2032002"/>
            </a:xfrm>
            <a:prstGeom prst="rect">
              <a:avLst/>
            </a:prstGeom>
            <a:grp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77A77-298D-418B-9BE9-33D06BD8272B}"/>
                </a:ext>
              </a:extLst>
            </p:cNvPr>
            <p:cNvGrpSpPr/>
            <p:nvPr/>
          </p:nvGrpSpPr>
          <p:grpSpPr>
            <a:xfrm>
              <a:off x="4085770" y="2097313"/>
              <a:ext cx="420915" cy="420915"/>
              <a:chOff x="1596571" y="2641600"/>
              <a:chExt cx="420915" cy="420915"/>
            </a:xfrm>
            <a:grpFill/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6980695-7DB8-4523-997B-9D1CA264AE21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8641343-E004-472A-9004-BFB1A307B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3285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BDBC02-BA38-4BA8-8CD4-A78D108A090D}"/>
              </a:ext>
            </a:extLst>
          </p:cNvPr>
          <p:cNvSpPr/>
          <p:nvPr/>
        </p:nvSpPr>
        <p:spPr>
          <a:xfrm>
            <a:off x="-232229" y="4544106"/>
            <a:ext cx="12525829" cy="246629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FF2D-405D-41F7-88E6-CB6C9487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Player Origin (Fixed)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A993F8-343B-4292-B542-8F8AC6CA12A8}"/>
              </a:ext>
            </a:extLst>
          </p:cNvPr>
          <p:cNvGrpSpPr/>
          <p:nvPr/>
        </p:nvGrpSpPr>
        <p:grpSpPr>
          <a:xfrm>
            <a:off x="5185228" y="2512104"/>
            <a:ext cx="2032002" cy="2242459"/>
            <a:chOff x="5185228" y="2512104"/>
            <a:chExt cx="2032002" cy="22424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DD551A-D20F-487E-9485-877DBC4BD384}"/>
                </a:ext>
              </a:extLst>
            </p:cNvPr>
            <p:cNvSpPr/>
            <p:nvPr/>
          </p:nvSpPr>
          <p:spPr>
            <a:xfrm>
              <a:off x="5185228" y="2512104"/>
              <a:ext cx="2032002" cy="2032002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77A77-298D-418B-9BE9-33D06BD8272B}"/>
                </a:ext>
              </a:extLst>
            </p:cNvPr>
            <p:cNvGrpSpPr/>
            <p:nvPr/>
          </p:nvGrpSpPr>
          <p:grpSpPr>
            <a:xfrm>
              <a:off x="5990771" y="4333648"/>
              <a:ext cx="420915" cy="420915"/>
              <a:chOff x="1596571" y="2641600"/>
              <a:chExt cx="420915" cy="420915"/>
            </a:xfrm>
            <a:solidFill>
              <a:srgbClr val="FFFFFF">
                <a:alpha val="80000"/>
              </a:srgbClr>
            </a:solidFill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6980695-7DB8-4523-997B-9D1CA264AE21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8641343-E004-472A-9004-BFB1A307B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4055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BDBC02-BA38-4BA8-8CD4-A78D108A090D}"/>
              </a:ext>
            </a:extLst>
          </p:cNvPr>
          <p:cNvSpPr/>
          <p:nvPr/>
        </p:nvSpPr>
        <p:spPr>
          <a:xfrm>
            <a:off x="5744029" y="4339771"/>
            <a:ext cx="4368800" cy="82141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FF2D-405D-41F7-88E6-CB6C9487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Player Origin (Fixed)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06DE0B-60E7-475C-BE57-6499FFEA8E13}"/>
              </a:ext>
            </a:extLst>
          </p:cNvPr>
          <p:cNvGrpSpPr/>
          <p:nvPr/>
        </p:nvGrpSpPr>
        <p:grpSpPr>
          <a:xfrm>
            <a:off x="5079999" y="2307770"/>
            <a:ext cx="2032002" cy="2242459"/>
            <a:chOff x="5185228" y="2512104"/>
            <a:chExt cx="2032002" cy="22424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B04668-D7AA-4739-ACF9-7C2D13D95E35}"/>
                </a:ext>
              </a:extLst>
            </p:cNvPr>
            <p:cNvSpPr/>
            <p:nvPr/>
          </p:nvSpPr>
          <p:spPr>
            <a:xfrm>
              <a:off x="5185228" y="2512104"/>
              <a:ext cx="2032002" cy="2032002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A68DD7-F6B8-4310-B228-03BACDC9E750}"/>
                </a:ext>
              </a:extLst>
            </p:cNvPr>
            <p:cNvGrpSpPr/>
            <p:nvPr/>
          </p:nvGrpSpPr>
          <p:grpSpPr>
            <a:xfrm>
              <a:off x="5990771" y="4333648"/>
              <a:ext cx="420915" cy="420915"/>
              <a:chOff x="1596571" y="2641600"/>
              <a:chExt cx="420915" cy="420915"/>
            </a:xfrm>
            <a:solidFill>
              <a:srgbClr val="FFFFFF">
                <a:alpha val="80000"/>
              </a:srgbClr>
            </a:solidFill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094305-3051-431E-9842-64D6525F8198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F3F3BB0-08E3-4734-93B1-DA7032D35E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823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BDBC02-BA38-4BA8-8CD4-A78D108A090D}"/>
              </a:ext>
            </a:extLst>
          </p:cNvPr>
          <p:cNvSpPr/>
          <p:nvPr/>
        </p:nvSpPr>
        <p:spPr>
          <a:xfrm>
            <a:off x="5508176" y="3885068"/>
            <a:ext cx="4368800" cy="82141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FF2D-405D-41F7-88E6-CB6C9487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Landing on a Platform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06DE0B-60E7-475C-BE57-6499FFEA8E13}"/>
              </a:ext>
            </a:extLst>
          </p:cNvPr>
          <p:cNvGrpSpPr/>
          <p:nvPr/>
        </p:nvGrpSpPr>
        <p:grpSpPr>
          <a:xfrm>
            <a:off x="5079999" y="2307770"/>
            <a:ext cx="2032002" cy="2242459"/>
            <a:chOff x="5185228" y="2512104"/>
            <a:chExt cx="2032002" cy="22424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B04668-D7AA-4739-ACF9-7C2D13D95E35}"/>
                </a:ext>
              </a:extLst>
            </p:cNvPr>
            <p:cNvSpPr/>
            <p:nvPr/>
          </p:nvSpPr>
          <p:spPr>
            <a:xfrm>
              <a:off x="5185228" y="2512104"/>
              <a:ext cx="2032002" cy="2032002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A68DD7-F6B8-4310-B228-03BACDC9E750}"/>
                </a:ext>
              </a:extLst>
            </p:cNvPr>
            <p:cNvGrpSpPr/>
            <p:nvPr/>
          </p:nvGrpSpPr>
          <p:grpSpPr>
            <a:xfrm>
              <a:off x="5990771" y="4333648"/>
              <a:ext cx="420915" cy="420915"/>
              <a:chOff x="1596571" y="2641600"/>
              <a:chExt cx="420915" cy="420915"/>
            </a:xfrm>
            <a:solidFill>
              <a:srgbClr val="FFFFFF">
                <a:alpha val="80000"/>
              </a:srgbClr>
            </a:solidFill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094305-3051-431E-9842-64D6525F8198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F3F3BB0-08E3-4734-93B1-DA7032D35E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6C8957-E828-4B6E-910F-C64B2AAC82C1}"/>
              </a:ext>
            </a:extLst>
          </p:cNvPr>
          <p:cNvGrpSpPr/>
          <p:nvPr/>
        </p:nvGrpSpPr>
        <p:grpSpPr>
          <a:xfrm>
            <a:off x="5660574" y="1363890"/>
            <a:ext cx="2032002" cy="2242459"/>
            <a:chOff x="5185228" y="2512104"/>
            <a:chExt cx="2032002" cy="2242459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3C4D3A-27D8-4A78-9451-A840D72E9C2C}"/>
                </a:ext>
              </a:extLst>
            </p:cNvPr>
            <p:cNvSpPr/>
            <p:nvPr/>
          </p:nvSpPr>
          <p:spPr>
            <a:xfrm>
              <a:off x="5185228" y="2512104"/>
              <a:ext cx="2032002" cy="2032002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E8A15F-BDC6-401E-8F62-9F2D482FE681}"/>
                </a:ext>
              </a:extLst>
            </p:cNvPr>
            <p:cNvGrpSpPr/>
            <p:nvPr/>
          </p:nvGrpSpPr>
          <p:grpSpPr>
            <a:xfrm>
              <a:off x="5990771" y="4333648"/>
              <a:ext cx="420915" cy="420915"/>
              <a:chOff x="1596571" y="2641600"/>
              <a:chExt cx="420915" cy="420915"/>
            </a:xfrm>
            <a:grpFill/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8B3F707-38DC-4E84-BFAE-DD59D722611F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4A30FB5-1700-4DAD-BE4B-747E183B2F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277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BDBC02-BA38-4BA8-8CD4-A78D108A090D}"/>
              </a:ext>
            </a:extLst>
          </p:cNvPr>
          <p:cNvSpPr/>
          <p:nvPr/>
        </p:nvSpPr>
        <p:spPr>
          <a:xfrm>
            <a:off x="3738813" y="4334546"/>
            <a:ext cx="8453188" cy="19263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FF2D-405D-41F7-88E6-CB6C9487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Landing on a Platform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06DE0B-60E7-475C-BE57-6499FFEA8E13}"/>
              </a:ext>
            </a:extLst>
          </p:cNvPr>
          <p:cNvGrpSpPr/>
          <p:nvPr/>
        </p:nvGrpSpPr>
        <p:grpSpPr>
          <a:xfrm>
            <a:off x="3479806" y="1759998"/>
            <a:ext cx="4078515" cy="4500932"/>
            <a:chOff x="5185228" y="2512104"/>
            <a:chExt cx="2032002" cy="22424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B04668-D7AA-4739-ACF9-7C2D13D95E35}"/>
                </a:ext>
              </a:extLst>
            </p:cNvPr>
            <p:cNvSpPr/>
            <p:nvPr/>
          </p:nvSpPr>
          <p:spPr>
            <a:xfrm>
              <a:off x="5185228" y="2512104"/>
              <a:ext cx="2032002" cy="2032002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A68DD7-F6B8-4310-B228-03BACDC9E750}"/>
                </a:ext>
              </a:extLst>
            </p:cNvPr>
            <p:cNvGrpSpPr/>
            <p:nvPr/>
          </p:nvGrpSpPr>
          <p:grpSpPr>
            <a:xfrm>
              <a:off x="5990771" y="4333648"/>
              <a:ext cx="420915" cy="420915"/>
              <a:chOff x="1596571" y="2641600"/>
              <a:chExt cx="420915" cy="420915"/>
            </a:xfrm>
            <a:solidFill>
              <a:srgbClr val="FFFFFF">
                <a:alpha val="80000"/>
              </a:srgbClr>
            </a:solidFill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094305-3051-431E-9842-64D6525F8198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F3F3BB0-08E3-4734-93B1-DA7032D35E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6C8957-E828-4B6E-910F-C64B2AAC82C1}"/>
              </a:ext>
            </a:extLst>
          </p:cNvPr>
          <p:cNvGrpSpPr/>
          <p:nvPr/>
        </p:nvGrpSpPr>
        <p:grpSpPr>
          <a:xfrm>
            <a:off x="4833258" y="-415619"/>
            <a:ext cx="3817255" cy="4212613"/>
            <a:chOff x="5185228" y="2512104"/>
            <a:chExt cx="2032002" cy="2242459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3C4D3A-27D8-4A78-9451-A840D72E9C2C}"/>
                </a:ext>
              </a:extLst>
            </p:cNvPr>
            <p:cNvSpPr/>
            <p:nvPr/>
          </p:nvSpPr>
          <p:spPr>
            <a:xfrm>
              <a:off x="5185228" y="2512104"/>
              <a:ext cx="2032002" cy="2032002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E8A15F-BDC6-401E-8F62-9F2D482FE681}"/>
                </a:ext>
              </a:extLst>
            </p:cNvPr>
            <p:cNvGrpSpPr/>
            <p:nvPr/>
          </p:nvGrpSpPr>
          <p:grpSpPr>
            <a:xfrm>
              <a:off x="5990771" y="4333648"/>
              <a:ext cx="420915" cy="420915"/>
              <a:chOff x="1596571" y="2641600"/>
              <a:chExt cx="420915" cy="420915"/>
            </a:xfrm>
            <a:grpFill/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8B3F707-38DC-4E84-BFAE-DD59D722611F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4A30FB5-1700-4DAD-BE4B-747E183B2F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16751-C777-47F5-9215-DBBC5118B175}"/>
              </a:ext>
            </a:extLst>
          </p:cNvPr>
          <p:cNvCxnSpPr>
            <a:cxnSpLocks/>
          </p:cNvCxnSpPr>
          <p:nvPr/>
        </p:nvCxnSpPr>
        <p:spPr>
          <a:xfrm flipH="1">
            <a:off x="3738812" y="4334546"/>
            <a:ext cx="8453188" cy="0"/>
          </a:xfrm>
          <a:prstGeom prst="line">
            <a:avLst/>
          </a:prstGeom>
          <a:ln w="762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0C1ED-2759-43B1-9C26-E6D495FF61CA}"/>
              </a:ext>
            </a:extLst>
          </p:cNvPr>
          <p:cNvCxnSpPr>
            <a:stCxn id="16" idx="2"/>
            <a:endCxn id="10" idx="2"/>
          </p:cNvCxnSpPr>
          <p:nvPr/>
        </p:nvCxnSpPr>
        <p:spPr>
          <a:xfrm flipH="1">
            <a:off x="5519064" y="3401636"/>
            <a:ext cx="1222822" cy="2436877"/>
          </a:xfrm>
          <a:prstGeom prst="straightConnector1">
            <a:avLst/>
          </a:prstGeom>
          <a:ln w="76200">
            <a:solidFill>
              <a:srgbClr val="FFC000"/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7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A324-5CA2-4697-8838-925FA0E3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EB52-CE77-4EC9-B05D-4B8F031C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own creation like the midterm projects</a:t>
            </a:r>
          </a:p>
          <a:p>
            <a:r>
              <a:rPr lang="en-US"/>
              <a:t>You may extend and improve your midterm</a:t>
            </a:r>
          </a:p>
          <a:p>
            <a:r>
              <a:rPr lang="en-US"/>
              <a:t>Use loops / arrays</a:t>
            </a:r>
          </a:p>
          <a:p>
            <a:endParaRPr lang="en-US"/>
          </a:p>
          <a:p>
            <a:r>
              <a:rPr lang="en-US"/>
              <a:t>Feel free to use any p5.js library, especially for inspiration.</a:t>
            </a:r>
          </a:p>
          <a:p>
            <a:pPr lvl="1"/>
            <a:r>
              <a:rPr lang="en-US"/>
              <a:t>Josh Fishburn (professor) is familiar with p5.play if you have questions.</a:t>
            </a:r>
          </a:p>
        </p:txBody>
      </p:sp>
    </p:spTree>
    <p:extLst>
      <p:ext uri="{BB962C8B-B14F-4D97-AF65-F5344CB8AC3E}">
        <p14:creationId xmlns:p14="http://schemas.microsoft.com/office/powerpoint/2010/main" val="4160502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C9CA-043D-49F9-B8C9-3EB10AB0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Falling off a platform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5585ED-89A3-4478-80C6-C32BD4D22681}"/>
              </a:ext>
            </a:extLst>
          </p:cNvPr>
          <p:cNvSpPr/>
          <p:nvPr/>
        </p:nvSpPr>
        <p:spPr>
          <a:xfrm>
            <a:off x="5744029" y="4339771"/>
            <a:ext cx="4368800" cy="82141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3A1934-DD18-483E-9C6C-3217026C7CE0}"/>
              </a:ext>
            </a:extLst>
          </p:cNvPr>
          <p:cNvGrpSpPr/>
          <p:nvPr/>
        </p:nvGrpSpPr>
        <p:grpSpPr>
          <a:xfrm>
            <a:off x="5079999" y="2307770"/>
            <a:ext cx="2032002" cy="2242459"/>
            <a:chOff x="5185228" y="2512104"/>
            <a:chExt cx="2032002" cy="22424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4985C6-D2AE-406D-8A96-CACE2BC58D87}"/>
                </a:ext>
              </a:extLst>
            </p:cNvPr>
            <p:cNvSpPr/>
            <p:nvPr/>
          </p:nvSpPr>
          <p:spPr>
            <a:xfrm>
              <a:off x="5185228" y="2512104"/>
              <a:ext cx="2032002" cy="2032002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DA0CFF-C3C6-4A2B-8BED-53412CD144F1}"/>
                </a:ext>
              </a:extLst>
            </p:cNvPr>
            <p:cNvGrpSpPr/>
            <p:nvPr/>
          </p:nvGrpSpPr>
          <p:grpSpPr>
            <a:xfrm>
              <a:off x="5990771" y="4333648"/>
              <a:ext cx="420915" cy="420915"/>
              <a:chOff x="1596571" y="2641600"/>
              <a:chExt cx="420915" cy="420915"/>
            </a:xfrm>
            <a:solidFill>
              <a:srgbClr val="FFFFFF">
                <a:alpha val="80000"/>
              </a:srgbClr>
            </a:solidFill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11DB642-44D3-47A8-B859-A173E1E07A05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80A453B-23BC-438E-BF73-CAF59B6292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E4C2B-EB25-4B4B-9FB3-D9EDBF2F69A8}"/>
              </a:ext>
            </a:extLst>
          </p:cNvPr>
          <p:cNvCxnSpPr/>
          <p:nvPr/>
        </p:nvCxnSpPr>
        <p:spPr>
          <a:xfrm>
            <a:off x="5744029" y="5631543"/>
            <a:ext cx="0" cy="551543"/>
          </a:xfrm>
          <a:prstGeom prst="line">
            <a:avLst/>
          </a:prstGeom>
          <a:ln w="7620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915295-5D65-4337-9BDD-120EBBAF9349}"/>
              </a:ext>
            </a:extLst>
          </p:cNvPr>
          <p:cNvCxnSpPr/>
          <p:nvPr/>
        </p:nvCxnSpPr>
        <p:spPr>
          <a:xfrm>
            <a:off x="10112829" y="5631543"/>
            <a:ext cx="0" cy="551543"/>
          </a:xfrm>
          <a:prstGeom prst="line">
            <a:avLst/>
          </a:prstGeom>
          <a:ln w="7620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1989A3-1B0B-4599-BA1F-4A011319E33F}"/>
              </a:ext>
            </a:extLst>
          </p:cNvPr>
          <p:cNvCxnSpPr>
            <a:cxnSpLocks/>
          </p:cNvCxnSpPr>
          <p:nvPr/>
        </p:nvCxnSpPr>
        <p:spPr>
          <a:xfrm>
            <a:off x="5744029" y="5907314"/>
            <a:ext cx="4368800" cy="0"/>
          </a:xfrm>
          <a:prstGeom prst="line">
            <a:avLst/>
          </a:prstGeom>
          <a:ln w="7620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83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8310-AD81-4196-B04B-C137D2FE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Platform Sides (optional)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3F458-39BF-44FB-A925-29890DCFE04D}"/>
              </a:ext>
            </a:extLst>
          </p:cNvPr>
          <p:cNvSpPr/>
          <p:nvPr/>
        </p:nvSpPr>
        <p:spPr>
          <a:xfrm>
            <a:off x="6095999" y="3828818"/>
            <a:ext cx="4368800" cy="9463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F6673-091E-4FC6-AB8E-5F108F62347F}"/>
              </a:ext>
            </a:extLst>
          </p:cNvPr>
          <p:cNvGrpSpPr/>
          <p:nvPr/>
        </p:nvGrpSpPr>
        <p:grpSpPr>
          <a:xfrm>
            <a:off x="5079999" y="2307770"/>
            <a:ext cx="2032002" cy="2242459"/>
            <a:chOff x="5185228" y="2512104"/>
            <a:chExt cx="2032002" cy="22424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52699F-2A4C-4A67-A59A-52674F587341}"/>
                </a:ext>
              </a:extLst>
            </p:cNvPr>
            <p:cNvSpPr/>
            <p:nvPr/>
          </p:nvSpPr>
          <p:spPr>
            <a:xfrm>
              <a:off x="5185228" y="2512104"/>
              <a:ext cx="2032002" cy="2032002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082CB3-F71E-4C0C-806D-2CADF38C1129}"/>
                </a:ext>
              </a:extLst>
            </p:cNvPr>
            <p:cNvGrpSpPr/>
            <p:nvPr/>
          </p:nvGrpSpPr>
          <p:grpSpPr>
            <a:xfrm>
              <a:off x="5990771" y="4333648"/>
              <a:ext cx="420915" cy="420915"/>
              <a:chOff x="1596571" y="2641600"/>
              <a:chExt cx="420915" cy="420915"/>
            </a:xfrm>
            <a:solidFill>
              <a:srgbClr val="FFFFFF">
                <a:alpha val="80000"/>
              </a:srgbClr>
            </a:solidFill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C51FE85-7CB9-4E1E-98D7-F2CCCBDB4EB4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861762B-01F3-4E3E-A2EE-41BC153B1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2633D9-D16D-4A0A-AD47-45A1E95BDA51}"/>
              </a:ext>
            </a:extLst>
          </p:cNvPr>
          <p:cNvGrpSpPr/>
          <p:nvPr/>
        </p:nvGrpSpPr>
        <p:grpSpPr>
          <a:xfrm>
            <a:off x="3661226" y="3118296"/>
            <a:ext cx="2032002" cy="2242459"/>
            <a:chOff x="5185228" y="2512104"/>
            <a:chExt cx="2032002" cy="2242459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39024C-2342-416E-A707-71C94F332F17}"/>
                </a:ext>
              </a:extLst>
            </p:cNvPr>
            <p:cNvSpPr/>
            <p:nvPr/>
          </p:nvSpPr>
          <p:spPr>
            <a:xfrm>
              <a:off x="5185228" y="2512104"/>
              <a:ext cx="2032002" cy="2032002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702827-9A91-440D-B2A3-E5F8B4D08B91}"/>
                </a:ext>
              </a:extLst>
            </p:cNvPr>
            <p:cNvGrpSpPr/>
            <p:nvPr/>
          </p:nvGrpSpPr>
          <p:grpSpPr>
            <a:xfrm>
              <a:off x="5990771" y="4333648"/>
              <a:ext cx="420915" cy="420915"/>
              <a:chOff x="1596571" y="2641600"/>
              <a:chExt cx="420915" cy="420915"/>
            </a:xfrm>
            <a:grpFill/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65A32A2-9D4B-4375-91E4-9D43BBC39B48}"/>
                  </a:ext>
                </a:extLst>
              </p:cNvPr>
              <p:cNvCxnSpPr/>
              <p:nvPr/>
            </p:nvCxnSpPr>
            <p:spPr>
              <a:xfrm>
                <a:off x="1596571" y="2641600"/>
                <a:ext cx="420915" cy="42091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78EFFB0-51BF-45E6-A6B0-78330A0FCB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572" y="2641600"/>
                <a:ext cx="420914" cy="42091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177572-BD6B-487E-B2F3-7EFA2DBF53CE}"/>
              </a:ext>
            </a:extLst>
          </p:cNvPr>
          <p:cNvCxnSpPr>
            <a:cxnSpLocks/>
          </p:cNvCxnSpPr>
          <p:nvPr/>
        </p:nvCxnSpPr>
        <p:spPr>
          <a:xfrm>
            <a:off x="6095999" y="3828818"/>
            <a:ext cx="0" cy="94638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07E8B9-20BE-4138-A3E6-ADD121067DAB}"/>
              </a:ext>
            </a:extLst>
          </p:cNvPr>
          <p:cNvCxnSpPr>
            <a:cxnSpLocks/>
          </p:cNvCxnSpPr>
          <p:nvPr/>
        </p:nvCxnSpPr>
        <p:spPr>
          <a:xfrm>
            <a:off x="10501084" y="3828818"/>
            <a:ext cx="0" cy="94638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9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F016-7DF0-4DA7-9E43-B72FF263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Camera Tracking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3C92-2D3A-4018-8CCD-D2BE0CBA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Easiest way: use translate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// Pin player to center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translate(width/2 - player.x, height/2 - player.y);</a:t>
            </a:r>
          </a:p>
          <a:p>
            <a:pPr marL="0" indent="0">
              <a:buNone/>
            </a:pPr>
            <a:endParaRPr lang="en-US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/>
              <a:t>If you want something more in-depth, you can give the camera its own position and update it based on the player’s position.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https://tinyurl.com/imm120camera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1336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F1B631-F465-4769-B81A-18771603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Minute Surveys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A015D-C212-410C-9CAC-AAE02B4E3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That’s all she wrote!</a:t>
            </a:r>
          </a:p>
          <a:p>
            <a:r>
              <a:rPr lang="en-US"/>
              <a:t>Any more questions?</a:t>
            </a:r>
          </a:p>
        </p:txBody>
      </p:sp>
    </p:spTree>
    <p:extLst>
      <p:ext uri="{BB962C8B-B14F-4D97-AF65-F5344CB8AC3E}">
        <p14:creationId xmlns:p14="http://schemas.microsoft.com/office/powerpoint/2010/main" val="35591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A324-5CA2-4697-8838-925FA0E3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EB52-CE77-4EC9-B05D-4B8F031C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Nov 26 (Next Week) – Idea Pitching and Prototyping</a:t>
            </a:r>
          </a:p>
          <a:p>
            <a:r>
              <a:rPr lang="en-US"/>
              <a:t>December 3 – Working Lab / instruction on common topics</a:t>
            </a:r>
          </a:p>
          <a:p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</a:rPr>
              <a:t>December 10 – Reading Day</a:t>
            </a:r>
          </a:p>
          <a:p>
            <a:r>
              <a:rPr lang="en-US"/>
              <a:t>December 17 – Final Exam Period</a:t>
            </a:r>
          </a:p>
          <a:p>
            <a:pPr lvl="1"/>
            <a:r>
              <a:rPr lang="en-US"/>
              <a:t>Attendance is not required</a:t>
            </a:r>
          </a:p>
          <a:p>
            <a:pPr lvl="1"/>
            <a:r>
              <a:rPr lang="en-US"/>
              <a:t>Final Lab where you can ask final questions</a:t>
            </a:r>
          </a:p>
          <a:p>
            <a:pPr lvl="1"/>
            <a:r>
              <a:rPr lang="en-US"/>
              <a:t>I’ll be here either way. If everyone’s done, we’ll eat donuts and play games</a:t>
            </a:r>
          </a:p>
          <a:p>
            <a:r>
              <a:rPr lang="en-US">
                <a:solidFill>
                  <a:srgbClr val="FFFF00"/>
                </a:solidFill>
              </a:rPr>
              <a:t>December 19 – Final Projects Due</a:t>
            </a:r>
          </a:p>
        </p:txBody>
      </p:sp>
    </p:spTree>
    <p:extLst>
      <p:ext uri="{BB962C8B-B14F-4D97-AF65-F5344CB8AC3E}">
        <p14:creationId xmlns:p14="http://schemas.microsoft.com/office/powerpoint/2010/main" val="31955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7BC6-424B-4B3D-B900-BF121A5F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6A41-220F-495A-B269-2657027F9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/>
              <a:t>November 30</a:t>
            </a:r>
            <a:r>
              <a:rPr lang="en-US" baseline="30000"/>
              <a:t>th</a:t>
            </a:r>
          </a:p>
          <a:p>
            <a:r>
              <a:rPr lang="en-US"/>
              <a:t>Showcase of what goes on in every class.</a:t>
            </a:r>
          </a:p>
          <a:p>
            <a:r>
              <a:rPr lang="en-US"/>
              <a:t>Please let me know if you’d like to present / have your project showcased.</a:t>
            </a:r>
          </a:p>
          <a:p>
            <a:endParaRPr lang="en-US"/>
          </a:p>
          <a:p>
            <a:r>
              <a:rPr lang="en-US"/>
              <a:t>Criteria:</a:t>
            </a:r>
          </a:p>
          <a:p>
            <a:pPr lvl="1"/>
            <a:r>
              <a:rPr lang="en-US"/>
              <a:t>Your comfort</a:t>
            </a:r>
          </a:p>
          <a:p>
            <a:pPr lvl="2"/>
            <a:r>
              <a:rPr lang="en-US"/>
              <a:t>I’ll work with you</a:t>
            </a:r>
          </a:p>
          <a:p>
            <a:pPr lvl="2"/>
            <a:r>
              <a:rPr lang="en-US"/>
              <a:t>“What can I accomplish with what I learn in IMM120?”</a:t>
            </a:r>
          </a:p>
          <a:p>
            <a:pPr lvl="1"/>
            <a:r>
              <a:rPr lang="en-US"/>
              <a:t>Available.</a:t>
            </a:r>
          </a:p>
          <a:p>
            <a:pPr lvl="1"/>
            <a:r>
              <a:rPr lang="en-US"/>
              <a:t>Let me know ASAP so we can get you space.</a:t>
            </a:r>
          </a:p>
        </p:txBody>
      </p:sp>
    </p:spTree>
    <p:extLst>
      <p:ext uri="{BB962C8B-B14F-4D97-AF65-F5344CB8AC3E}">
        <p14:creationId xmlns:p14="http://schemas.microsoft.com/office/powerpoint/2010/main" val="427894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B238-2756-4A2D-A097-4E3C6E94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Popular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BBFB-DC77-469F-BB47-E99B9AAB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https://githut.info/</a:t>
            </a:r>
            <a:r>
              <a:rPr lang="en-US"/>
              <a:t> </a:t>
            </a:r>
          </a:p>
          <a:p>
            <a:r>
              <a:rPr lang="en-US" b="1"/>
              <a:t>JavaScript</a:t>
            </a:r>
            <a:r>
              <a:rPr lang="en-US"/>
              <a:t> – Browser interactivity, front-end frameworks (React, Angular), server (node.js), scripting</a:t>
            </a:r>
          </a:p>
          <a:p>
            <a:r>
              <a:rPr lang="en-US" b="1"/>
              <a:t>Java</a:t>
            </a:r>
            <a:r>
              <a:rPr lang="en-US"/>
              <a:t> – Device programming, Android apps, Minecraft</a:t>
            </a:r>
          </a:p>
          <a:p>
            <a:r>
              <a:rPr lang="en-US" b="1"/>
              <a:t>Python</a:t>
            </a:r>
            <a:r>
              <a:rPr lang="en-US"/>
              <a:t> – Easy to learn, lots of libraries, data analysis, scripting</a:t>
            </a:r>
          </a:p>
          <a:p>
            <a:r>
              <a:rPr lang="en-US" b="1"/>
              <a:t>CSS</a:t>
            </a:r>
            <a:r>
              <a:rPr lang="en-US"/>
              <a:t> – Styling HTML</a:t>
            </a:r>
          </a:p>
          <a:p>
            <a:r>
              <a:rPr lang="en-US" b="1"/>
              <a:t>PHP</a:t>
            </a:r>
            <a:r>
              <a:rPr lang="en-US"/>
              <a:t> – Back-end/server programming, easy to learn</a:t>
            </a:r>
          </a:p>
          <a:p>
            <a:r>
              <a:rPr lang="en-US" b="1"/>
              <a:t>C/C++/Shell</a:t>
            </a:r>
            <a:r>
              <a:rPr lang="en-US"/>
              <a:t> – “Low-level” programming, efficient, AI, corporate, high-performance applications</a:t>
            </a:r>
          </a:p>
          <a:p>
            <a:r>
              <a:rPr lang="en-US" b="1"/>
              <a:t>C#</a:t>
            </a:r>
            <a:r>
              <a:rPr lang="en-US"/>
              <a:t> - Unity game development, Xbox game development</a:t>
            </a:r>
          </a:p>
          <a:p>
            <a:r>
              <a:rPr lang="en-US" b="1"/>
              <a:t>Objective-C/Swift</a:t>
            </a:r>
            <a:r>
              <a:rPr lang="en-US"/>
              <a:t> – iPhone and iOS development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153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9C5F9C-EB01-49BD-A2AF-56F0819B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4271"/>
            <a:ext cx="10515601" cy="524372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2878B8-86E6-4F81-A423-0BEEFFCF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Your Own Server</a:t>
            </a:r>
          </a:p>
        </p:txBody>
      </p:sp>
    </p:spTree>
    <p:extLst>
      <p:ext uri="{BB962C8B-B14F-4D97-AF65-F5344CB8AC3E}">
        <p14:creationId xmlns:p14="http://schemas.microsoft.com/office/powerpoint/2010/main" val="378600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584A-CD7D-443F-9B49-2AEA49AE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Rent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639B-8DA2-41EE-BD98-19E23845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use Digital Ocean (charged by the hour, $5 per month)</a:t>
            </a:r>
          </a:p>
          <a:p>
            <a:r>
              <a:rPr lang="en-US"/>
              <a:t>AWS offers a free server for a while (then $5 month)</a:t>
            </a:r>
          </a:p>
          <a:p>
            <a:r>
              <a:rPr lang="en-US"/>
              <a:t>You can turn an old desktop into a server</a:t>
            </a:r>
          </a:p>
          <a:p>
            <a:pPr lvl="1"/>
            <a:r>
              <a:rPr lang="en-US"/>
              <a:t>Ubuntu Server</a:t>
            </a:r>
          </a:p>
          <a:p>
            <a:endParaRPr lang="en-US"/>
          </a:p>
          <a:p>
            <a:r>
              <a:rPr lang="en-US"/>
              <a:t>Command line cheatsheet: “git tower cheat sheet”</a:t>
            </a:r>
          </a:p>
        </p:txBody>
      </p:sp>
    </p:spTree>
    <p:extLst>
      <p:ext uri="{BB962C8B-B14F-4D97-AF65-F5344CB8AC3E}">
        <p14:creationId xmlns:p14="http://schemas.microsoft.com/office/powerpoint/2010/main" val="207465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5270-77FC-464A-BB25-C3E4AE7F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/ CSS (Markup Languages)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9902A1-EFA4-44F6-ABFD-F8BF781B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/>
              <a:t>Mozilla Developers Network (MDN)</a:t>
            </a:r>
          </a:p>
          <a:p>
            <a:r>
              <a:rPr lang="en-US"/>
              <a:t>caniuse.com is a great resource for the latest tech</a:t>
            </a:r>
          </a:p>
          <a:p>
            <a:r>
              <a:rPr lang="en-US"/>
              <a:t>Style frameworks</a:t>
            </a:r>
          </a:p>
          <a:p>
            <a:pPr lvl="1"/>
            <a:r>
              <a:rPr lang="en-US"/>
              <a:t>Bootstrap / Framework / Pure.css</a:t>
            </a:r>
          </a:p>
          <a:p>
            <a:pPr lvl="1"/>
            <a:r>
              <a:rPr lang="en-US"/>
              <a:t>Tailwinds (CSS utility)</a:t>
            </a:r>
          </a:p>
          <a:p>
            <a:r>
              <a:rPr lang="en-US"/>
              <a:t>Javascript HTML-replacement frameworks</a:t>
            </a:r>
          </a:p>
          <a:p>
            <a:pPr lvl="1"/>
            <a:r>
              <a:rPr lang="en-US"/>
              <a:t>React</a:t>
            </a:r>
          </a:p>
          <a:p>
            <a:pPr lvl="1"/>
            <a:r>
              <a:rPr lang="en-US"/>
              <a:t>Angular</a:t>
            </a:r>
          </a:p>
          <a:p>
            <a:pPr lvl="1"/>
            <a:r>
              <a:rPr lang="en-US"/>
              <a:t>Ember</a:t>
            </a:r>
          </a:p>
          <a:p>
            <a:endParaRPr lang="en-US"/>
          </a:p>
          <a:p>
            <a:r>
              <a:rPr lang="en-US"/>
              <a:t>Code styling and formatting: </a:t>
            </a:r>
            <a:r>
              <a:rPr lang="en-US">
                <a:hlinkClick r:id="rId2"/>
              </a:rPr>
              <a:t>http://codeguide.co/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12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1180</Words>
  <Application>Microsoft Office PowerPoint</Application>
  <PresentationFormat>Widescreen</PresentationFormat>
  <Paragraphs>233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Source Code Pro</vt:lpstr>
      <vt:lpstr>Source Sans Pro</vt:lpstr>
      <vt:lpstr>Source Sans Pro Black</vt:lpstr>
      <vt:lpstr>Office Theme</vt:lpstr>
      <vt:lpstr>Grab Bag</vt:lpstr>
      <vt:lpstr>Grab Bag</vt:lpstr>
      <vt:lpstr>Final Project</vt:lpstr>
      <vt:lpstr>Final Project Schedule</vt:lpstr>
      <vt:lpstr>Project Showcase</vt:lpstr>
      <vt:lpstr>Most Popular Programming Languages</vt:lpstr>
      <vt:lpstr>Run Your Own Server</vt:lpstr>
      <vt:lpstr>Rent a Server</vt:lpstr>
      <vt:lpstr>HTML / CSS (Markup Languages)</vt:lpstr>
      <vt:lpstr>HTML (index.html)</vt:lpstr>
      <vt:lpstr>CSS (style.css)</vt:lpstr>
      <vt:lpstr>CSS Pre-Processors</vt:lpstr>
      <vt:lpstr>Animation</vt:lpstr>
      <vt:lpstr>Sprite Sheets</vt:lpstr>
      <vt:lpstr>Sprite Sheets</vt:lpstr>
      <vt:lpstr>Sprite Sheets</vt:lpstr>
      <vt:lpstr>Sprite Sheets</vt:lpstr>
      <vt:lpstr>How to Add a Button</vt:lpstr>
      <vt:lpstr>Buttons and Sliders (p5.dom.js)</vt:lpstr>
      <vt:lpstr>Platforming Physics</vt:lpstr>
      <vt:lpstr>1. The Physics</vt:lpstr>
      <vt:lpstr>2. Vertical Movement</vt:lpstr>
      <vt:lpstr>3. Player Origin</vt:lpstr>
      <vt:lpstr>3. Player Origin</vt:lpstr>
      <vt:lpstr>3. Player Origin</vt:lpstr>
      <vt:lpstr>3. Player Origin (Fixed)</vt:lpstr>
      <vt:lpstr>3. Player Origin (Fixed)</vt:lpstr>
      <vt:lpstr>4. Landing on a Platform</vt:lpstr>
      <vt:lpstr>4. Landing on a Platform</vt:lpstr>
      <vt:lpstr>5. Falling off a platform</vt:lpstr>
      <vt:lpstr>6. Platform Sides (optional)</vt:lpstr>
      <vt:lpstr>7. Camera Tracking (optional)</vt:lpstr>
      <vt:lpstr>Minute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Bag</dc:title>
  <dc:creator>Christopher Hallberg</dc:creator>
  <cp:lastModifiedBy>Christopher Hallberg</cp:lastModifiedBy>
  <cp:revision>76</cp:revision>
  <dcterms:created xsi:type="dcterms:W3CDTF">2018-11-19T15:58:28Z</dcterms:created>
  <dcterms:modified xsi:type="dcterms:W3CDTF">2018-11-19T23:42:53Z</dcterms:modified>
</cp:coreProperties>
</file>