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7" r:id="rId4"/>
    <p:sldId id="284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  <p:sldId id="285" r:id="rId14"/>
    <p:sldId id="265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6" r:id="rId24"/>
    <p:sldId id="278" r:id="rId25"/>
    <p:sldId id="277" r:id="rId26"/>
    <p:sldId id="286" r:id="rId27"/>
    <p:sldId id="28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84" autoAdjust="0"/>
  </p:normalViewPr>
  <p:slideViewPr>
    <p:cSldViewPr snapToGrid="0">
      <p:cViewPr varScale="1">
        <p:scale>
          <a:sx n="87" d="100"/>
          <a:sy n="8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CF6-43E7-9CD7-15D76B1687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CF6-43E7-9CD7-15D76B1687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CF6-43E7-9CD7-15D76B1687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CF6-43E7-9CD7-15D76B1687C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1CF6-43E7-9CD7-15D76B1687C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1CF6-43E7-9CD7-15D76B1687C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CF6-43E7-9CD7-15D76B1687C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CF6-43E7-9CD7-15D76B1687C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5.5</c:v>
                </c:pt>
                <c:pt idx="1">
                  <c:v>7.5</c:v>
                </c:pt>
                <c:pt idx="2">
                  <c:v>2.5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F6-43E7-9CD7-15D76B1687C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33-4AB7-B0B7-4463E33FABD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33-4AB7-B0B7-4463E33FA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Correct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>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33-4AB7-B0B7-4463E33FABD2}"/>
              </c:ext>
            </c:extLst>
          </c:dPt>
          <c:val>
            <c:numRef>
              <c:f>Sheet1!$B$1</c:f>
              <c:numCache>
                <c:formatCode>General</c:formatCode>
                <c:ptCount val="1"/>
                <c:pt idx="0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33-4AB7-B0B7-4463E33FA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Duck On the Sheet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2-4DA7-92AC-6C865574DB7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2-4DA7-92AC-6C865574DB7A}"/>
              </c:ext>
            </c:extLst>
          </c:dPt>
          <c:cat>
            <c:strRef>
              <c:f>Sheet1!$B$1:$B$2</c:f>
              <c:strCache>
                <c:ptCount val="2"/>
                <c:pt idx="0">
                  <c:v>quak</c:v>
                </c:pt>
                <c:pt idx="1">
                  <c:v>_</c:v>
                </c:pt>
              </c:strCache>
            </c:strRef>
          </c:cat>
          <c:val>
            <c:numRef>
              <c:f>Sheet1!$C$1:$C$2</c:f>
              <c:numCache>
                <c:formatCode>General</c:formatCode>
                <c:ptCount val="2"/>
                <c:pt idx="0">
                  <c:v>1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12-4DA7-92AC-6C865574D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AD6F8-10DD-4430-A451-497FF839C732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37F32-976E-4DD6-85F2-D884E7CD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https://codepen.io/crhallberg/pen/NaaPyX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37F32-976E-4DD6-85F2-D884E7CD0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4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4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4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9A7A7-1A02-459F-8D49-0C8CFAB6604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343E4-3C2E-470F-8E82-0916EB264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32E2-EEFC-423E-9E80-0B6B79024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5 – Oct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765B7-368F-4C7D-9111-F2C861A45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911"/>
          </a:xfrm>
        </p:spPr>
        <p:txBody>
          <a:bodyPr>
            <a:normAutofit/>
          </a:bodyPr>
          <a:lstStyle/>
          <a:p>
            <a:r>
              <a:rPr lang="en-US" dirty="0"/>
              <a:t>Also known as </a:t>
            </a:r>
            <a:r>
              <a:rPr lang="en-US" b="1" i="1" dirty="0"/>
              <a:t>the class before Fall Break</a:t>
            </a:r>
          </a:p>
          <a:p>
            <a:endParaRPr lang="en-US" b="1" i="1" dirty="0"/>
          </a:p>
          <a:p>
            <a:r>
              <a:rPr lang="en-US" dirty="0"/>
              <a:t>Angles</a:t>
            </a:r>
          </a:p>
          <a:p>
            <a:r>
              <a:rPr lang="en-US" dirty="0"/>
              <a:t>Midterm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8844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A267C2-3A65-4AF7-9573-C8BE1CB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screen // </a:t>
            </a:r>
            <a:r>
              <a:rPr lang="en-US" dirty="0">
                <a:solidFill>
                  <a:schemeClr val="accent1"/>
                </a:solidFill>
              </a:rPr>
              <a:t>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5289F8-C830-4444-9AAF-52CC5410B0A2}"/>
              </a:ext>
            </a:extLst>
          </p:cNvPr>
          <p:cNvCxnSpPr>
            <a:cxnSpLocks/>
          </p:cNvCxnSpPr>
          <p:nvPr/>
        </p:nvCxnSpPr>
        <p:spPr>
          <a:xfrm>
            <a:off x="1719618" y="1351128"/>
            <a:ext cx="1052609" cy="518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B2C3FD1-58F0-45FD-A12C-A78582678487}"/>
              </a:ext>
            </a:extLst>
          </p:cNvPr>
          <p:cNvSpPr/>
          <p:nvPr/>
        </p:nvSpPr>
        <p:spPr>
          <a:xfrm>
            <a:off x="2888774" y="1027906"/>
            <a:ext cx="3207224" cy="3207224"/>
          </a:xfrm>
          <a:prstGeom prst="arc">
            <a:avLst>
              <a:gd name="adj1" fmla="val 16200000"/>
              <a:gd name="adj2" fmla="val 20604759"/>
            </a:avLst>
          </a:prstGeom>
          <a:ln w="76200"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542FB-1170-4BF2-91CA-CF00557FB5C7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8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 rot="1257576">
            <a:off x="1756225" y="2733176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rotate(</a:t>
            </a:r>
            <a:r>
              <a:rPr lang="en-US" i="1" dirty="0"/>
              <a:t>radians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4E45C1C8-6BF6-460A-A9F0-BBD2183A3475}"/>
              </a:ext>
            </a:extLst>
          </p:cNvPr>
          <p:cNvSpPr/>
          <p:nvPr/>
        </p:nvSpPr>
        <p:spPr>
          <a:xfrm rot="5400000">
            <a:off x="2547251" y="-347662"/>
            <a:ext cx="3672115" cy="4071484"/>
          </a:xfrm>
          <a:prstGeom prst="arc">
            <a:avLst>
              <a:gd name="adj1" fmla="val 16200000"/>
              <a:gd name="adj2" fmla="val 18576328"/>
            </a:avLst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5088EA-121C-4286-BE60-5F5448664950}"/>
              </a:ext>
            </a:extLst>
          </p:cNvPr>
          <p:cNvSpPr/>
          <p:nvPr/>
        </p:nvSpPr>
        <p:spPr>
          <a:xfrm>
            <a:off x="2605313" y="1523773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6333-2830-4EFE-93D6-B8C6D8BA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radians(degrees)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560F-D59D-4D9F-839C-5BBAC8BE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your degrees in radians so you don’t have to do math</a:t>
            </a:r>
          </a:p>
        </p:txBody>
      </p:sp>
    </p:spTree>
    <p:extLst>
      <p:ext uri="{BB962C8B-B14F-4D97-AF65-F5344CB8AC3E}">
        <p14:creationId xmlns:p14="http://schemas.microsoft.com/office/powerpoint/2010/main" val="10959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 and pop()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then </a:t>
            </a:r>
            <a:r>
              <a:rPr lang="en-US" dirty="0">
                <a:solidFill>
                  <a:srgbClr val="FFFF00"/>
                </a:solidFill>
              </a:rPr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69D9D-9EB4-401F-B9F4-F7811EBFFE71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77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then </a:t>
            </a:r>
            <a:r>
              <a:rPr lang="en-US" dirty="0">
                <a:solidFill>
                  <a:srgbClr val="92D050"/>
                </a:solidFill>
              </a:rPr>
              <a:t>rotate(</a:t>
            </a:r>
            <a:r>
              <a:rPr lang="en-US" i="1" dirty="0">
                <a:solidFill>
                  <a:srgbClr val="92D050"/>
                </a:solidFill>
              </a:rPr>
              <a:t>radians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4808F-D513-43A5-B9B3-5B0740742939}"/>
              </a:ext>
            </a:extLst>
          </p:cNvPr>
          <p:cNvSpPr/>
          <p:nvPr/>
        </p:nvSpPr>
        <p:spPr>
          <a:xfrm>
            <a:off x="4952728" y="1973714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5D0B8-E18E-415C-A3CA-5464ED8ED50E}"/>
              </a:ext>
            </a:extLst>
          </p:cNvPr>
          <p:cNvCxnSpPr/>
          <p:nvPr/>
        </p:nvCxnSpPr>
        <p:spPr>
          <a:xfrm>
            <a:off x="5119642" y="2140628"/>
            <a:ext cx="0" cy="529740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6F6BE-FB31-4065-8C3D-C159122A4A5B}"/>
              </a:ext>
            </a:extLst>
          </p:cNvPr>
          <p:cNvCxnSpPr>
            <a:stCxn id="9" idx="6"/>
          </p:cNvCxnSpPr>
          <p:nvPr/>
        </p:nvCxnSpPr>
        <p:spPr>
          <a:xfrm flipV="1">
            <a:off x="5286557" y="2140628"/>
            <a:ext cx="8675103" cy="1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9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rect</a:t>
            </a:r>
            <a:r>
              <a:rPr lang="en-US" dirty="0"/>
              <a:t>(100, 100, 100, 30);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7D5B61-BEDD-4E9C-8521-BB0187AFBE3A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pop();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1FD15-558E-49DF-A1D6-5EDBFEF67029}"/>
              </a:ext>
            </a:extLst>
          </p:cNvPr>
          <p:cNvCxnSpPr>
            <a:cxnSpLocks/>
          </p:cNvCxnSpPr>
          <p:nvPr/>
        </p:nvCxnSpPr>
        <p:spPr>
          <a:xfrm flipH="1" flipV="1">
            <a:off x="2287732" y="365125"/>
            <a:ext cx="218364" cy="19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CD8CE-759F-425D-8C71-0FCED30667D8}"/>
              </a:ext>
            </a:extLst>
          </p:cNvPr>
          <p:cNvCxnSpPr>
            <a:cxnSpLocks/>
          </p:cNvCxnSpPr>
          <p:nvPr/>
        </p:nvCxnSpPr>
        <p:spPr>
          <a:xfrm flipH="1">
            <a:off x="1796412" y="955342"/>
            <a:ext cx="709684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A2CECA-FB57-470C-B23D-E5545B006ADA}"/>
              </a:ext>
            </a:extLst>
          </p:cNvPr>
          <p:cNvCxnSpPr/>
          <p:nvPr/>
        </p:nvCxnSpPr>
        <p:spPr>
          <a:xfrm>
            <a:off x="3179928" y="365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C4CAC-CDD0-47A2-AFA5-BE325079958D}"/>
              </a:ext>
            </a:extLst>
          </p:cNvPr>
          <p:cNvCxnSpPr>
            <a:cxnSpLocks/>
          </p:cNvCxnSpPr>
          <p:nvPr/>
        </p:nvCxnSpPr>
        <p:spPr>
          <a:xfrm flipV="1">
            <a:off x="3147541" y="-1"/>
            <a:ext cx="286603" cy="559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CE831F-37FC-48E1-B3C3-418FD8C808EE}"/>
              </a:ext>
            </a:extLst>
          </p:cNvPr>
          <p:cNvCxnSpPr>
            <a:cxnSpLocks/>
          </p:cNvCxnSpPr>
          <p:nvPr/>
        </p:nvCxnSpPr>
        <p:spPr>
          <a:xfrm>
            <a:off x="3338609" y="955342"/>
            <a:ext cx="409433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64B5F-163F-42A9-9720-5FDDC9DADECB}"/>
              </a:ext>
            </a:extLst>
          </p:cNvPr>
          <p:cNvCxnSpPr>
            <a:cxnSpLocks/>
          </p:cNvCxnSpPr>
          <p:nvPr/>
        </p:nvCxnSpPr>
        <p:spPr>
          <a:xfrm>
            <a:off x="3038359" y="1446662"/>
            <a:ext cx="68239" cy="477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12DBC5-8C04-4A7F-95CF-D15CCE06DB39}"/>
              </a:ext>
            </a:extLst>
          </p:cNvPr>
          <p:cNvCxnSpPr>
            <a:cxnSpLocks/>
          </p:cNvCxnSpPr>
          <p:nvPr/>
        </p:nvCxnSpPr>
        <p:spPr>
          <a:xfrm flipH="1" flipV="1">
            <a:off x="2772228" y="1690689"/>
            <a:ext cx="2299190" cy="44994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9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EBDC-795A-4067-9D3F-6F229C3E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 and 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E7488-900B-48BD-91DC-303D98351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called for you at the start and end of draw()</a:t>
            </a:r>
          </a:p>
        </p:txBody>
      </p:sp>
    </p:spTree>
    <p:extLst>
      <p:ext uri="{BB962C8B-B14F-4D97-AF65-F5344CB8AC3E}">
        <p14:creationId xmlns:p14="http://schemas.microsoft.com/office/powerpoint/2010/main" val="9236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4331-0B29-4730-975E-793269C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Review Yoga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B39F-2219-4777-926A-BB411574F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to get you into the practice of doing wrist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EDC17-5F48-46C7-ABE6-42709BE7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2373"/>
            <a:ext cx="12192000" cy="8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4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chaelmowsblog.files.wordpress.com/2011/09/car-uphill.jpg">
            <a:extLst>
              <a:ext uri="{FF2B5EF4-FFF2-40B4-BE49-F238E27FC236}">
                <a16:creationId xmlns:a16="http://schemas.microsoft.com/office/drawing/2014/main" id="{AC30F089-AC45-486D-B68A-079ABEEBA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-814"/>
          <a:stretch/>
        </p:blipFill>
        <p:spPr bwMode="auto">
          <a:xfrm>
            <a:off x="2772228" y="1988160"/>
            <a:ext cx="8191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B724-C01F-40A4-AEEF-31D01A23B5AC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3D83-89AF-4D22-B251-E3B42B78F30B}"/>
              </a:ext>
            </a:extLst>
          </p:cNvPr>
          <p:cNvSpPr/>
          <p:nvPr/>
        </p:nvSpPr>
        <p:spPr>
          <a:xfrm rot="1802216">
            <a:off x="3180584" y="2487995"/>
            <a:ext cx="6647543" cy="442685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CAEAE8-6BCF-40AC-ABD3-62832E7BBFF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D2B301B-9FE7-4A55-85F3-CE1005E508DE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FA12A9C-CF57-4B81-BE33-BBA72F5AA199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681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chaelmowsblog.files.wordpress.com/2011/09/car-uphill.jpg">
            <a:extLst>
              <a:ext uri="{FF2B5EF4-FFF2-40B4-BE49-F238E27FC236}">
                <a16:creationId xmlns:a16="http://schemas.microsoft.com/office/drawing/2014/main" id="{AC30F089-AC45-486D-B68A-079ABEEBA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-814"/>
          <a:stretch/>
        </p:blipFill>
        <p:spPr bwMode="auto">
          <a:xfrm>
            <a:off x="2772228" y="1988160"/>
            <a:ext cx="8191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B724-C01F-40A4-AEEF-31D01A23B5AC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3D83-89AF-4D22-B251-E3B42B78F30B}"/>
              </a:ext>
            </a:extLst>
          </p:cNvPr>
          <p:cNvSpPr/>
          <p:nvPr/>
        </p:nvSpPr>
        <p:spPr>
          <a:xfrm rot="1802216">
            <a:off x="3180584" y="2487995"/>
            <a:ext cx="6647543" cy="442685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91F1-6831-457D-AF3E-1E2A1306EEDF}"/>
              </a:ext>
            </a:extLst>
          </p:cNvPr>
          <p:cNvGrpSpPr/>
          <p:nvPr/>
        </p:nvGrpSpPr>
        <p:grpSpPr>
          <a:xfrm rot="1792061">
            <a:off x="5001078" y="270715"/>
            <a:ext cx="468449" cy="1088571"/>
            <a:chOff x="838199" y="2743200"/>
            <a:chExt cx="468449" cy="108857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B4B625-46AE-4637-87EC-2DC2CD03BA1F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A38582-ECD9-4C72-BB2E-10E9D534B8F0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75376-E088-438F-A93D-8C68D5C5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push()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8D2E5-49FD-49D3-8CAA-5BE91CC128E4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730424-1AF4-4B12-B567-2AABB18BEA3D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F61E61A-DCAE-435F-B9AC-077E6FF43A3D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8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chaelmowsblog.files.wordpress.com/2011/09/car-uphill.jpg">
            <a:extLst>
              <a:ext uri="{FF2B5EF4-FFF2-40B4-BE49-F238E27FC236}">
                <a16:creationId xmlns:a16="http://schemas.microsoft.com/office/drawing/2014/main" id="{AC30F089-AC45-486D-B68A-079ABEEBA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-814"/>
          <a:stretch/>
        </p:blipFill>
        <p:spPr bwMode="auto">
          <a:xfrm>
            <a:off x="2772228" y="1988160"/>
            <a:ext cx="8191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B724-C01F-40A4-AEEF-31D01A23B5AC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3D83-89AF-4D22-B251-E3B42B78F30B}"/>
              </a:ext>
            </a:extLst>
          </p:cNvPr>
          <p:cNvSpPr/>
          <p:nvPr/>
        </p:nvSpPr>
        <p:spPr>
          <a:xfrm rot="1802216">
            <a:off x="3771134" y="4983546"/>
            <a:ext cx="6647543" cy="442685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4391F1-6831-457D-AF3E-1E2A1306EEDF}"/>
              </a:ext>
            </a:extLst>
          </p:cNvPr>
          <p:cNvGrpSpPr/>
          <p:nvPr/>
        </p:nvGrpSpPr>
        <p:grpSpPr>
          <a:xfrm rot="1792061">
            <a:off x="5001078" y="270715"/>
            <a:ext cx="468449" cy="1088571"/>
            <a:chOff x="838199" y="2743200"/>
            <a:chExt cx="468449" cy="108857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B4B625-46AE-4637-87EC-2DC2CD03BA1F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A38582-ECD9-4C72-BB2E-10E9D534B8F0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875376-E088-438F-A93D-8C68D5C5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translate(x, y)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8D2E5-49FD-49D3-8CAA-5BE91CC128E4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730424-1AF4-4B12-B567-2AABB18BEA3D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F61E61A-DCAE-435F-B9AC-077E6FF43A3D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2CC89D-FDDA-46EA-8A13-43E7A970DD55}"/>
              </a:ext>
            </a:extLst>
          </p:cNvPr>
          <p:cNvCxnSpPr>
            <a:cxnSpLocks/>
          </p:cNvCxnSpPr>
          <p:nvPr/>
        </p:nvCxnSpPr>
        <p:spPr>
          <a:xfrm>
            <a:off x="4761135" y="1170350"/>
            <a:ext cx="542108" cy="244671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19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49C-F3E7-4807-9E67-A48A2CCD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Wheel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A88B-B0DD-4022-BBEE-AE33FE9EF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 Along Example</a:t>
            </a:r>
          </a:p>
        </p:txBody>
      </p:sp>
    </p:spTree>
    <p:extLst>
      <p:ext uri="{BB962C8B-B14F-4D97-AF65-F5344CB8AC3E}">
        <p14:creationId xmlns:p14="http://schemas.microsoft.com/office/powerpoint/2010/main" val="396811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chaelmowsblog.files.wordpress.com/2011/09/car-uphill.jpg">
            <a:extLst>
              <a:ext uri="{FF2B5EF4-FFF2-40B4-BE49-F238E27FC236}">
                <a16:creationId xmlns:a16="http://schemas.microsoft.com/office/drawing/2014/main" id="{AC30F089-AC45-486D-B68A-079ABEEBA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" r="-814"/>
          <a:stretch/>
        </p:blipFill>
        <p:spPr bwMode="auto">
          <a:xfrm>
            <a:off x="2772228" y="1988160"/>
            <a:ext cx="819150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B724-C01F-40A4-AEEF-31D01A23B5AC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A3D83-89AF-4D22-B251-E3B42B78F30B}"/>
              </a:ext>
            </a:extLst>
          </p:cNvPr>
          <p:cNvSpPr/>
          <p:nvPr/>
        </p:nvSpPr>
        <p:spPr>
          <a:xfrm rot="1802216">
            <a:off x="3156986" y="2512886"/>
            <a:ext cx="6647543" cy="442685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75376-E088-438F-A93D-8C68D5C5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pop();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D8D2E5-49FD-49D3-8CAA-5BE91CC128E4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730424-1AF4-4B12-B567-2AABB18BEA3D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F61E61A-DCAE-435F-B9AC-077E6FF43A3D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2EBBFC-06FC-40AC-ADE2-D2CC59EE73EE}"/>
              </a:ext>
            </a:extLst>
          </p:cNvPr>
          <p:cNvCxnSpPr>
            <a:cxnSpLocks/>
          </p:cNvCxnSpPr>
          <p:nvPr/>
        </p:nvCxnSpPr>
        <p:spPr>
          <a:xfrm flipH="1" flipV="1">
            <a:off x="4333038" y="337805"/>
            <a:ext cx="218364" cy="19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9CCF7A-6A45-41FE-9DE5-12A51B858A41}"/>
              </a:ext>
            </a:extLst>
          </p:cNvPr>
          <p:cNvCxnSpPr>
            <a:cxnSpLocks/>
          </p:cNvCxnSpPr>
          <p:nvPr/>
        </p:nvCxnSpPr>
        <p:spPr>
          <a:xfrm flipH="1">
            <a:off x="3841718" y="928022"/>
            <a:ext cx="709684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053DFD-60A8-4461-A7D7-CDA39CB2F284}"/>
              </a:ext>
            </a:extLst>
          </p:cNvPr>
          <p:cNvCxnSpPr>
            <a:cxnSpLocks/>
          </p:cNvCxnSpPr>
          <p:nvPr/>
        </p:nvCxnSpPr>
        <p:spPr>
          <a:xfrm flipV="1">
            <a:off x="5192847" y="-27321"/>
            <a:ext cx="286603" cy="559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E79BC-F4CE-4191-A44F-F8E766DE618C}"/>
              </a:ext>
            </a:extLst>
          </p:cNvPr>
          <p:cNvCxnSpPr>
            <a:cxnSpLocks/>
          </p:cNvCxnSpPr>
          <p:nvPr/>
        </p:nvCxnSpPr>
        <p:spPr>
          <a:xfrm>
            <a:off x="5383915" y="928022"/>
            <a:ext cx="409433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C79CE8-3DB7-401D-B802-4897845F2A3B}"/>
              </a:ext>
            </a:extLst>
          </p:cNvPr>
          <p:cNvCxnSpPr>
            <a:cxnSpLocks/>
          </p:cNvCxnSpPr>
          <p:nvPr/>
        </p:nvCxnSpPr>
        <p:spPr>
          <a:xfrm>
            <a:off x="5083665" y="1419342"/>
            <a:ext cx="68239" cy="477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495C0-1760-4996-91ED-BE54798EA857}"/>
              </a:ext>
            </a:extLst>
          </p:cNvPr>
          <p:cNvCxnSpPr>
            <a:cxnSpLocks/>
          </p:cNvCxnSpPr>
          <p:nvPr/>
        </p:nvCxnSpPr>
        <p:spPr>
          <a:xfrm flipH="1" flipV="1">
            <a:off x="4722125" y="1146402"/>
            <a:ext cx="586854" cy="245660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04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249C-F3E7-4807-9E67-A48A2CCD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A88B-B0DD-4022-BBEE-AE33FE9EF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Exploration Example</a:t>
            </a:r>
          </a:p>
        </p:txBody>
      </p:sp>
    </p:spTree>
    <p:extLst>
      <p:ext uri="{BB962C8B-B14F-4D97-AF65-F5344CB8AC3E}">
        <p14:creationId xmlns:p14="http://schemas.microsoft.com/office/powerpoint/2010/main" val="384980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5AB5F-F256-43CD-81CA-CF467AEF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Tools	of Rotation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D05F4-0BFB-42B8-815E-C2B57F82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push() </a:t>
            </a:r>
            <a:r>
              <a:rPr lang="en-US" dirty="0"/>
              <a:t>– Set a checkpoint</a:t>
            </a:r>
          </a:p>
          <a:p>
            <a:r>
              <a:rPr lang="en-US" b="1" dirty="0"/>
              <a:t>pop() </a:t>
            </a:r>
            <a:r>
              <a:rPr lang="en-US" dirty="0"/>
              <a:t>– Go to last checkpoint</a:t>
            </a:r>
          </a:p>
          <a:p>
            <a:endParaRPr lang="en-US" dirty="0"/>
          </a:p>
          <a:p>
            <a:r>
              <a:rPr lang="en-US" b="1" dirty="0"/>
              <a:t>translate(dx, </a:t>
            </a:r>
            <a:r>
              <a:rPr lang="en-US" b="1" dirty="0" err="1"/>
              <a:t>dy</a:t>
            </a:r>
            <a:r>
              <a:rPr lang="en-US" b="1" dirty="0"/>
              <a:t>) </a:t>
            </a:r>
            <a:r>
              <a:rPr lang="en-US" dirty="0"/>
              <a:t>– Move origin by these amounts</a:t>
            </a:r>
          </a:p>
          <a:p>
            <a:r>
              <a:rPr lang="en-US" b="1" dirty="0"/>
              <a:t>rotate(radians) </a:t>
            </a:r>
            <a:r>
              <a:rPr lang="en-US" dirty="0"/>
              <a:t>– Rotate around origin</a:t>
            </a:r>
          </a:p>
        </p:txBody>
      </p:sp>
    </p:spTree>
    <p:extLst>
      <p:ext uri="{BB962C8B-B14F-4D97-AF65-F5344CB8AC3E}">
        <p14:creationId xmlns:p14="http://schemas.microsoft.com/office/powerpoint/2010/main" val="2849229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A827-F6EE-417C-A4D0-4689C911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1071-6439-49A2-A61B-F83DCDDD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atan2(</a:t>
            </a:r>
            <a:r>
              <a:rPr lang="en-US" dirty="0" err="1">
                <a:solidFill>
                  <a:srgbClr val="00B050"/>
                </a:solidFill>
              </a:rPr>
              <a:t>toY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1"/>
                </a:solidFill>
              </a:rPr>
              <a:t>fromY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toX</a:t>
            </a:r>
            <a:r>
              <a:rPr lang="en-US" dirty="0"/>
              <a:t> – </a:t>
            </a:r>
            <a:r>
              <a:rPr lang="en-US" dirty="0" err="1">
                <a:solidFill>
                  <a:schemeClr val="accent1"/>
                </a:solidFill>
              </a:rPr>
              <a:t>fromX</a:t>
            </a:r>
            <a:r>
              <a:rPr lang="en-US" dirty="0"/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A23DDD-BF7C-4C7A-BC38-EB4C5000CA87}"/>
              </a:ext>
            </a:extLst>
          </p:cNvPr>
          <p:cNvSpPr/>
          <p:nvPr/>
        </p:nvSpPr>
        <p:spPr>
          <a:xfrm>
            <a:off x="3294043" y="4682169"/>
            <a:ext cx="418641" cy="418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84C21A-CCC5-4AAE-8710-0F96BEA10B3D}"/>
              </a:ext>
            </a:extLst>
          </p:cNvPr>
          <p:cNvSpPr/>
          <p:nvPr/>
        </p:nvSpPr>
        <p:spPr>
          <a:xfrm>
            <a:off x="7557571" y="2566930"/>
            <a:ext cx="363557" cy="3635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3B9ED-E34E-4CD7-B440-E2F3E6E7BC42}"/>
              </a:ext>
            </a:extLst>
          </p:cNvPr>
          <p:cNvCxnSpPr/>
          <p:nvPr/>
        </p:nvCxnSpPr>
        <p:spPr>
          <a:xfrm flipV="1">
            <a:off x="3525398" y="2776251"/>
            <a:ext cx="4219460" cy="208218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1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7E63-7E2A-4DB5-8EB9-F24C7F48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EB4-694E-47F2-9840-C8116A516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7187"/>
          </a:xfrm>
        </p:spPr>
        <p:txBody>
          <a:bodyPr>
            <a:normAutofit/>
          </a:bodyPr>
          <a:lstStyle/>
          <a:p>
            <a:r>
              <a:rPr lang="en-US" dirty="0"/>
              <a:t>A project of your own design</a:t>
            </a:r>
          </a:p>
          <a:p>
            <a:pPr lvl="1"/>
            <a:r>
              <a:rPr lang="en-US" dirty="0"/>
              <a:t>Next week is Fall Break</a:t>
            </a:r>
          </a:p>
          <a:p>
            <a:pPr lvl="1"/>
            <a:r>
              <a:rPr lang="en-US" dirty="0"/>
              <a:t>Idea due before next class, will discuss at next class (Oct. 16)</a:t>
            </a:r>
          </a:p>
          <a:p>
            <a:pPr lvl="1"/>
            <a:endParaRPr lang="en-US" dirty="0"/>
          </a:p>
          <a:p>
            <a:r>
              <a:rPr lang="en-US" dirty="0"/>
              <a:t>Must Be:</a:t>
            </a:r>
          </a:p>
          <a:p>
            <a:pPr lvl="1"/>
            <a:r>
              <a:rPr lang="en-US" dirty="0"/>
              <a:t>Interactive</a:t>
            </a:r>
          </a:p>
          <a:p>
            <a:pPr lvl="2"/>
            <a:r>
              <a:rPr lang="en-US" dirty="0"/>
              <a:t>involving mouse and/or keyboard input</a:t>
            </a:r>
          </a:p>
          <a:p>
            <a:pPr lvl="1"/>
            <a:r>
              <a:rPr lang="en-US" dirty="0"/>
              <a:t>Demonstrate an understanding of shapes and colors.</a:t>
            </a:r>
          </a:p>
          <a:p>
            <a:pPr lvl="1"/>
            <a:r>
              <a:rPr lang="en-US" dirty="0"/>
              <a:t>The code should incorporate variables and if-statements.</a:t>
            </a:r>
          </a:p>
          <a:p>
            <a:pPr lvl="1"/>
            <a:endParaRPr lang="en-US" dirty="0"/>
          </a:p>
          <a:p>
            <a:r>
              <a:rPr lang="en-US" dirty="0"/>
              <a:t>Should: show off your sweet new coding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57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D04-8424-4CC4-B8DD-93A2D6EE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4B85-2304-4546-B0C5-36177577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week: Don’t come to class</a:t>
            </a:r>
          </a:p>
          <a:p>
            <a:r>
              <a:rPr lang="en-US" dirty="0"/>
              <a:t>Oct. 16: In-class lab, hammer out ideas, get started</a:t>
            </a:r>
          </a:p>
          <a:p>
            <a:r>
              <a:rPr lang="en-US" dirty="0"/>
              <a:t>Oct. 23: In-class lab, last chance to ask questions in class</a:t>
            </a:r>
          </a:p>
          <a:p>
            <a:pPr lvl="1"/>
            <a:r>
              <a:rPr lang="en-US" dirty="0"/>
              <a:t>Common techniques may be lectured</a:t>
            </a:r>
          </a:p>
          <a:p>
            <a:r>
              <a:rPr lang="en-US" dirty="0"/>
              <a:t>Oct. 25: Due Date</a:t>
            </a:r>
          </a:p>
        </p:txBody>
      </p:sp>
    </p:spTree>
    <p:extLst>
      <p:ext uri="{BB962C8B-B14F-4D97-AF65-F5344CB8AC3E}">
        <p14:creationId xmlns:p14="http://schemas.microsoft.com/office/powerpoint/2010/main" val="37814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E18-6853-476D-904D-D55D69D2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12E73-A26C-4312-8DEA-2E464E6E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0"/>
            <a:ext cx="2743200" cy="2507941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3B4ECF-1530-4A8B-88B1-04007707D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801474"/>
              </p:ext>
            </p:extLst>
          </p:nvPr>
        </p:nvGraphicFramePr>
        <p:xfrm>
          <a:off x="838200" y="1690688"/>
          <a:ext cx="5550794" cy="495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369C39-6F2B-4C15-91FE-80CD2C25E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78872"/>
              </p:ext>
            </p:extLst>
          </p:nvPr>
        </p:nvGraphicFramePr>
        <p:xfrm>
          <a:off x="6388994" y="1690688"/>
          <a:ext cx="4572000" cy="481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37516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C2D-B870-4B06-B369-9B1C0D5A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Lane</a:t>
            </a:r>
          </a:p>
        </p:txBody>
      </p:sp>
    </p:spTree>
    <p:extLst>
      <p:ext uri="{BB962C8B-B14F-4D97-AF65-F5344CB8AC3E}">
        <p14:creationId xmlns:p14="http://schemas.microsoft.com/office/powerpoint/2010/main" val="210550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4014-AA4A-457C-8A0F-29571361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We’ve Learned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FB9C-2423-4FE9-B3D4-603CD429ED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p5.js and </a:t>
            </a:r>
            <a:r>
              <a:rPr lang="en-US" dirty="0" err="1"/>
              <a:t>Codepen</a:t>
            </a:r>
            <a:endParaRPr lang="en-US" dirty="0"/>
          </a:p>
          <a:p>
            <a:r>
              <a:rPr lang="en-US" dirty="0"/>
              <a:t>p5 skeleton (setup, draw)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if statements</a:t>
            </a:r>
          </a:p>
          <a:p>
            <a:r>
              <a:rPr lang="en-US" dirty="0"/>
              <a:t>else statements</a:t>
            </a:r>
          </a:p>
          <a:p>
            <a:r>
              <a:rPr lang="en-US" dirty="0"/>
              <a:t>rubber ducks rule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68C1D-DA86-4236-BBD4-DF7967927B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mouse position</a:t>
            </a:r>
          </a:p>
          <a:p>
            <a:r>
              <a:rPr lang="en-US" dirty="0"/>
              <a:t>mouse button</a:t>
            </a:r>
          </a:p>
          <a:p>
            <a:r>
              <a:rPr lang="en-US" dirty="0"/>
              <a:t>keys pressed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making things move</a:t>
            </a:r>
          </a:p>
          <a:p>
            <a:r>
              <a:rPr lang="en-US" dirty="0"/>
              <a:t>gravity</a:t>
            </a:r>
          </a:p>
          <a:p>
            <a:r>
              <a:rPr lang="en-US" dirty="0"/>
              <a:t>detecting lines and areas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rotation and translation</a:t>
            </a:r>
          </a:p>
        </p:txBody>
      </p:sp>
    </p:spTree>
    <p:extLst>
      <p:ext uri="{BB962C8B-B14F-4D97-AF65-F5344CB8AC3E}">
        <p14:creationId xmlns:p14="http://schemas.microsoft.com/office/powerpoint/2010/main" val="162457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14BC-7A3A-4669-8C7F-39BA8665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C1D2-3EA3-4675-A124-F4ED9634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press a key, p5 stores:</a:t>
            </a:r>
          </a:p>
          <a:p>
            <a:pPr lvl="1"/>
            <a:r>
              <a:rPr lang="en-US" dirty="0"/>
              <a:t>The last letter you pressed into </a:t>
            </a:r>
            <a:r>
              <a:rPr lang="en-US" b="1" i="1" dirty="0"/>
              <a:t>key</a:t>
            </a:r>
          </a:p>
          <a:p>
            <a:pPr lvl="1"/>
            <a:r>
              <a:rPr lang="en-US" dirty="0"/>
              <a:t>The last key code into </a:t>
            </a:r>
            <a:r>
              <a:rPr lang="en-US" b="1" i="1" dirty="0" err="1"/>
              <a:t>keyCode</a:t>
            </a:r>
            <a:endParaRPr lang="en-US" b="1" i="1" dirty="0"/>
          </a:p>
        </p:txBody>
      </p:sp>
      <p:pic>
        <p:nvPicPr>
          <p:cNvPr id="2050" name="Picture 2" descr="a keyboard map of key code numbers">
            <a:extLst>
              <a:ext uri="{FF2B5EF4-FFF2-40B4-BE49-F238E27FC236}">
                <a16:creationId xmlns:a16="http://schemas.microsoft.com/office/drawing/2014/main" id="{BC9F0371-70E0-4EBE-8680-EBBFCF0A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452813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14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E18-6853-476D-904D-D55D69D2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3B4ECF-1530-4A8B-88B1-04007707D7B2}"/>
              </a:ext>
            </a:extLst>
          </p:cNvPr>
          <p:cNvGraphicFramePr>
            <a:graphicFrameLocks/>
          </p:cNvGraphicFramePr>
          <p:nvPr/>
        </p:nvGraphicFramePr>
        <p:xfrm>
          <a:off x="838200" y="1690688"/>
          <a:ext cx="5550794" cy="4951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369C39-6F2B-4C15-91FE-80CD2C25E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425810"/>
              </p:ext>
            </p:extLst>
          </p:nvPr>
        </p:nvGraphicFramePr>
        <p:xfrm>
          <a:off x="838200" y="1690688"/>
          <a:ext cx="4572000" cy="4813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207D04-6BC3-4863-9169-B2D64F3F7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48" y="0"/>
            <a:ext cx="3765452" cy="2978963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3F4E3DC-BFC7-433A-9882-86D5E2F94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600460"/>
              </p:ext>
            </p:extLst>
          </p:nvPr>
        </p:nvGraphicFramePr>
        <p:xfrm>
          <a:off x="5161754" y="1709314"/>
          <a:ext cx="4572000" cy="4951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425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FE18-6853-476D-904D-D55D69D2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EB2F-EDCF-422D-973D-05C805D0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Review Topics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% (modulo)</a:t>
            </a:r>
          </a:p>
          <a:p>
            <a:r>
              <a:rPr lang="en-US" dirty="0"/>
              <a:t>Scores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D2404-E27C-47CC-A07D-0B808C91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428" y="0"/>
            <a:ext cx="3205572" cy="3245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43430-2BE5-4128-8512-258E010A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428" y="3535770"/>
            <a:ext cx="3205572" cy="33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523C-C621-46EE-88F4-20F7BA5F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89417-8CC3-44AD-83E1-ADB5416D6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628775"/>
            <a:ext cx="94107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2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13A3-B814-4515-8C49-65D06A27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postimages.org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6D478-6960-478A-9C47-C4F5EDA9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1690688"/>
            <a:ext cx="9267825" cy="4898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F5AD73-72E0-4CDB-B5F3-B486372D4C52}"/>
              </a:ext>
            </a:extLst>
          </p:cNvPr>
          <p:cNvSpPr/>
          <p:nvPr/>
        </p:nvSpPr>
        <p:spPr>
          <a:xfrm>
            <a:off x="3348507" y="4031087"/>
            <a:ext cx="5280338" cy="7598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13A3-B814-4515-8C49-65D06A27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postimages.org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E1454-83E8-4405-8C57-1ADE1D5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018"/>
            <a:ext cx="12192000" cy="52199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0A2BA8-DA61-4801-B87F-F81A7C2DD081}"/>
              </a:ext>
            </a:extLst>
          </p:cNvPr>
          <p:cNvSpPr/>
          <p:nvPr/>
        </p:nvSpPr>
        <p:spPr>
          <a:xfrm>
            <a:off x="2125014" y="5743977"/>
            <a:ext cx="9015211" cy="4378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1D5B-24D0-4F6F-8A12-BC85FC47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82480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412</Words>
  <Application>Microsoft Office PowerPoint</Application>
  <PresentationFormat>Widescreen</PresentationFormat>
  <Paragraphs>96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Source Sans Pro</vt:lpstr>
      <vt:lpstr>Source Sans Pro Black</vt:lpstr>
      <vt:lpstr>Office Theme</vt:lpstr>
      <vt:lpstr>Class 5 – Oct 2</vt:lpstr>
      <vt:lpstr>Class Review Yoga</vt:lpstr>
      <vt:lpstr>Previously, in IMM120</vt:lpstr>
      <vt:lpstr>Previously, in IMM120</vt:lpstr>
      <vt:lpstr>Previously, in IMM120</vt:lpstr>
      <vt:lpstr>Image Problems</vt:lpstr>
      <vt:lpstr>postimages.org</vt:lpstr>
      <vt:lpstr>postimages.org</vt:lpstr>
      <vt:lpstr>Rotation</vt:lpstr>
      <vt:lpstr>screen // grid</vt:lpstr>
      <vt:lpstr>translate(x, y)</vt:lpstr>
      <vt:lpstr>rotate(radians)</vt:lpstr>
      <vt:lpstr>radians(degrees)</vt:lpstr>
      <vt:lpstr>push() and pop()</vt:lpstr>
      <vt:lpstr>push() then translate(x, y)</vt:lpstr>
      <vt:lpstr>then rotate(radians)</vt:lpstr>
      <vt:lpstr>rect(100, 100, 100, 30);</vt:lpstr>
      <vt:lpstr>pop();</vt:lpstr>
      <vt:lpstr>push() and pop()</vt:lpstr>
      <vt:lpstr>PowerPoint Presentation</vt:lpstr>
      <vt:lpstr>push()</vt:lpstr>
      <vt:lpstr>translate(x, y)</vt:lpstr>
      <vt:lpstr>Making A Wheel</vt:lpstr>
      <vt:lpstr>pop();</vt:lpstr>
      <vt:lpstr>Making A Clock</vt:lpstr>
      <vt:lpstr>New Tools of Rotation </vt:lpstr>
      <vt:lpstr>Finding The Angle</vt:lpstr>
      <vt:lpstr>Midterm Project</vt:lpstr>
      <vt:lpstr>Midterm Schedule</vt:lpstr>
      <vt:lpstr>Memory Lane</vt:lpstr>
      <vt:lpstr>Everything We’ve Learned So Far</vt:lpstr>
      <vt:lpstr>Key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 – Oct 2</dc:title>
  <dc:creator>Christopher Hallberg</dc:creator>
  <cp:lastModifiedBy>Christopher Hallberg</cp:lastModifiedBy>
  <cp:revision>20</cp:revision>
  <dcterms:created xsi:type="dcterms:W3CDTF">2017-09-25T19:12:27Z</dcterms:created>
  <dcterms:modified xsi:type="dcterms:W3CDTF">2017-10-02T23:22:19Z</dcterms:modified>
</cp:coreProperties>
</file>