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5" r:id="rId9"/>
    <p:sldId id="266" r:id="rId10"/>
    <p:sldId id="267" r:id="rId11"/>
    <p:sldId id="263" r:id="rId12"/>
    <p:sldId id="269" r:id="rId13"/>
    <p:sldId id="268" r:id="rId14"/>
    <p:sldId id="275" r:id="rId15"/>
    <p:sldId id="271" r:id="rId16"/>
    <p:sldId id="273" r:id="rId17"/>
    <p:sldId id="272" r:id="rId18"/>
    <p:sldId id="283" r:id="rId19"/>
    <p:sldId id="270" r:id="rId20"/>
    <p:sldId id="274" r:id="rId21"/>
    <p:sldId id="276" r:id="rId22"/>
    <p:sldId id="277" r:id="rId23"/>
    <p:sldId id="282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>
        <p:scale>
          <a:sx n="75" d="100"/>
          <a:sy n="75" d="100"/>
        </p:scale>
        <p:origin x="45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16AA-8B13-4C22-A241-6129F77E0C7C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BC6E-3A1B-4EC6-9F3E-91D40A14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16AA-8B13-4C22-A241-6129F77E0C7C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BC6E-3A1B-4EC6-9F3E-91D40A14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4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16AA-8B13-4C22-A241-6129F77E0C7C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BC6E-3A1B-4EC6-9F3E-91D40A14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5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16AA-8B13-4C22-A241-6129F77E0C7C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BC6E-3A1B-4EC6-9F3E-91D40A14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4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16AA-8B13-4C22-A241-6129F77E0C7C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BC6E-3A1B-4EC6-9F3E-91D40A14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43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16AA-8B13-4C22-A241-6129F77E0C7C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BC6E-3A1B-4EC6-9F3E-91D40A14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1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16AA-8B13-4C22-A241-6129F77E0C7C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BC6E-3A1B-4EC6-9F3E-91D40A14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68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16AA-8B13-4C22-A241-6129F77E0C7C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BC6E-3A1B-4EC6-9F3E-91D40A14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16AA-8B13-4C22-A241-6129F77E0C7C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BC6E-3A1B-4EC6-9F3E-91D40A14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2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16AA-8B13-4C22-A241-6129F77E0C7C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BC6E-3A1B-4EC6-9F3E-91D40A14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16AA-8B13-4C22-A241-6129F77E0C7C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BC6E-3A1B-4EC6-9F3E-91D40A14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716AA-8B13-4C22-A241-6129F77E0C7C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9BC6E-3A1B-4EC6-9F3E-91D40A14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08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e/XzjWLo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dpn.io/e/bYePRw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dpn.io/e/bYePRw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c-c-pYGCrw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3A719-BEE6-4691-99BC-DD52423CE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4C93E-766E-458C-ACD6-C07DBB089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aka. Lists</a:t>
            </a:r>
          </a:p>
          <a:p>
            <a:endParaRPr lang="en-US" dirty="0"/>
          </a:p>
          <a:p>
            <a:r>
              <a:rPr lang="en-US" dirty="0"/>
              <a:t>6 November 2017</a:t>
            </a:r>
          </a:p>
        </p:txBody>
      </p:sp>
    </p:spTree>
    <p:extLst>
      <p:ext uri="{BB962C8B-B14F-4D97-AF65-F5344CB8AC3E}">
        <p14:creationId xmlns:p14="http://schemas.microsoft.com/office/powerpoint/2010/main" val="1904156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AF028A-0A28-4ABA-929C-76C83D1BA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Length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386904-7099-4EB0-8E20-3BABFB22A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9628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9BC9211-7000-40CB-B1A3-54DD1C93F6AF}"/>
              </a:ext>
            </a:extLst>
          </p:cNvPr>
          <p:cNvSpPr txBox="1"/>
          <p:nvPr/>
        </p:nvSpPr>
        <p:spPr>
          <a:xfrm>
            <a:off x="5743977" y="2653490"/>
            <a:ext cx="4729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0                  1              2             3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6DD56088-3D5F-47DE-BFBB-8B060463E66E}"/>
              </a:ext>
            </a:extLst>
          </p:cNvPr>
          <p:cNvSpPr/>
          <p:nvPr/>
        </p:nvSpPr>
        <p:spPr>
          <a:xfrm>
            <a:off x="5241701" y="3292882"/>
            <a:ext cx="5231456" cy="61818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820E98-7751-4BEB-8F1E-E65D8D9C2531}"/>
              </a:ext>
            </a:extLst>
          </p:cNvPr>
          <p:cNvSpPr txBox="1">
            <a:spLocks/>
          </p:cNvSpPr>
          <p:nvPr/>
        </p:nvSpPr>
        <p:spPr>
          <a:xfrm>
            <a:off x="838200" y="4094475"/>
            <a:ext cx="10515600" cy="2705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b="1" dirty="0">
                <a:highlight>
                  <a:srgbClr val="8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highlight>
                  <a:srgbClr val="8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b="1" dirty="0">
                <a:highlight>
                  <a:srgbClr val="8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i: 0, 1, 2,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cs typeface="Courier New" panose="02070309020205020404" pitchFamily="49" charset="0"/>
              </a:rPr>
              <a:t>The last index will always be one less than the length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4201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24521A-0B8D-4844-AA2A-AF375BA7B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Ellipse Example, </a:t>
            </a:r>
            <a:r>
              <a:rPr lang="en-US" dirty="0" err="1"/>
              <a:t>pt</a:t>
            </a:r>
            <a:r>
              <a:rPr lang="en-US" dirty="0"/>
              <a:t>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B50E0D-5334-4D1E-B682-F8664791A0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Dash of Things</a:t>
            </a:r>
          </a:p>
        </p:txBody>
      </p:sp>
    </p:spTree>
    <p:extLst>
      <p:ext uri="{BB962C8B-B14F-4D97-AF65-F5344CB8AC3E}">
        <p14:creationId xmlns:p14="http://schemas.microsoft.com/office/powerpoint/2010/main" val="39531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5628FB-CC6B-416B-9092-42C453BEB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Array Values with a Loop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4EAF8C-D31C-4F46-A161-FB1A5BFAD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Do this in setup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[];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b="1" dirty="0">
                <a:highlight>
                  <a:srgbClr val="8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10;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7;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79248F9-7954-48A1-87A9-7DC52CFCD9DA}"/>
              </a:ext>
            </a:extLst>
          </p:cNvPr>
          <p:cNvSpPr/>
          <p:nvPr/>
        </p:nvSpPr>
        <p:spPr>
          <a:xfrm flipH="1">
            <a:off x="3932348" y="2180085"/>
            <a:ext cx="4404575" cy="772733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MAKE AN EMPTY ARRAY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5F5CEDE-F5D9-4F17-95D6-6EEC7306A398}"/>
              </a:ext>
            </a:extLst>
          </p:cNvPr>
          <p:cNvSpPr/>
          <p:nvPr/>
        </p:nvSpPr>
        <p:spPr>
          <a:xfrm flipH="1">
            <a:off x="3932347" y="4207356"/>
            <a:ext cx="4404575" cy="772733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ASSIGN WITH LOOP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2ABC14C-2149-489B-8943-A5CA56A8BDC0}"/>
              </a:ext>
            </a:extLst>
          </p:cNvPr>
          <p:cNvSpPr/>
          <p:nvPr/>
        </p:nvSpPr>
        <p:spPr>
          <a:xfrm flipH="1">
            <a:off x="7175678" y="3193720"/>
            <a:ext cx="3771364" cy="772733"/>
          </a:xfrm>
          <a:prstGeom prst="rightArrow">
            <a:avLst/>
          </a:prstGeom>
          <a:solidFill>
            <a:srgbClr val="FFFF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DESIRED LENGTH</a:t>
            </a:r>
          </a:p>
        </p:txBody>
      </p:sp>
    </p:spTree>
    <p:extLst>
      <p:ext uri="{BB962C8B-B14F-4D97-AF65-F5344CB8AC3E}">
        <p14:creationId xmlns:p14="http://schemas.microsoft.com/office/powerpoint/2010/main" val="4292988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24521A-0B8D-4844-AA2A-AF375BA7B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Ellipse Example, </a:t>
            </a:r>
            <a:r>
              <a:rPr lang="en-US" dirty="0" err="1"/>
              <a:t>pt</a:t>
            </a:r>
            <a:r>
              <a:rPr lang="en-US" dirty="0"/>
              <a:t>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B50E0D-5334-4D1E-B682-F8664791A0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Swarm of Spheres</a:t>
            </a:r>
          </a:p>
          <a:p>
            <a:endParaRPr lang="en-US" dirty="0"/>
          </a:p>
          <a:p>
            <a:r>
              <a:rPr lang="en-US" dirty="0"/>
              <a:t>YOUR TURN: Fill array in setup, make a Fibonacci sequence of circles</a:t>
            </a:r>
          </a:p>
        </p:txBody>
      </p:sp>
    </p:spTree>
    <p:extLst>
      <p:ext uri="{BB962C8B-B14F-4D97-AF65-F5344CB8AC3E}">
        <p14:creationId xmlns:p14="http://schemas.microsoft.com/office/powerpoint/2010/main" val="3530963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E44CF8-C6FE-44D4-ACAB-DAC91014C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Quick Break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FF40F0-DFE3-4C8D-B0B0-0A9523D39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To make </a:t>
            </a:r>
            <a:r>
              <a:rPr lang="en-US" b="1" i="1" dirty="0">
                <a:solidFill>
                  <a:schemeClr val="bg1"/>
                </a:solidFill>
              </a:rPr>
              <a:t>cold brew coffee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Get a container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Add 1 cup of coffee for every gallon of water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2 tablespoons (1 ounce) for a pint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Put in the fridge for at least 12 hours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Filter out the grounds and enjoy!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625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0A0535-2458-4784-B8E8-F007F77A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Arrays For Colors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791120-EE76-4BDA-92E5-AF9133E3B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turn colors into save-able values.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color(255, 255, 100);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colors = [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color(0, 0, 0),   // black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color(255, 0, 0), // red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color(0, 0, 255), // blue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34325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852D-8049-4910-98EC-D8716813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About Modulo (%)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6759D-B68C-432F-81E9-963868E97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100;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% 4: 0, 1, 2, 3, 0, 1, 2, 3, 0, 1, 2, 3…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fill(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lang="en-US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colors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4178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24521A-0B8D-4844-AA2A-AF375BA7B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Ellipse Example, </a:t>
            </a:r>
            <a:r>
              <a:rPr lang="en-US" dirty="0" err="1"/>
              <a:t>pt</a:t>
            </a:r>
            <a:r>
              <a:rPr lang="en-US" dirty="0"/>
              <a:t> 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B50E0D-5334-4D1E-B682-F8664791A0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Feast for Colors</a:t>
            </a:r>
          </a:p>
        </p:txBody>
      </p:sp>
    </p:spTree>
    <p:extLst>
      <p:ext uri="{BB962C8B-B14F-4D97-AF65-F5344CB8AC3E}">
        <p14:creationId xmlns:p14="http://schemas.microsoft.com/office/powerpoint/2010/main" val="2764246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5E68-F222-45D2-B0B0-31B200AA1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https://cdpn.io/e/XzjWLo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A154D-06FD-4801-9946-B82DF3B06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Modulo colors!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626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0A0535-2458-4784-B8E8-F007F77A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Arrays For Shapes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791120-EE76-4BDA-92E5-AF9133E3B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There’s no way to save a shape to a save-able value.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For multiple shapes, we can save each number in a separate array.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 algn="r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ellipse(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100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200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US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50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</a:t>
            </a:r>
          </a:p>
          <a:p>
            <a:pPr marL="0" indent="0"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[     ];</a:t>
            </a:r>
            <a:endParaRPr lang="en-US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yArr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[     ];</a:t>
            </a:r>
            <a:endParaRPr lang="en-US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[     ];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37A9AD-D07B-491E-9D10-92A6AB01D735}"/>
              </a:ext>
            </a:extLst>
          </p:cNvPr>
          <p:cNvCxnSpPr>
            <a:cxnSpLocks/>
          </p:cNvCxnSpPr>
          <p:nvPr/>
        </p:nvCxnSpPr>
        <p:spPr>
          <a:xfrm flipH="1">
            <a:off x="4262907" y="4329113"/>
            <a:ext cx="4295308" cy="7966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55D683-AF96-4D67-B1F8-8533C22857AB}"/>
              </a:ext>
            </a:extLst>
          </p:cNvPr>
          <p:cNvCxnSpPr>
            <a:cxnSpLocks/>
          </p:cNvCxnSpPr>
          <p:nvPr/>
        </p:nvCxnSpPr>
        <p:spPr>
          <a:xfrm flipH="1">
            <a:off x="4262907" y="4343400"/>
            <a:ext cx="5409731" cy="133618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E57E3F-49EA-4948-B0A5-A02BD8A99DE1}"/>
              </a:ext>
            </a:extLst>
          </p:cNvPr>
          <p:cNvCxnSpPr>
            <a:cxnSpLocks/>
          </p:cNvCxnSpPr>
          <p:nvPr/>
        </p:nvCxnSpPr>
        <p:spPr>
          <a:xfrm flipH="1">
            <a:off x="4262907" y="4329113"/>
            <a:ext cx="6395568" cy="182698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447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CE79B-6B9A-4834-85E6-E391080B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Variable, One Value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E7B1C-2BBB-4493-A62E-7CB1BF2AE9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 </a:t>
            </a:r>
            <a:r>
              <a:rPr lang="en-US" b="1" i="1" dirty="0"/>
              <a:t>x</a:t>
            </a:r>
            <a:r>
              <a:rPr lang="en-US" dirty="0"/>
              <a:t> contains 10</a:t>
            </a:r>
          </a:p>
        </p:txBody>
      </p:sp>
    </p:spTree>
    <p:extLst>
      <p:ext uri="{BB962C8B-B14F-4D97-AF65-F5344CB8AC3E}">
        <p14:creationId xmlns:p14="http://schemas.microsoft.com/office/powerpoint/2010/main" val="3569867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0A0535-2458-4784-B8E8-F007F77A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https://cdpn.io/e/bYePRw</a:t>
            </a:r>
            <a:r>
              <a:rPr lang="en-US" b="1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791120-EE76-4BDA-92E5-AF9133E3BE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Dance of Values</a:t>
            </a:r>
          </a:p>
        </p:txBody>
      </p:sp>
    </p:spTree>
    <p:extLst>
      <p:ext uri="{BB962C8B-B14F-4D97-AF65-F5344CB8AC3E}">
        <p14:creationId xmlns:p14="http://schemas.microsoft.com/office/powerpoint/2010/main" val="2646144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D74F8D-7535-48E2-9B56-29102494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4427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Quick Break (</a:t>
            </a:r>
            <a:r>
              <a:rPr lang="en-US" b="1" dirty="0">
                <a:hlinkClick r:id="rId2"/>
              </a:rPr>
              <a:t>https://cdpn.io/e/bYePRw</a:t>
            </a:r>
            <a:r>
              <a:rPr lang="en-US" b="1" dirty="0">
                <a:solidFill>
                  <a:schemeClr val="bg1"/>
                </a:solidFill>
              </a:rPr>
              <a:t>)</a:t>
            </a:r>
            <a:r>
              <a:rPr lang="en-US" b="1" dirty="0"/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FC281A-8DE0-45FF-8F15-199892048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chemeClr val="bg1"/>
                </a:solidFill>
              </a:rPr>
              <a:t>30-minute Chicken Soup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Put 2 chicken thighs or breasts in a pot (can be frozen)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Cut an onion in half three ways (into eighths)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Add onions to pot and cover all ingredients with water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2 tbsp. salt, 2 tbsp. pepper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Boil for 30 minutes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Pull out and shred chicken with two forks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season with salt and pepper, add back to pot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Enjoy!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Add pasta if you want</a:t>
            </a:r>
          </a:p>
        </p:txBody>
      </p:sp>
    </p:spTree>
    <p:extLst>
      <p:ext uri="{BB962C8B-B14F-4D97-AF65-F5344CB8AC3E}">
        <p14:creationId xmlns:p14="http://schemas.microsoft.com/office/powerpoint/2010/main" val="3021077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652E-511A-4491-A456-76792C980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Array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8F8F6-48C9-447F-93FA-B10F0E9320F0}"/>
              </a:ext>
            </a:extLst>
          </p:cNvPr>
          <p:cNvSpPr txBox="1"/>
          <p:nvPr/>
        </p:nvSpPr>
        <p:spPr>
          <a:xfrm>
            <a:off x="4746111" y="3148149"/>
            <a:ext cx="26997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[1, 2, 3]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ADCD8B-7DD7-47C7-8734-2826464C7433}"/>
              </a:ext>
            </a:extLst>
          </p:cNvPr>
          <p:cNvSpPr txBox="1"/>
          <p:nvPr/>
        </p:nvSpPr>
        <p:spPr>
          <a:xfrm>
            <a:off x="1423851" y="1891844"/>
            <a:ext cx="2539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.unshift(value)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87DF95-F49C-4ED9-AB04-BD598E027D12}"/>
              </a:ext>
            </a:extLst>
          </p:cNvPr>
          <p:cNvSpPr txBox="1"/>
          <p:nvPr/>
        </p:nvSpPr>
        <p:spPr>
          <a:xfrm>
            <a:off x="2183675" y="5007429"/>
            <a:ext cx="177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 = </a:t>
            </a:r>
            <a:r>
              <a:rPr lang="en-US" sz="2800" b="1" dirty="0"/>
              <a:t>.shift()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5F40D-FD90-4027-845B-376C52455C52}"/>
              </a:ext>
            </a:extLst>
          </p:cNvPr>
          <p:cNvSpPr txBox="1"/>
          <p:nvPr/>
        </p:nvSpPr>
        <p:spPr>
          <a:xfrm>
            <a:off x="8460377" y="1896198"/>
            <a:ext cx="2180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.push(value)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D82887-198D-4466-A25A-AF20517201F0}"/>
              </a:ext>
            </a:extLst>
          </p:cNvPr>
          <p:cNvSpPr txBox="1"/>
          <p:nvPr/>
        </p:nvSpPr>
        <p:spPr>
          <a:xfrm>
            <a:off x="8460377" y="5011783"/>
            <a:ext cx="1665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 = </a:t>
            </a:r>
            <a:r>
              <a:rPr lang="en-US" sz="2800" b="1" dirty="0"/>
              <a:t>.pop()</a:t>
            </a: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E84D1B6C-66CB-4AA2-9EBF-B4B08CB5A983}"/>
              </a:ext>
            </a:extLst>
          </p:cNvPr>
          <p:cNvSpPr/>
          <p:nvPr/>
        </p:nvSpPr>
        <p:spPr>
          <a:xfrm>
            <a:off x="2769326" y="1136469"/>
            <a:ext cx="5120640" cy="2599508"/>
          </a:xfrm>
          <a:prstGeom prst="arc">
            <a:avLst>
              <a:gd name="adj1" fmla="val 7794475"/>
              <a:gd name="adj2" fmla="val 10674707"/>
            </a:avLst>
          </a:prstGeom>
          <a:ln w="762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7E3F6EAE-0AB7-416F-BC70-1F975FAEEA93}"/>
              </a:ext>
            </a:extLst>
          </p:cNvPr>
          <p:cNvSpPr/>
          <p:nvPr/>
        </p:nvSpPr>
        <p:spPr>
          <a:xfrm flipH="1">
            <a:off x="4114800" y="1136469"/>
            <a:ext cx="5316581" cy="2599508"/>
          </a:xfrm>
          <a:prstGeom prst="arc">
            <a:avLst>
              <a:gd name="adj1" fmla="val 7794475"/>
              <a:gd name="adj2" fmla="val 10674707"/>
            </a:avLst>
          </a:prstGeom>
          <a:ln w="762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F975D821-0042-4F37-93DB-FAA8509CC5ED}"/>
              </a:ext>
            </a:extLst>
          </p:cNvPr>
          <p:cNvSpPr/>
          <p:nvPr/>
        </p:nvSpPr>
        <p:spPr>
          <a:xfrm flipV="1">
            <a:off x="2769326" y="3888377"/>
            <a:ext cx="4807131" cy="2460172"/>
          </a:xfrm>
          <a:prstGeom prst="arc">
            <a:avLst>
              <a:gd name="adj1" fmla="val 7794475"/>
              <a:gd name="adj2" fmla="val 10674707"/>
            </a:avLst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ECC6A85-CC68-47E1-97C5-B1F113DA93D0}"/>
              </a:ext>
            </a:extLst>
          </p:cNvPr>
          <p:cNvSpPr/>
          <p:nvPr/>
        </p:nvSpPr>
        <p:spPr>
          <a:xfrm flipH="1" flipV="1">
            <a:off x="4238896" y="3888377"/>
            <a:ext cx="5068388" cy="2460172"/>
          </a:xfrm>
          <a:prstGeom prst="arc">
            <a:avLst>
              <a:gd name="adj1" fmla="val 7794475"/>
              <a:gd name="adj2" fmla="val 10674707"/>
            </a:avLst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9113FE-F1F5-40A7-914E-E527B928D7E2}"/>
              </a:ext>
            </a:extLst>
          </p:cNvPr>
          <p:cNvSpPr txBox="1"/>
          <p:nvPr/>
        </p:nvSpPr>
        <p:spPr>
          <a:xfrm>
            <a:off x="846907" y="2415064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value, 1, 2, 3 ]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FB6D3-C48D-4281-B86A-14D63FA15484}"/>
              </a:ext>
            </a:extLst>
          </p:cNvPr>
          <p:cNvSpPr txBox="1"/>
          <p:nvPr/>
        </p:nvSpPr>
        <p:spPr>
          <a:xfrm>
            <a:off x="2183675" y="558967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[ 2, 3 ]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0942E5-FDBD-4319-83B1-F767B1E2528F}"/>
              </a:ext>
            </a:extLst>
          </p:cNvPr>
          <p:cNvSpPr txBox="1"/>
          <p:nvPr/>
        </p:nvSpPr>
        <p:spPr>
          <a:xfrm>
            <a:off x="9046027" y="558967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[ 1, 2 ]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FF4141-A24C-4A09-AD94-4B204BC5EE15}"/>
              </a:ext>
            </a:extLst>
          </p:cNvPr>
          <p:cNvSpPr txBox="1"/>
          <p:nvPr/>
        </p:nvSpPr>
        <p:spPr>
          <a:xfrm>
            <a:off x="9799759" y="2415064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[ 1, 2, 3, value ]</a:t>
            </a:r>
          </a:p>
        </p:txBody>
      </p:sp>
    </p:spTree>
    <p:extLst>
      <p:ext uri="{BB962C8B-B14F-4D97-AF65-F5344CB8AC3E}">
        <p14:creationId xmlns:p14="http://schemas.microsoft.com/office/powerpoint/2010/main" val="3973499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69EC75-1D73-45C6-BAA0-7BD4B3006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Final Upgrade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D4D954-5B0C-4D4F-9848-08F686B701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Winds of End of Class</a:t>
            </a:r>
          </a:p>
          <a:p>
            <a:r>
              <a:rPr lang="en-US" dirty="0"/>
              <a:t>A Promise of Sleep</a:t>
            </a:r>
          </a:p>
        </p:txBody>
      </p:sp>
    </p:spTree>
    <p:extLst>
      <p:ext uri="{BB962C8B-B14F-4D97-AF65-F5344CB8AC3E}">
        <p14:creationId xmlns:p14="http://schemas.microsoft.com/office/powerpoint/2010/main" val="252283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65FA9F-78F2-4CEB-89D3-A970C7097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3EB83-187F-46F8-A895-716DE810E3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 </a:t>
            </a:r>
            <a:r>
              <a:rPr lang="en-US" dirty="0" err="1"/>
              <a:t>LeWitt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017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36456E-FF6E-478B-8121-0FC9F58DC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 </a:t>
            </a:r>
            <a:r>
              <a:rPr lang="en-US" dirty="0" err="1"/>
              <a:t>LeWitt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B99AB5-8287-4598-A73B-17A81E7FE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Wall Drawing #16 (1969)</a:t>
            </a:r>
          </a:p>
          <a:p>
            <a:pPr marL="0" indent="0">
              <a:buNone/>
            </a:pPr>
            <a:r>
              <a:rPr lang="en-US" dirty="0"/>
              <a:t>Bands of lines 12 inches (30 cm) wide, in three directions (vertical, horizontal, diagonal right) intersecting.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Wall Drawing #17 (1969)</a:t>
            </a:r>
          </a:p>
          <a:p>
            <a:pPr marL="0" indent="0">
              <a:buNone/>
            </a:pPr>
            <a:r>
              <a:rPr lang="en-US" dirty="0"/>
              <a:t>Four-part drawing with a different line direction in each part.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Wall Drawing #46 (1970)</a:t>
            </a:r>
          </a:p>
          <a:p>
            <a:pPr marL="0" indent="0">
              <a:buNone/>
            </a:pPr>
            <a:r>
              <a:rPr lang="en-US" dirty="0"/>
              <a:t>Vertical lines, not straight, not touching, covering the wall evenly.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782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B673-DEEB-4CAA-9F4E-C6C008D12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 </a:t>
            </a:r>
            <a:r>
              <a:rPr lang="en-US" dirty="0" err="1"/>
              <a:t>LeWitt</a:t>
            </a:r>
            <a:endParaRPr lang="en-US" dirty="0"/>
          </a:p>
        </p:txBody>
      </p:sp>
      <p:pic>
        <p:nvPicPr>
          <p:cNvPr id="4" name="Online Media 3">
            <a:hlinkClick r:id="" action="ppaction://media"/>
            <a:extLst>
              <a:ext uri="{FF2B5EF4-FFF2-40B4-BE49-F238E27FC236}">
                <a16:creationId xmlns:a16="http://schemas.microsoft.com/office/drawing/2014/main" id="{A77B4575-0EF8-4FEB-BC6F-92F82200F84E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324350" y="2916991"/>
            <a:ext cx="5575300" cy="4181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A7301F-2CA8-4CCF-BEE9-C9541FBE92C0}"/>
              </a:ext>
            </a:extLst>
          </p:cNvPr>
          <p:cNvSpPr txBox="1"/>
          <p:nvPr/>
        </p:nvSpPr>
        <p:spPr>
          <a:xfrm>
            <a:off x="838200" y="1424562"/>
            <a:ext cx="10147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first drafter has a black marker and makes an irregular horizontal line near the top of the wall. </a:t>
            </a:r>
          </a:p>
          <a:p>
            <a:r>
              <a:rPr lang="en-US" dirty="0"/>
              <a:t>Then the second drafter tries to copy it (without touching it) using </a:t>
            </a:r>
            <a:r>
              <a:rPr lang="en-US" b="1" dirty="0"/>
              <a:t>a red marker</a:t>
            </a:r>
            <a:r>
              <a:rPr lang="en-US" dirty="0"/>
              <a:t>.</a:t>
            </a:r>
          </a:p>
          <a:p>
            <a:r>
              <a:rPr lang="en-US" dirty="0"/>
              <a:t>The third drafter does the same, using </a:t>
            </a:r>
            <a:r>
              <a:rPr lang="en-US" b="1" i="1" dirty="0"/>
              <a:t>a yellow marker</a:t>
            </a:r>
            <a:r>
              <a:rPr lang="en-US" dirty="0"/>
              <a:t>. </a:t>
            </a:r>
          </a:p>
          <a:p>
            <a:r>
              <a:rPr lang="en-US" dirty="0"/>
              <a:t>The fourth drafter does the same using </a:t>
            </a:r>
            <a:r>
              <a:rPr lang="en-US" b="1" i="1" dirty="0"/>
              <a:t>a blue marker</a:t>
            </a:r>
            <a:r>
              <a:rPr lang="en-US" dirty="0"/>
              <a:t>. </a:t>
            </a:r>
          </a:p>
          <a:p>
            <a:r>
              <a:rPr lang="en-US" dirty="0"/>
              <a:t>Then the second drafter followed by the third and fourth copies the last line drawn </a:t>
            </a:r>
            <a:r>
              <a:rPr lang="en-US" b="1" i="1" dirty="0"/>
              <a:t>until the bottom of the wall is reached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8149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0D282C-B592-4E35-8593-47B88A191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Minute Survey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F089ED-F8D8-4CC5-9C34-4D4F18F9BF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Stick around if you have questions or if you want to play </a:t>
            </a:r>
            <a:r>
              <a:rPr lang="en-US" dirty="0" err="1"/>
              <a:t>Jackbox</a:t>
            </a:r>
            <a:r>
              <a:rPr lang="en-US" dirty="0"/>
              <a:t> Party Pack 3</a:t>
            </a:r>
          </a:p>
        </p:txBody>
      </p:sp>
    </p:spTree>
    <p:extLst>
      <p:ext uri="{BB962C8B-B14F-4D97-AF65-F5344CB8AC3E}">
        <p14:creationId xmlns:p14="http://schemas.microsoft.com/office/powerpoint/2010/main" val="339223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75DB2-B09F-4C25-8FFC-1FFEC167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Variable, Many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B0852-2364-4B64-977F-A3016D7CD5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 </a:t>
            </a:r>
            <a:r>
              <a:rPr lang="en-US" b="1" i="1" dirty="0"/>
              <a:t>x</a:t>
            </a:r>
            <a:r>
              <a:rPr lang="en-US" dirty="0"/>
              <a:t> contains 10, 11, 2, and 7</a:t>
            </a:r>
          </a:p>
        </p:txBody>
      </p:sp>
    </p:spTree>
    <p:extLst>
      <p:ext uri="{BB962C8B-B14F-4D97-AF65-F5344CB8AC3E}">
        <p14:creationId xmlns:p14="http://schemas.microsoft.com/office/powerpoint/2010/main" val="135886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AF028A-0A28-4ABA-929C-76C83D1BA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Array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386904-7099-4EB0-8E20-3BABFB22A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24352"/>
            <a:ext cx="10515600" cy="96280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F361034-F8A4-4592-A6AF-D168BD34A37B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5331854" y="1875354"/>
            <a:ext cx="580094" cy="11383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0D0355-89F4-4ADC-8F78-F78750F4E9A2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0006339" y="1875354"/>
            <a:ext cx="580096" cy="11383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9F73F0C-6ADC-4628-918F-610C66C66621}"/>
              </a:ext>
            </a:extLst>
          </p:cNvPr>
          <p:cNvCxnSpPr>
            <a:cxnSpLocks/>
          </p:cNvCxnSpPr>
          <p:nvPr/>
        </p:nvCxnSpPr>
        <p:spPr>
          <a:xfrm flipV="1">
            <a:off x="6540321" y="4215945"/>
            <a:ext cx="0" cy="8734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B48DE4-C1FD-4FC6-9156-54565BB6A526}"/>
              </a:ext>
            </a:extLst>
          </p:cNvPr>
          <p:cNvCxnSpPr>
            <a:cxnSpLocks/>
          </p:cNvCxnSpPr>
          <p:nvPr/>
        </p:nvCxnSpPr>
        <p:spPr>
          <a:xfrm flipV="1">
            <a:off x="8148033" y="4215943"/>
            <a:ext cx="0" cy="8734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974709-9354-40B5-B689-BB08A595880B}"/>
              </a:ext>
            </a:extLst>
          </p:cNvPr>
          <p:cNvCxnSpPr>
            <a:cxnSpLocks/>
          </p:cNvCxnSpPr>
          <p:nvPr/>
        </p:nvCxnSpPr>
        <p:spPr>
          <a:xfrm flipV="1">
            <a:off x="9358648" y="4215943"/>
            <a:ext cx="0" cy="8734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E6DBC6-25BE-4D63-98ED-55E366FC7A24}"/>
              </a:ext>
            </a:extLst>
          </p:cNvPr>
          <p:cNvSpPr txBox="1"/>
          <p:nvPr/>
        </p:nvSpPr>
        <p:spPr>
          <a:xfrm>
            <a:off x="5911948" y="1690688"/>
            <a:ext cx="409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brackets tell p5 we’re making an array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86B79B-8320-4FAD-ADD6-924648DA927D}"/>
              </a:ext>
            </a:extLst>
          </p:cNvPr>
          <p:cNvSpPr txBox="1"/>
          <p:nvPr/>
        </p:nvSpPr>
        <p:spPr>
          <a:xfrm>
            <a:off x="5911948" y="5218218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commas separate each value in the array</a:t>
            </a:r>
          </a:p>
        </p:txBody>
      </p:sp>
    </p:spTree>
    <p:extLst>
      <p:ext uri="{BB962C8B-B14F-4D97-AF65-F5344CB8AC3E}">
        <p14:creationId xmlns:p14="http://schemas.microsoft.com/office/powerpoint/2010/main" val="2058804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AF028A-0A28-4ABA-929C-76C83D1BA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Access the Values?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386904-7099-4EB0-8E20-3BABFB22A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24352"/>
            <a:ext cx="10515600" cy="9628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9BC9211-7000-40CB-B1A3-54DD1C93F6AF}"/>
              </a:ext>
            </a:extLst>
          </p:cNvPr>
          <p:cNvSpPr txBox="1"/>
          <p:nvPr/>
        </p:nvSpPr>
        <p:spPr>
          <a:xfrm>
            <a:off x="5743977" y="4087154"/>
            <a:ext cx="4729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0                  1              2             3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643304-3023-4B18-A63A-5DF177CF2A23}"/>
              </a:ext>
            </a:extLst>
          </p:cNvPr>
          <p:cNvSpPr txBox="1"/>
          <p:nvPr/>
        </p:nvSpPr>
        <p:spPr>
          <a:xfrm>
            <a:off x="838200" y="5665651"/>
            <a:ext cx="8450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The first index is 0</a:t>
            </a:r>
            <a:r>
              <a:rPr lang="en-US" sz="3200" dirty="0"/>
              <a:t>, not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990623-7A0B-4EC4-8BC4-227037F681E8}"/>
              </a:ext>
            </a:extLst>
          </p:cNvPr>
          <p:cNvSpPr txBox="1"/>
          <p:nvPr/>
        </p:nvSpPr>
        <p:spPr>
          <a:xfrm>
            <a:off x="7529530" y="5289985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kern="1900" spc="200" dirty="0"/>
              <a:t>index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A0CEBCBD-5F1D-4A32-8F86-C26460FE38C3}"/>
              </a:ext>
            </a:extLst>
          </p:cNvPr>
          <p:cNvSpPr/>
          <p:nvPr/>
        </p:nvSpPr>
        <p:spPr>
          <a:xfrm rot="5400000">
            <a:off x="7867633" y="2332435"/>
            <a:ext cx="391716" cy="4819332"/>
          </a:xfrm>
          <a:prstGeom prst="rightBrace">
            <a:avLst/>
          </a:prstGeom>
          <a:ln w="571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38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9EB49-82A4-48F7-B748-8FE06CAA5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Each Index as an Individual Variable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1C1655-B4D1-4A48-B63B-21AD661E8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637056" cy="516731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ACCA9C28-F200-4CB0-9A5D-49D59979A782}"/>
              </a:ext>
            </a:extLst>
          </p:cNvPr>
          <p:cNvSpPr/>
          <p:nvPr/>
        </p:nvSpPr>
        <p:spPr>
          <a:xfrm flipH="1">
            <a:off x="4456089" y="2990493"/>
            <a:ext cx="4404575" cy="772733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600" dirty="0"/>
              <a:t>READ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05A95EC-1C30-4A9B-A1F3-4B8E9B5DE25B}"/>
              </a:ext>
            </a:extLst>
          </p:cNvPr>
          <p:cNvSpPr/>
          <p:nvPr/>
        </p:nvSpPr>
        <p:spPr>
          <a:xfrm flipH="1">
            <a:off x="4456089" y="4855783"/>
            <a:ext cx="4404575" cy="772733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600" dirty="0"/>
              <a:t>ASSIGN</a:t>
            </a:r>
          </a:p>
        </p:txBody>
      </p:sp>
    </p:spTree>
    <p:extLst>
      <p:ext uri="{BB962C8B-B14F-4D97-AF65-F5344CB8AC3E}">
        <p14:creationId xmlns:p14="http://schemas.microsoft.com/office/powerpoint/2010/main" val="3773433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24521A-0B8D-4844-AA2A-AF375BA7B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Ellipse Example, </a:t>
            </a:r>
            <a:r>
              <a:rPr lang="en-US" dirty="0" err="1"/>
              <a:t>pt</a:t>
            </a:r>
            <a:r>
              <a:rPr lang="en-US" dirty="0"/>
              <a:t>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B50E0D-5334-4D1E-B682-F8664791A0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Thrones</a:t>
            </a:r>
          </a:p>
        </p:txBody>
      </p:sp>
    </p:spTree>
    <p:extLst>
      <p:ext uri="{BB962C8B-B14F-4D97-AF65-F5344CB8AC3E}">
        <p14:creationId xmlns:p14="http://schemas.microsoft.com/office/powerpoint/2010/main" val="54026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AF028A-0A28-4ABA-929C-76C83D1BA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Indexes Have A Very Useful Pattern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386904-7099-4EB0-8E20-3BABFB22A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9628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9BC9211-7000-40CB-B1A3-54DD1C93F6AF}"/>
              </a:ext>
            </a:extLst>
          </p:cNvPr>
          <p:cNvSpPr txBox="1"/>
          <p:nvPr/>
        </p:nvSpPr>
        <p:spPr>
          <a:xfrm>
            <a:off x="5743977" y="2653490"/>
            <a:ext cx="4729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0                  1              2             3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6DD56088-3D5F-47DE-BFBB-8B060463E66E}"/>
              </a:ext>
            </a:extLst>
          </p:cNvPr>
          <p:cNvSpPr/>
          <p:nvPr/>
        </p:nvSpPr>
        <p:spPr>
          <a:xfrm>
            <a:off x="5241701" y="3305761"/>
            <a:ext cx="5231456" cy="61818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690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AF028A-0A28-4ABA-929C-76C83D1BA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of the For-Loops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386904-7099-4EB0-8E20-3BABFB22A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9628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9BC9211-7000-40CB-B1A3-54DD1C93F6AF}"/>
              </a:ext>
            </a:extLst>
          </p:cNvPr>
          <p:cNvSpPr txBox="1"/>
          <p:nvPr/>
        </p:nvSpPr>
        <p:spPr>
          <a:xfrm>
            <a:off x="5743977" y="2653490"/>
            <a:ext cx="4729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0                  1              2             3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6DD56088-3D5F-47DE-BFBB-8B060463E66E}"/>
              </a:ext>
            </a:extLst>
          </p:cNvPr>
          <p:cNvSpPr/>
          <p:nvPr/>
        </p:nvSpPr>
        <p:spPr>
          <a:xfrm>
            <a:off x="5241701" y="3305761"/>
            <a:ext cx="5231456" cy="61818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820E98-7751-4BEB-8F1E-E65D8D9C2531}"/>
              </a:ext>
            </a:extLst>
          </p:cNvPr>
          <p:cNvSpPr txBox="1">
            <a:spLocks/>
          </p:cNvSpPr>
          <p:nvPr/>
        </p:nvSpPr>
        <p:spPr>
          <a:xfrm>
            <a:off x="838200" y="4094475"/>
            <a:ext cx="10515600" cy="2705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i: 0, 1, 2,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Source Sans Pro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</TotalTime>
  <Words>852</Words>
  <Application>Microsoft Office PowerPoint</Application>
  <PresentationFormat>Widescreen</PresentationFormat>
  <Paragraphs>134</Paragraphs>
  <Slides>27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Courier New</vt:lpstr>
      <vt:lpstr>Source Sans Pro</vt:lpstr>
      <vt:lpstr>Source Sans Pro Black</vt:lpstr>
      <vt:lpstr>Wingdings</vt:lpstr>
      <vt:lpstr>Office Theme</vt:lpstr>
      <vt:lpstr>Arrays</vt:lpstr>
      <vt:lpstr>One Variable, One Value</vt:lpstr>
      <vt:lpstr>One Variable, Many Values</vt:lpstr>
      <vt:lpstr>Our First Array</vt:lpstr>
      <vt:lpstr>How Do We Access the Values?</vt:lpstr>
      <vt:lpstr>Use Each Index as an Individual Variable</vt:lpstr>
      <vt:lpstr>Ellipse Example, pt 1</vt:lpstr>
      <vt:lpstr>Indexes Have A Very Useful Pattern</vt:lpstr>
      <vt:lpstr>Return of the For-Loops</vt:lpstr>
      <vt:lpstr>Array Length</vt:lpstr>
      <vt:lpstr>Ellipse Example, pt 2</vt:lpstr>
      <vt:lpstr>Setting Array Values with a Loop</vt:lpstr>
      <vt:lpstr>Ellipse Example, pt 3</vt:lpstr>
      <vt:lpstr>A Quick Break</vt:lpstr>
      <vt:lpstr>Using Arrays For Colors</vt:lpstr>
      <vt:lpstr>Reminder About Modulo (%)</vt:lpstr>
      <vt:lpstr>Ellipse Example, pt 4</vt:lpstr>
      <vt:lpstr>https://cdpn.io/e/XzjWLo </vt:lpstr>
      <vt:lpstr>Using Arrays For Shapes</vt:lpstr>
      <vt:lpstr>https://cdpn.io/e/bYePRw </vt:lpstr>
      <vt:lpstr>A Quick Break (https://cdpn.io/e/bYePRw))</vt:lpstr>
      <vt:lpstr>More Array Methods</vt:lpstr>
      <vt:lpstr>The Final Upgrade</vt:lpstr>
      <vt:lpstr>Homework</vt:lpstr>
      <vt:lpstr>Sol LeWitt</vt:lpstr>
      <vt:lpstr>Sol LeWitt</vt:lpstr>
      <vt:lpstr>Minute Survey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Christopher Hallberg</dc:creator>
  <cp:lastModifiedBy>Christopher Hallberg</cp:lastModifiedBy>
  <cp:revision>32</cp:revision>
  <dcterms:created xsi:type="dcterms:W3CDTF">2017-11-06T20:01:04Z</dcterms:created>
  <dcterms:modified xsi:type="dcterms:W3CDTF">2017-11-06T23:51:08Z</dcterms:modified>
</cp:coreProperties>
</file>