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9" r:id="rId6"/>
    <p:sldId id="262" r:id="rId7"/>
    <p:sldId id="261" r:id="rId8"/>
    <p:sldId id="286" r:id="rId9"/>
    <p:sldId id="270" r:id="rId10"/>
    <p:sldId id="271" r:id="rId11"/>
    <p:sldId id="272" r:id="rId12"/>
    <p:sldId id="264" r:id="rId13"/>
    <p:sldId id="278" r:id="rId14"/>
    <p:sldId id="274" r:id="rId15"/>
    <p:sldId id="275" r:id="rId16"/>
    <p:sldId id="287" r:id="rId17"/>
    <p:sldId id="289" r:id="rId18"/>
    <p:sldId id="288" r:id="rId19"/>
    <p:sldId id="273" r:id="rId20"/>
    <p:sldId id="265" r:id="rId21"/>
    <p:sldId id="268" r:id="rId22"/>
    <p:sldId id="280" r:id="rId23"/>
    <p:sldId id="290" r:id="rId24"/>
    <p:sldId id="291" r:id="rId25"/>
    <p:sldId id="279" r:id="rId26"/>
    <p:sldId id="267" r:id="rId27"/>
    <p:sldId id="263" r:id="rId28"/>
    <p:sldId id="277" r:id="rId29"/>
    <p:sldId id="276" r:id="rId30"/>
    <p:sldId id="282" r:id="rId31"/>
    <p:sldId id="283" r:id="rId32"/>
    <p:sldId id="284" r:id="rId33"/>
    <p:sldId id="285" r:id="rId34"/>
    <p:sldId id="281" r:id="rId35"/>
    <p:sldId id="292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8.17427" units="1/cm"/>
          <inkml:channelProperty channel="Y" name="resolution" value="39.8524" units="1/cm"/>
          <inkml:channelProperty channel="T" name="resolution" value="1" units="1/dev"/>
        </inkml:channelProperties>
      </inkml:inkSource>
      <inkml:timestamp xml:id="ts0" timeString="2017-09-11T23:53:16.966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11316 17526 0,'0'0'94,"0"-40"-94,0 0 15,0-41 1,0 41-16,0-40 15,0 0-15,0 0 16,0 0-16,0-1 16,0 1-16,0 0 15,0-40-15,0-1 16,0 41-16,0 0 15,0-40-15,0 39 16,0-39-16,0 0 16,0 39-16,0 1 15,0 0-15,0-40 16,0 40-16,0-41 15,0 41-15,0-40 16,0-1-16,0 41 16,0-40-16,0-41 15,0 41-15,0 40 16,0 0-16,-40-41 15,40 41-15,0 0 16,0-40-16,0-1 16,0 41-16,0 0 15,0 0 1,0-41-16,0 41 15,0 0-15,0 40 16,0-40-16,0 40 16,0-1-16,0 1 15,40 0-15,-40 0 16,40 0-16,-40 0 15,0 40-15,0-40 16,0 0-16,0 0 16,0-1-16,0 41 15,0-40 1,0 0-16,0 40 31,0-40 0,0 40 0,0-40-31,0 0 16,0 0-16,0-80 16,0 39-16,0 1 15</inkml:trace>
  <inkml:trace contextRef="#ctx0" brushRef="#br0" timeOffset="1784.1784">11356 12112 0,'40'0'31,"0"0"-15,40 0-16,1 0 16,79 0-16,1 0 15,-1 0-15,81-40 16,80 40-16,-40 0 15,40 0-15,-40 0 16,-1 0-16,1 0 16,-40 0-16,-40 0 15,40 0-15,-41 0 16,41 0-16,-81 0 15,81 0-15,-40 0 16,-41 0-16,41 0 16,0 0-16,39 0 15,-79-41-15,-1 41 16,41 0-16,-81 0 15,41 0-15,-1 0 16,-39 0-16,79 0 16,-79-40-16,-1 40 15,41 0 1,-1 0-16,-39 0 15,-1 0-15,0 0 16,41 0-16,-1 0 16,1 0-16,39 0 15,-39 0-15,-1 0 16,-39 0-16,39 0 15,-39 0-15,39 0 16,-80 0-16,41 0 16,-81 0-16,40 0 15,-40 0-15,41 0 16,-41 0-16,40 0 15,40 0-15,1 0 16,-1 0-16,-80 0 16,81 0-16,-41 0 15,0 0-15,40 0 16,-79 0-16,39 0 15,-40 0-15,80 0 16,1 0-16,-1 0 16,1 0-16,-1 0 15,40 0 1,-39 0-16,-41 0 15,0 0-15,-40 0 16,-40 0-16</inkml:trace>
  <inkml:trace contextRef="#ctx0" brushRef="#br0" timeOffset="3384.3384">23073 11991 0,'0'40'63,"0"1"-48,0-41-15,0 80 16,0-80-16,0 40 16,0 40-16,0-80 15,0 40-15,0 40 16,0-39-16,0-1 15,0 80-15,0-120 16,0 80-16,0-40 16,0 40-16,0-39 15,0-1-15,0 40 16,0-40-16,0 0 15,0 80-15,0-79 16,0 39-16,0 0 16,0 0-16,0 0 15,0 1-15,0-1 16,0-40-16,0 80 15,40-80-15,-40 0 16,0 81-16,0-81 16,0 0-16,0 40 15,40 40 1,-40-39-16,0-1 15,0 0-15,0 0 16,0 1-16,40-1 16,-40-40-16,0 40 15,0-40-15,0-40 16,40 80-16,-40-80 15,0 81-15,0-41 16,0-40-16,0 80 16,0-40-16,0 0 15,0 40-15,0-40 16,0 41-16,-40-1 15,40-40-15,0 40 16,0 0-16,0 41 16,-40-41-16,40 0 15,0-40-15,-40 81 16,40-41-16,-40 0 15,40 0-15,0 0 16,0-40-16,0 1 16,0-1-16,0 0 15,0 0 1,0-40-16,0 40 15,0 0-15,0 0 16,0-40-16,0 40 16,0 0-16,0 1 15,0-41-15,0 40 16,0 0-16,0 0 15,0-40-15,0 40 16,0 40-16,0-80 16,0 80-16,0-80 15,0 40-15,0-40 16,0 81-16,0-81 15,0 40-15,0-40 16,0 40 0,0-40-16,0 40 15,0 0 1,0-40 15,0 40-31,0 0 16,0 0-1,0-40 1,0 41-16,0-1 15,0 0 1,0-40 31</inkml:trace>
  <inkml:trace contextRef="#ctx0" brushRef="#br0" timeOffset="6191.6191">6701 17486 0,'40'0'0,"-40"-80"16,0-81-16,40 41 15,-40-41-15,0 1 16,0-81-16,0 1 16,0 79-16,0-39 15,0-1-15,0 1 16,0-1-16,-40 41 15,40-81-15,0 41 16,0-81-16,40 80 16,-40 1-16,0-41 15,0 81-15,0-1 16,0 1-16,40-41 15,1 41-15,-1-81 16,0 41-16,40 80 16,-40-41-16,-40-39 15,40 39-15,41 1 16,-81-41-16,40 81 15,-40 0-15,40-81 16,-40 121-16,0 0 16,0-1-1,0 1-15,40 40 16,-40 0-16,40-40 15,-40 40-15,0 0 16,0-41-16,0 1 16,0 40-16,0 0 15,0-80-15,0 80 16,0-1-16,0-39 15,0 40-15,0-40 16,0 40 0,0-40-16,0-1 15,-40-39-15,0 0 16,40-81-16,-40 81 15,0-41-15,-1-39 16,-39 40-16,40-1 16,40 81-16,0-40 15,0 39-15,-40 1 16,0 0-16,40 80 15,-40-80-15,40 40 16,-40 40-16,40-40 16,0-1-1,0 41 1,0-40-16,-41 40 15,1-80-15,40 80 16,0-80-16,0 40 16,-80 0-16,80-41 15,0 41-15,-40 0 16,40 40-16,0-40 15,0 40 1</inkml:trace>
  <inkml:trace contextRef="#ctx0" brushRef="#br0" timeOffset="7808.7808">6661 7299 0,'0'-40'15,"0"40"-15,40 0 16,40 0 0,81-40-16,-41 40 15,121 0-15,40-40 16,40 40-16,-40 0 15,160 0-15,-80 0 16,-40 0-16,40 0 16,1 0-1,-41 0-15,40 0 16,-40 0-16,0 0 15,80 0-15,40 0 16,-79 0-16,79 0 16,-80 0-16,80 0 15,-39 0-15,-41 0 16,161 0-16,-41 0 15,81 0-15,-81-80 16,1-1-16,80 1 16,-81 0-16,41 0 15,-81-81-15,-200 1 16,160 80-16,0-1 15,-80 1-15,41 40 16,-162 0-16,1 0 16,-81 0-16,-40 40 15,-39 0-15,39 0 16,-80 0-16,80 0 15,0 0-15,1 0 16,-1 0-16,0 0 16,41 0-1,79 0-15,-39 40 16,79 0-16,41 0 15,-40 0-15,80-40 16,0 40-16,80-40 16,-80 40-16,-160-40 15,80 0-15,-121 0 16,40 41-16,-39-41 15,-41 0-15,41 0 16,-81 0-16,0 40 16,40-40-16,-40 40 15,40-40-15,41 40 16,-121-40-1,40 0 141,-40-40-124,0 40 30,40 0-62,0 0 16,40 0-16,-39 0 15,39 0-15,0 0 16,0 40-16,41 0 15,-81-40-15,0 0 32,0 0-32,0 0 15,-40 0-15,40 0 16,-40 0-16,81 0 15,-81 0-15,80 0 16,0 40-16,40 0 16,-39-40-1,39 40-15,41-40 16,39 0-16,-120 40 15,1-40-15,-1 40 16,40-40-16,1 41 16,79-41-16,-119 40 15,-1 0-15</inkml:trace>
  <inkml:trace contextRef="#ctx0" brushRef="#br0" timeOffset="8831.883">28530 6818 0,'0'40'47,"0"-40"-31,0 40-16,0 40 15,0 41-15,0-1 16,0 40-16,40 1 16,0 79-1,0 1-15,-40-41 16,40 41-16,0 0 15,1 39-15,-41 1 16,0 0-16,40 0 16,-40-1-16,0 41 15,40 0-15,0-40 16,-40 0-16,80 80 15,-80-161-15,40 81 16,0-41-16,1 1 16,-1 40-16,40-41 15,0 41-15,-40 0 16,41-40-16,-41-81 15,0 40-15,0-39 16,0 39-16,-40-79 16,0-1-16,40 40 15,-40-39-15,0-1 16,0 41-16,0-41 15,0 40-15,-40 1 16,40-81-16,0 0 16,-40-40-1,40 40-15,0-39 16,0-1-16,0 40 15,0-40-15,0 40 16,-40 0-16,40-40 16,-40 1-16,40-1 15,0 0-15,0 0 16,0 0-16,0 0 15,-40 40-15,0-40 16,40 1-16,0 39 16,-41 0-16,1-40 15,40 40-15,-40-40 16,40 41-16,0-41 15,0-40-15,-40 80 16,40-80-16,0 80 16,0-80-16,0 40 15,0 0-15,0 0 16,-40 1-16,40-1 15,0 0-15,0-40 16,0 40 15,0-40 47,0 0-78,0-40 16,-40 0-16</inkml:trace>
  <inkml:trace contextRef="#ctx0" brushRef="#br1" timeOffset="15912.5911">20705 10868 0,'40'41'16,"0"-1"-16,1 0 15,-1 0-15,0 40 16,40-40-16,-40 80 15,40-79-15,-39 39 16,79 40-16,-80-80 16,40 40-16,-40 1 15,41-1-15,-41 0 16,0-80-16,-40 40 15,0-40-15,40 40 16,-40-40 62,40-80-78,-40 0 16,0 40-16,40-40 15</inkml:trace>
  <inkml:trace contextRef="#ctx0" brushRef="#br1" timeOffset="16448.6447">21949 10788 0,'-80'121'0,"0"-81"15,-81 80 1,41-40-16,-81 40 15,0 1-15,1-1 16,79 41-16,-79-1 16,39-80-16,81 40 15,-40-39-15,80-1 16,-41-40-16,81 0 15,0 0-15,-40-40 16,40 0 62,40-120-78,41 80 16,-1 40-16</inkml:trace>
  <inkml:trace contextRef="#ctx0" brushRef="#br1" timeOffset="70107.01">14245 15962 0,'0'40'47,"-40"-40"-47,40 40 15,-81 40-15,41 0 16,-80 1-16,-41-1 16,1 0-16,-41 40 15,81-39-15,-81-1 16,81 0-16,0 0 15,-1-40-15,41 0 16,40 1-16,-40-1 16,39 0-16,41 0 15,-40-40-15,0 0 16,0 40-16,40 0 15,-40 0-15,40-40 16,-80 40-16,80-40 16,-40 40-16,-1-40 15,1 81 1,0-81-16,-40 40 15,0 0-15,40 0 16,-1 40-16,1-80 16,-40 40-16,80 0 15,0-40 79,0-80-79,0 0-15,40 0 16</inkml:trace>
  <inkml:trace contextRef="#ctx0" brushRef="#br1" timeOffset="71019.1012">12439 16363 0,'-40'40'0,"40"40"15,-40-40-15,0 40 16,-40 1-16,39-1 16,41 40-16,-40-80 15,0 0 1,0 41-16,0-41 15,40 0-15,-40 40 16,0-40-16,0 40 16,-1-40-16,41 41 15,-40-41-15,0 0 16,40 40-16,-80-40 15,80 0-15,0 0 16,-40 1-16,40-41 16,-40 40-1,80-40 48,40 0-48,0 40 1,81-40-16,120 0 15,-41 40-15,-39-40 16,0 0-16,-41 0 16,-39 0-16,-41 0 15,-40 0 1,40 0-16,-80 0 15,40 0 110,0-80-125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BAD1-2447-4D0B-B8FB-103A4F807A4C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2771-9520-4747-96F9-AAF0944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95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BAD1-2447-4D0B-B8FB-103A4F807A4C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2771-9520-4747-96F9-AAF0944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04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BAD1-2447-4D0B-B8FB-103A4F807A4C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2771-9520-4747-96F9-AAF0944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8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BAD1-2447-4D0B-B8FB-103A4F807A4C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2771-9520-4747-96F9-AAF0944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8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BAD1-2447-4D0B-B8FB-103A4F807A4C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2771-9520-4747-96F9-AAF0944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2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BAD1-2447-4D0B-B8FB-103A4F807A4C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2771-9520-4747-96F9-AAF0944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9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BAD1-2447-4D0B-B8FB-103A4F807A4C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2771-9520-4747-96F9-AAF0944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8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BAD1-2447-4D0B-B8FB-103A4F807A4C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2771-9520-4747-96F9-AAF0944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90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BAD1-2447-4D0B-B8FB-103A4F807A4C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2771-9520-4747-96F9-AAF0944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26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BAD1-2447-4D0B-B8FB-103A4F807A4C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2771-9520-4747-96F9-AAF0944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0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BAD1-2447-4D0B-B8FB-103A4F807A4C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2771-9520-4747-96F9-AAF0944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4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1BAD1-2447-4D0B-B8FB-103A4F807A4C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02771-9520-4747-96F9-AAF0944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171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p5js.org/referenc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vFRZ_NFJpY" TargetMode="External"/><Relationship Id="rId2" Type="http://schemas.openxmlformats.org/officeDocument/2006/relationships/hyperlink" Target="https://codepen.io/crhallberg/pen/JrPrRz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CE9BE-D006-41BD-9D83-13158633C7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2 – 11 Sept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BB461-8645-48DC-9AA0-0DF7CFFC2A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  <a:p>
            <a:r>
              <a:rPr lang="en-US" dirty="0"/>
              <a:t>Basic input</a:t>
            </a:r>
          </a:p>
          <a:p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3170512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723A2-C2D3-4191-9B51-35F834CE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E6DE6B-1E33-416F-9DE2-F1E086800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675" y="2387685"/>
            <a:ext cx="112966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6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E890-A3DB-42CA-86AD-9466D971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p5.js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B6EAC-3E72-428E-96E5-D12396F75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hlinkClick r:id="rId2"/>
              </a:rPr>
              <a:t>https://p5js.org/reference</a:t>
            </a:r>
            <a:endParaRPr lang="en-US" sz="3600" b="1" dirty="0"/>
          </a:p>
          <a:p>
            <a:endParaRPr lang="en-US" dirty="0"/>
          </a:p>
          <a:p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DB3BEC-FD45-45A2-930B-C5A61D756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50" y="3062288"/>
            <a:ext cx="72009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359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A45F-8D8A-424A-9D78-7A949358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 Bomb????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7F1FB-4EE3-43BC-93CC-6FDB5E787B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22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99A26-B069-406B-8C20-DDFEC734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Conditionals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A1791-3E24-4F19-82FC-D1A1878257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05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A4E4DE-7A9C-43B5-B780-6E512331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 In English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4C213EB-2496-4612-8294-DAEDA0F06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38991"/>
            <a:ext cx="10515600" cy="192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04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A4E4DE-7A9C-43B5-B780-6E512331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 In English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6DBFDD-695E-4EC5-8AFC-DEA7E1332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/>
              <a:t>"If you see a bear, run!"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/>
              <a:t>"If you're going to be late, give me a call."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34629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712B0-D487-4448-95C5-5AEF83435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 in Code</a:t>
            </a:r>
          </a:p>
        </p:txBody>
      </p:sp>
      <p:pic>
        <p:nvPicPr>
          <p:cNvPr id="1026" name="Picture 2" descr="if-statement structure">
            <a:extLst>
              <a:ext uri="{FF2B5EF4-FFF2-40B4-BE49-F238E27FC236}">
                <a16:creationId xmlns:a16="http://schemas.microsoft.com/office/drawing/2014/main" id="{2F60B6B5-E9BB-45B0-BB02-2038BDA0D3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690688"/>
            <a:ext cx="105918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846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A4E4DE-7A9C-43B5-B780-6E512331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 In English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6DBFDD-695E-4EC5-8AFC-DEA7E1332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5052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"If there's an orange soda, I'll take that. If not, I'll have a cola."</a:t>
            </a:r>
          </a:p>
          <a:p>
            <a:pPr marL="0" indent="0">
              <a:buNone/>
            </a:pPr>
            <a:r>
              <a:rPr lang="en-US" sz="3200" dirty="0"/>
              <a:t>"If you can't make it, that's fine."</a:t>
            </a:r>
          </a:p>
        </p:txBody>
      </p:sp>
    </p:spTree>
    <p:extLst>
      <p:ext uri="{BB962C8B-B14F-4D97-AF65-F5344CB8AC3E}">
        <p14:creationId xmlns:p14="http://schemas.microsoft.com/office/powerpoint/2010/main" val="3409697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B03EA8-0683-4FDB-BE6F-AF6802672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6" y="1690688"/>
            <a:ext cx="8372475" cy="25574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D712B0-D487-4448-95C5-5AEF83435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 in Code</a:t>
            </a:r>
          </a:p>
        </p:txBody>
      </p:sp>
      <p:pic>
        <p:nvPicPr>
          <p:cNvPr id="1026" name="Picture 2" descr="if-statement structure">
            <a:extLst>
              <a:ext uri="{FF2B5EF4-FFF2-40B4-BE49-F238E27FC236}">
                <a16:creationId xmlns:a16="http://schemas.microsoft.com/office/drawing/2014/main" id="{2F60B6B5-E9BB-45B0-BB02-2038BDA0D3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1" y="1690689"/>
            <a:ext cx="79438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2D6D2B-EF1C-4715-B685-6C3DC9F34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6" y="3639355"/>
            <a:ext cx="8372475" cy="255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04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9617B6-F1B8-491C-8C16-4DDF3D901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Operators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0C21FA-C788-455E-9CDE-355465B2C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868587"/>
              </p:ext>
            </p:extLst>
          </p:nvPr>
        </p:nvGraphicFramePr>
        <p:xfrm>
          <a:off x="838200" y="2056097"/>
          <a:ext cx="10515603" cy="3683520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3505201">
                  <a:extLst>
                    <a:ext uri="{9D8B030D-6E8A-4147-A177-3AD203B41FA5}">
                      <a16:colId xmlns:a16="http://schemas.microsoft.com/office/drawing/2014/main" val="818887629"/>
                    </a:ext>
                  </a:extLst>
                </a:gridCol>
                <a:gridCol w="3505201">
                  <a:extLst>
                    <a:ext uri="{9D8B030D-6E8A-4147-A177-3AD203B41FA5}">
                      <a16:colId xmlns:a16="http://schemas.microsoft.com/office/drawing/2014/main" val="3750536532"/>
                    </a:ext>
                  </a:extLst>
                </a:gridCol>
                <a:gridCol w="3505201">
                  <a:extLst>
                    <a:ext uri="{9D8B030D-6E8A-4147-A177-3AD203B41FA5}">
                      <a16:colId xmlns:a16="http://schemas.microsoft.com/office/drawing/2014/main" val="1253891732"/>
                    </a:ext>
                  </a:extLst>
                </a:gridCol>
              </a:tblGrid>
              <a:tr h="73670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Less than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True: 4 &lt; 5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False: 100 &lt;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7327455"/>
                  </a:ext>
                </a:extLst>
              </a:tr>
              <a:tr h="73670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Greater than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True: 15 &gt; 7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False: -1 &gt;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3203589"/>
                  </a:ext>
                </a:extLst>
              </a:tr>
              <a:tr h="73670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==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Equal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True: 4 == 4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False: 4 ==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8615305"/>
                  </a:ext>
                </a:extLst>
              </a:tr>
              <a:tr h="73670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!=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Not equal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True: 3.14 != 3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False: 1 !=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6158608"/>
                  </a:ext>
                </a:extLst>
              </a:tr>
              <a:tr h="73670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!()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Not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True: !(False)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False: !(True)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864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162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B145B-1E23-466B-82F2-D6B3CF6AF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Previously, in IMM120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18AB6-8469-4AB3-B1C1-239F870BB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Where is Professor Hallberg’s office?</a:t>
            </a:r>
          </a:p>
          <a:p>
            <a:pPr lvl="1"/>
            <a:r>
              <a:rPr lang="en-US" dirty="0"/>
              <a:t>Adjunct office: 3</a:t>
            </a:r>
            <a:r>
              <a:rPr lang="en-US" baseline="30000" dirty="0"/>
              <a:t>rd</a:t>
            </a:r>
            <a:r>
              <a:rPr lang="en-US" dirty="0"/>
              <a:t> floor, right at the end of the hall.</a:t>
            </a:r>
          </a:p>
          <a:p>
            <a:pPr lvl="1"/>
            <a:endParaRPr lang="en-US" dirty="0"/>
          </a:p>
          <a:p>
            <a:r>
              <a:rPr lang="en-US" i="1" dirty="0"/>
              <a:t>When are Professor Hallberg’s office hours?</a:t>
            </a:r>
          </a:p>
          <a:p>
            <a:pPr lvl="1"/>
            <a:r>
              <a:rPr lang="en-US" dirty="0"/>
              <a:t>All day Monday from 10am until class.</a:t>
            </a:r>
          </a:p>
          <a:p>
            <a:pPr lvl="1"/>
            <a:endParaRPr lang="en-US" dirty="0"/>
          </a:p>
          <a:p>
            <a:r>
              <a:rPr lang="en-US" i="1" dirty="0"/>
              <a:t>What three Canvas features do you find most useful?</a:t>
            </a:r>
          </a:p>
          <a:p>
            <a:pPr lvl="1"/>
            <a:r>
              <a:rPr lang="en-US" dirty="0"/>
              <a:t>“First year here… so I haven’t used it much.”</a:t>
            </a:r>
          </a:p>
          <a:p>
            <a:pPr lvl="1"/>
            <a:r>
              <a:rPr lang="en-US" dirty="0"/>
              <a:t>“I enjoy that there’s an app”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826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9A49C-C84C-4DB4-945B-D28F21D3A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Basic Input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6CDA2-336B-4432-BC8D-9E5E184E73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 events</a:t>
            </a:r>
          </a:p>
        </p:txBody>
      </p:sp>
    </p:spTree>
    <p:extLst>
      <p:ext uri="{BB962C8B-B14F-4D97-AF65-F5344CB8AC3E}">
        <p14:creationId xmlns:p14="http://schemas.microsoft.com/office/powerpoint/2010/main" val="1321457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DD6D-A7FF-4700-A96E-0C61FD4A9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that Change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267FC95-1A6A-4B7C-8BD0-3D9A3E9D0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label instead of a number</a:t>
            </a:r>
          </a:p>
          <a:p>
            <a:r>
              <a:rPr lang="en-US" dirty="0"/>
              <a:t>A label that represents the same value, but that value can change at any time</a:t>
            </a:r>
          </a:p>
          <a:p>
            <a:r>
              <a:rPr lang="en-US" dirty="0"/>
              <a:t>We call these </a:t>
            </a:r>
            <a:r>
              <a:rPr lang="en-US" b="1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2234409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4EDC9-B8FE-470C-8FC2-84BDA426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p5.js Numbers That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48A3E-263E-4C09-AEF4-6E391AD1D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</a:t>
            </a:r>
            <a:r>
              <a:rPr lang="en-US" i="1" dirty="0"/>
              <a:t>fill</a:t>
            </a:r>
            <a:r>
              <a:rPr lang="en-US" dirty="0"/>
              <a:t> and </a:t>
            </a:r>
            <a:r>
              <a:rPr lang="en-US" i="1" dirty="0"/>
              <a:t>stroke</a:t>
            </a:r>
            <a:r>
              <a:rPr lang="en-US" dirty="0"/>
              <a:t> variables</a:t>
            </a:r>
          </a:p>
          <a:p>
            <a:endParaRPr lang="en-US" dirty="0"/>
          </a:p>
          <a:p>
            <a:r>
              <a:rPr lang="en-US" b="1" dirty="0"/>
              <a:t>width</a:t>
            </a:r>
            <a:r>
              <a:rPr lang="en-US" dirty="0"/>
              <a:t> and </a:t>
            </a:r>
            <a:r>
              <a:rPr lang="en-US" b="1" dirty="0"/>
              <a:t>height</a:t>
            </a:r>
          </a:p>
          <a:p>
            <a:endParaRPr lang="en-US" dirty="0"/>
          </a:p>
          <a:p>
            <a:r>
              <a:rPr lang="en-US" b="1" dirty="0" err="1"/>
              <a:t>mouseX</a:t>
            </a:r>
            <a:r>
              <a:rPr lang="en-US" dirty="0"/>
              <a:t> will always be the horizontal position of the cursor</a:t>
            </a:r>
          </a:p>
          <a:p>
            <a:pPr lvl="1"/>
            <a:r>
              <a:rPr lang="en-US" dirty="0"/>
              <a:t>Number of pixels between the cursor and the left edge</a:t>
            </a:r>
          </a:p>
          <a:p>
            <a:pPr lvl="1"/>
            <a:endParaRPr lang="en-US" dirty="0"/>
          </a:p>
          <a:p>
            <a:r>
              <a:rPr lang="en-US" b="1" dirty="0" err="1"/>
              <a:t>mouseY</a:t>
            </a:r>
            <a:r>
              <a:rPr lang="en-US" dirty="0"/>
              <a:t> is the vertical position of the cursor</a:t>
            </a:r>
          </a:p>
          <a:p>
            <a:pPr lvl="1"/>
            <a:r>
              <a:rPr lang="en-US" dirty="0"/>
              <a:t>Number of pixels between the cursor and the top edge</a:t>
            </a:r>
          </a:p>
        </p:txBody>
      </p:sp>
    </p:spTree>
    <p:extLst>
      <p:ext uri="{BB962C8B-B14F-4D97-AF65-F5344CB8AC3E}">
        <p14:creationId xmlns:p14="http://schemas.microsoft.com/office/powerpoint/2010/main" val="2676496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C40E-8E22-4FFB-B2B7-C40A42A89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6CE7F-91EA-493C-A711-6D4C1ECF5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map(number, </a:t>
            </a:r>
            <a:r>
              <a:rPr lang="en-US" dirty="0" err="1"/>
              <a:t>minActual</a:t>
            </a:r>
            <a:r>
              <a:rPr lang="en-US" dirty="0"/>
              <a:t>, </a:t>
            </a:r>
            <a:r>
              <a:rPr lang="en-US" dirty="0" err="1"/>
              <a:t>maxActual</a:t>
            </a:r>
            <a:r>
              <a:rPr lang="en-US" dirty="0"/>
              <a:t>, </a:t>
            </a:r>
            <a:r>
              <a:rPr lang="en-US" dirty="0" err="1"/>
              <a:t>minOut</a:t>
            </a:r>
            <a:r>
              <a:rPr lang="en-US" dirty="0"/>
              <a:t>, </a:t>
            </a:r>
            <a:r>
              <a:rPr lang="en-US" dirty="0" err="1"/>
              <a:t>maxOut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07901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FBE95-E782-439D-9343-D7CCF5BBC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BF2AA-410D-47CF-A52A-25AB95B7A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random() &gt; random decimal between 0 and 1 (good for </a:t>
            </a:r>
            <a:r>
              <a:rPr lang="en-US" dirty="0" err="1"/>
              <a:t>percents</a:t>
            </a:r>
            <a:r>
              <a:rPr lang="en-US" dirty="0"/>
              <a:t>)</a:t>
            </a:r>
          </a:p>
          <a:p>
            <a:r>
              <a:rPr lang="en-US" dirty="0"/>
              <a:t>random(max) &gt; random number between 0 and max</a:t>
            </a:r>
          </a:p>
          <a:p>
            <a:r>
              <a:rPr lang="en-US" dirty="0"/>
              <a:t>random(min, max) &gt; random number between min and max</a:t>
            </a:r>
          </a:p>
        </p:txBody>
      </p:sp>
    </p:spTree>
    <p:extLst>
      <p:ext uri="{BB962C8B-B14F-4D97-AF65-F5344CB8AC3E}">
        <p14:creationId xmlns:p14="http://schemas.microsoft.com/office/powerpoint/2010/main" val="3452392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37910-E2B0-421C-95E9-0BAAF61D7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 Input Events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F4DCD-9D67-4AA6-A995-C7C30AC924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82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19199-706C-41E9-A1DD-763BAD272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p5.js provide event information?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9D9D1-C918-44B2-B38D-41CA0CE1D1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Boolean Variables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D5644-6E8D-4E9F-AF38-C06F27676F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mouseIsPressed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keyIsPressed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4ED259-B657-4C61-A2C4-3D9FD1FD3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83348" y="1681163"/>
            <a:ext cx="5672040" cy="823912"/>
          </a:xfrm>
        </p:spPr>
        <p:txBody>
          <a:bodyPr/>
          <a:lstStyle/>
          <a:p>
            <a:r>
              <a:rPr lang="en-US" dirty="0"/>
              <a:t>Event Functions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FBA8AD-05BE-48E6-8246-123F8B144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83348" y="2505075"/>
            <a:ext cx="6372664" cy="368458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mousePressed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keyPressed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 }</a:t>
            </a:r>
          </a:p>
        </p:txBody>
      </p:sp>
    </p:spTree>
    <p:extLst>
      <p:ext uri="{BB962C8B-B14F-4D97-AF65-F5344CB8AC3E}">
        <p14:creationId xmlns:p14="http://schemas.microsoft.com/office/powerpoint/2010/main" val="2306049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1F71A-D704-4710-BB7B-299E2981D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Codes</a:t>
            </a:r>
          </a:p>
        </p:txBody>
      </p:sp>
      <p:pic>
        <p:nvPicPr>
          <p:cNvPr id="1026" name="Picture 2" descr="http://monkeyfighter.com/images/games/keycodes.gif">
            <a:extLst>
              <a:ext uri="{FF2B5EF4-FFF2-40B4-BE49-F238E27FC236}">
                <a16:creationId xmlns:a16="http://schemas.microsoft.com/office/drawing/2014/main" id="{FBF68BCD-C7A9-4E67-9235-7FE34A4DDA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2307381"/>
            <a:ext cx="100965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176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B091-1617-4DA8-9205-4220543E7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CC933-E108-4A95-9757-1D8F069BB9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75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DD6D-A7FF-4700-A96E-0C61FD4A9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Your Own 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95BAB3-722F-4237-A16F-890227A965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23954"/>
            <a:ext cx="10515600" cy="3154680"/>
          </a:xfrm>
        </p:spPr>
      </p:pic>
    </p:spTree>
    <p:extLst>
      <p:ext uri="{BB962C8B-B14F-4D97-AF65-F5344CB8AC3E}">
        <p14:creationId xmlns:p14="http://schemas.microsoft.com/office/powerpoint/2010/main" val="92897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CC766-5857-467F-A128-48FFFC2A1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Previously, in IMM120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0FBA7D-AA02-4581-9D64-C80FEEC2FE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863512"/>
              </p:ext>
            </p:extLst>
          </p:nvPr>
        </p:nvGraphicFramePr>
        <p:xfrm>
          <a:off x="838200" y="2147596"/>
          <a:ext cx="10515600" cy="3222892"/>
        </p:xfrm>
        <a:graphic>
          <a:graphicData uri="http://schemas.openxmlformats.org/drawingml/2006/table">
            <a:tbl>
              <a:tblPr firstCol="1" bandRow="1">
                <a:tableStyleId>{9D7B26C5-4107-4FEC-AEDC-1716B250A1EF}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0555975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024631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5947881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8596416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1805108"/>
                    </a:ext>
                  </a:extLst>
                </a:gridCol>
              </a:tblGrid>
              <a:tr h="8057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Attendance (15%)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weight: </a:t>
                      </a:r>
                      <a:r>
                        <a:rPr lang="en-US" b="1" dirty="0"/>
                        <a:t>22%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Fine: </a:t>
                      </a:r>
                      <a:r>
                        <a:rPr lang="en-US" b="1" dirty="0"/>
                        <a:t>78%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More weight: </a:t>
                      </a:r>
                      <a:r>
                        <a:rPr lang="en-US" b="1" dirty="0"/>
                        <a:t>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923815"/>
                  </a:ext>
                </a:extLst>
              </a:tr>
              <a:tr h="8057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Homework (25%)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weight: </a:t>
                      </a:r>
                      <a:r>
                        <a:rPr lang="en-US" b="1" dirty="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Fine: </a:t>
                      </a:r>
                      <a:r>
                        <a:rPr lang="en-US" b="1" dirty="0"/>
                        <a:t>90%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More weight: </a:t>
                      </a:r>
                      <a:r>
                        <a:rPr lang="en-US" b="1" dirty="0"/>
                        <a:t>5%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116754"/>
                  </a:ext>
                </a:extLst>
              </a:tr>
              <a:tr h="8057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Midterm Project (25%)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weight: </a:t>
                      </a:r>
                      <a:r>
                        <a:rPr lang="en-US" b="1" dirty="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Fine: </a:t>
                      </a:r>
                      <a:r>
                        <a:rPr lang="en-US" b="1" dirty="0"/>
                        <a:t>90%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More weight: </a:t>
                      </a:r>
                      <a:r>
                        <a:rPr lang="en-US" b="1" dirty="0"/>
                        <a:t>5%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5184536"/>
                  </a:ext>
                </a:extLst>
              </a:tr>
              <a:tr h="8057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Final Project (35%)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weight: </a:t>
                      </a:r>
                      <a:r>
                        <a:rPr lang="en-US" b="1" dirty="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Fine: </a:t>
                      </a:r>
                      <a:r>
                        <a:rPr lang="en-US" b="1" dirty="0"/>
                        <a:t>90%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More weight: </a:t>
                      </a:r>
                      <a:r>
                        <a:rPr lang="en-US" b="1" dirty="0"/>
                        <a:t>5%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1151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5758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465CE9-8AAA-47AE-A812-5872854D4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a Circle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123CC-EE0D-4C85-9348-87E0FCCAD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878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8F19-F93C-4821-8A82-4A36624BB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Things Move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B70FB-00DC-45BD-8ACB-124B41841B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87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03E1-F898-4F1C-85D8-B9333E59C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Input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B0C60-A890-4730-948B-7211C55BDC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Stopping the loop, getting going.</a:t>
            </a:r>
          </a:p>
        </p:txBody>
      </p:sp>
    </p:spTree>
    <p:extLst>
      <p:ext uri="{BB962C8B-B14F-4D97-AF65-F5344CB8AC3E}">
        <p14:creationId xmlns:p14="http://schemas.microsoft.com/office/powerpoint/2010/main" val="20366153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32C8C-6112-4EAE-B11F-A164F487A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Yep</a:t>
            </a:r>
          </a:p>
        </p:txBody>
      </p:sp>
      <p:pic>
        <p:nvPicPr>
          <p:cNvPr id="3074" name="Picture 2" descr="https://digitalbreed.com/wp-content/uploads/2014/02/13-repeating-pipes.gif">
            <a:extLst>
              <a:ext uri="{FF2B5EF4-FFF2-40B4-BE49-F238E27FC236}">
                <a16:creationId xmlns:a16="http://schemas.microsoft.com/office/drawing/2014/main" id="{7F2BDAA4-FE23-42E5-8009-44A46633D107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04" y="0"/>
            <a:ext cx="564039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3685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F36C-E5E5-4958-B34D-26C132F75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81261-5717-4CE5-9918-0E872D27A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Make an eclipse-inspired experience</a:t>
            </a:r>
          </a:p>
          <a:p>
            <a:r>
              <a:rPr lang="en-US" dirty="0">
                <a:hlinkClick r:id="rId2"/>
              </a:rPr>
              <a:t>https://codepen.io/crhallberg/pen/JrPrRz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Inspiration</a:t>
            </a:r>
          </a:p>
          <a:p>
            <a:pPr lvl="1"/>
            <a:r>
              <a:rPr lang="en-US" dirty="0"/>
              <a:t>Vox’s eclipse video: </a:t>
            </a:r>
            <a:r>
              <a:rPr lang="en-US" dirty="0">
                <a:hlinkClick r:id="rId3"/>
              </a:rPr>
              <a:t>https://www.youtube.com/watch?v=9vFRZ_NFJpY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5138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AE0B1-3C35-43B6-B39E-3E71D0F9A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Minute Survey!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8AF6C-F6A4-4431-9A77-0D82E76E7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forgot something, so… flip your survey over…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D2E5ACC-F397-4892-A3D0-40F5E2D7D124}"/>
                  </a:ext>
                </a:extLst>
              </p14:cNvPr>
              <p14:cNvContentPartPr/>
              <p14:nvPr/>
            </p14:nvContentPartPr>
            <p14:xfrm>
              <a:off x="2397960" y="2180160"/>
              <a:ext cx="8263080" cy="4259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D2E5ACC-F397-4892-A3D0-40F5E2D7D1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8600" y="2170800"/>
                <a:ext cx="8281800" cy="427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7050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3FC0-D496-4E91-B312-A83C0F2A2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Anything else?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99DE3-038C-4D7E-AF45-0483651F4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Questions, concerns, homework questions?</a:t>
            </a:r>
          </a:p>
        </p:txBody>
      </p:sp>
    </p:spTree>
    <p:extLst>
      <p:ext uri="{BB962C8B-B14F-4D97-AF65-F5344CB8AC3E}">
        <p14:creationId xmlns:p14="http://schemas.microsoft.com/office/powerpoint/2010/main" val="4277145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CAE5C-F60F-4C69-A6F9-189AC589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790F1-5319-416D-B67F-218256594A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BUGS!! AAA!!!</a:t>
            </a:r>
          </a:p>
        </p:txBody>
      </p:sp>
    </p:spTree>
    <p:extLst>
      <p:ext uri="{BB962C8B-B14F-4D97-AF65-F5344CB8AC3E}">
        <p14:creationId xmlns:p14="http://schemas.microsoft.com/office/powerpoint/2010/main" val="2048227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FC738-E4F3-4E38-94EE-2ECC80A27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Codepen’s</a:t>
            </a:r>
            <a:r>
              <a:rPr lang="en-US" dirty="0"/>
              <a:t> Helper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5EA71D-9034-45DB-A947-E1A570C3D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23402"/>
            <a:ext cx="7524750" cy="2533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D6F28A-B323-4BC0-B1F5-967DA4E94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25864"/>
            <a:ext cx="76581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22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A6110-E621-4E1A-B25E-BF67B5183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Console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E52E27-D1CD-46B6-82E2-DE13484AE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69073"/>
            <a:ext cx="5524500" cy="4933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55C3E4-E491-4892-8DEF-22E408A13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50" y="1173773"/>
            <a:ext cx="443865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32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A6110-E621-4E1A-B25E-BF67B5183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Console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71D223-E3CC-4A40-B1AB-EBBA42CFC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282616"/>
            <a:ext cx="7924800" cy="348615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2F0A80A-7C18-485E-A32C-50F98E9D2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33828" y="5272537"/>
            <a:ext cx="24955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3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1562E-DEB7-4D1D-A4A5-3574941A6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43635-37F7-4491-ACD5-46951C889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Make sure you use it inside of a function to avoid printing, like, onto paper.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13A4EB-94AB-4E39-A6BF-DDBD2798B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67150"/>
            <a:ext cx="10325100" cy="2990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0EBA9D-605F-403B-82A1-E4A986C93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96810"/>
            <a:ext cx="10325100" cy="2990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0F52B0-CD30-4476-9E25-753EB6B86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40538"/>
            <a:ext cx="103251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390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Source Sans Pro">
      <a:majorFont>
        <a:latin typeface="Source Sans Pro Black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</TotalTime>
  <Words>603</Words>
  <Application>Microsoft Office PowerPoint</Application>
  <PresentationFormat>Widescreen</PresentationFormat>
  <Paragraphs>128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Courier New</vt:lpstr>
      <vt:lpstr>Source Sans Pro</vt:lpstr>
      <vt:lpstr>Source Sans Pro Black</vt:lpstr>
      <vt:lpstr>Office Theme</vt:lpstr>
      <vt:lpstr>Class 2 – 11 Sept</vt:lpstr>
      <vt:lpstr>Previously, in IMM120</vt:lpstr>
      <vt:lpstr>Previously, in IMM120</vt:lpstr>
      <vt:lpstr>Anything else?</vt:lpstr>
      <vt:lpstr>Debugging Tips</vt:lpstr>
      <vt:lpstr>Codepen’s Helper</vt:lpstr>
      <vt:lpstr>Browser Console</vt:lpstr>
      <vt:lpstr>Browser Console</vt:lpstr>
      <vt:lpstr>Report Data</vt:lpstr>
      <vt:lpstr>Report Data</vt:lpstr>
      <vt:lpstr>p5.js Reference</vt:lpstr>
      <vt:lpstr>Is That A Bomb????</vt:lpstr>
      <vt:lpstr>4. Conditionals</vt:lpstr>
      <vt:lpstr>Conditionals In English</vt:lpstr>
      <vt:lpstr>Conditionals In English</vt:lpstr>
      <vt:lpstr>Conditionals in Code</vt:lpstr>
      <vt:lpstr>Conditionals In English</vt:lpstr>
      <vt:lpstr>Conditionals in Code</vt:lpstr>
      <vt:lpstr>Boolean Operators</vt:lpstr>
      <vt:lpstr>5. Basic Input</vt:lpstr>
      <vt:lpstr>Numbers that Change</vt:lpstr>
      <vt:lpstr>p5.js Numbers That Change</vt:lpstr>
      <vt:lpstr>Number Mapping</vt:lpstr>
      <vt:lpstr>Random Numbers</vt:lpstr>
      <vt:lpstr>5.2 Input Events</vt:lpstr>
      <vt:lpstr>How Does p5.js provide event information?</vt:lpstr>
      <vt:lpstr>Key Codes</vt:lpstr>
      <vt:lpstr>6. Variables</vt:lpstr>
      <vt:lpstr>Making Your Own Variables</vt:lpstr>
      <vt:lpstr>Saving a Circle</vt:lpstr>
      <vt:lpstr>Making Things Move</vt:lpstr>
      <vt:lpstr>Mouse Input</vt:lpstr>
      <vt:lpstr>Yep</vt:lpstr>
      <vt:lpstr>Homework</vt:lpstr>
      <vt:lpstr>Minute Survey!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2 – 11 Sept</dc:title>
  <dc:creator>Christopher Hallberg</dc:creator>
  <cp:lastModifiedBy>Christopher Hallberg</cp:lastModifiedBy>
  <cp:revision>28</cp:revision>
  <dcterms:created xsi:type="dcterms:W3CDTF">2017-09-07T00:59:50Z</dcterms:created>
  <dcterms:modified xsi:type="dcterms:W3CDTF">2017-09-12T00:14:16Z</dcterms:modified>
</cp:coreProperties>
</file>