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57" r:id="rId3"/>
    <p:sldId id="296" r:id="rId4"/>
    <p:sldId id="297" r:id="rId5"/>
    <p:sldId id="298" r:id="rId6"/>
    <p:sldId id="316" r:id="rId7"/>
    <p:sldId id="260" r:id="rId8"/>
    <p:sldId id="293" r:id="rId9"/>
    <p:sldId id="269" r:id="rId10"/>
    <p:sldId id="299" r:id="rId11"/>
    <p:sldId id="300" r:id="rId12"/>
    <p:sldId id="301" r:id="rId13"/>
    <p:sldId id="302" r:id="rId14"/>
    <p:sldId id="295" r:id="rId15"/>
    <p:sldId id="294" r:id="rId16"/>
    <p:sldId id="262" r:id="rId17"/>
    <p:sldId id="261" r:id="rId18"/>
    <p:sldId id="286" r:id="rId19"/>
    <p:sldId id="317" r:id="rId20"/>
    <p:sldId id="318" r:id="rId21"/>
    <p:sldId id="264" r:id="rId22"/>
    <p:sldId id="278" r:id="rId23"/>
    <p:sldId id="274" r:id="rId24"/>
    <p:sldId id="275" r:id="rId25"/>
    <p:sldId id="287" r:id="rId26"/>
    <p:sldId id="303" r:id="rId27"/>
    <p:sldId id="304" r:id="rId28"/>
    <p:sldId id="306" r:id="rId29"/>
    <p:sldId id="305" r:id="rId30"/>
    <p:sldId id="307" r:id="rId31"/>
    <p:sldId id="308" r:id="rId32"/>
    <p:sldId id="273" r:id="rId33"/>
    <p:sldId id="268" r:id="rId34"/>
    <p:sldId id="280" r:id="rId35"/>
    <p:sldId id="291" r:id="rId36"/>
    <p:sldId id="321" r:id="rId37"/>
    <p:sldId id="276" r:id="rId38"/>
    <p:sldId id="309" r:id="rId39"/>
    <p:sldId id="310" r:id="rId40"/>
    <p:sldId id="322" r:id="rId41"/>
    <p:sldId id="312" r:id="rId42"/>
    <p:sldId id="265" r:id="rId43"/>
    <p:sldId id="311" r:id="rId44"/>
    <p:sldId id="313" r:id="rId45"/>
    <p:sldId id="314" r:id="rId46"/>
    <p:sldId id="315" r:id="rId47"/>
    <p:sldId id="281" r:id="rId48"/>
    <p:sldId id="319" r:id="rId49"/>
    <p:sldId id="32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387"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E57-4F2B-A6BC-7EAED9788FA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E57-4F2B-A6BC-7EAED9788FA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E57-4F2B-A6BC-7EAED9788FA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E57-4F2B-A6BC-7EAED9788FA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E57-4F2B-A6BC-7EAED9788FA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E57-4F2B-A6BC-7EAED9788FA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E57-4F2B-A6BC-7EAED9788FA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E57-4F2B-A6BC-7EAED9788FAB}"/>
              </c:ext>
            </c:extLst>
          </c:dPt>
          <c:cat>
            <c:strRef>
              <c:f>Sheet1!$A$2:$A$9</c:f>
              <c:strCache>
                <c:ptCount val="7"/>
                <c:pt idx="0">
                  <c:v>IMM</c:v>
                </c:pt>
                <c:pt idx="1">
                  <c:v>Accounting</c:v>
                </c:pt>
                <c:pt idx="2">
                  <c:v>Marketing</c:v>
                </c:pt>
                <c:pt idx="3">
                  <c:v>Photography</c:v>
                </c:pt>
                <c:pt idx="4">
                  <c:v>Graphic Design</c:v>
                </c:pt>
                <c:pt idx="5">
                  <c:v>Biology</c:v>
                </c:pt>
                <c:pt idx="6">
                  <c:v>Animation</c:v>
                </c:pt>
              </c:strCache>
            </c:strRef>
          </c:cat>
          <c:val>
            <c:numRef>
              <c:f>Sheet1!$B$2:$B$9</c:f>
              <c:numCache>
                <c:formatCode>General</c:formatCode>
                <c:ptCount val="8"/>
                <c:pt idx="0">
                  <c:v>5</c:v>
                </c:pt>
                <c:pt idx="1">
                  <c:v>1</c:v>
                </c:pt>
                <c:pt idx="2">
                  <c:v>1</c:v>
                </c:pt>
                <c:pt idx="3">
                  <c:v>1</c:v>
                </c:pt>
                <c:pt idx="4">
                  <c:v>2</c:v>
                </c:pt>
                <c:pt idx="5">
                  <c:v>2</c:v>
                </c:pt>
                <c:pt idx="6">
                  <c:v>1</c:v>
                </c:pt>
              </c:numCache>
            </c:numRef>
          </c:val>
          <c:extLst>
            <c:ext xmlns:c16="http://schemas.microsoft.com/office/drawing/2014/chart" uri="{C3380CC4-5D6E-409C-BE32-E72D297353CC}">
              <c16:uniqueId val="{00000000-C211-41F5-82D4-254A71DAE88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C1-4AA5-B1C1-8025556975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C1-4AA5-B1C1-8025556975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C1-4AA5-B1C1-8025556975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5C1-4AA5-B1C1-8025556975EA}"/>
              </c:ext>
            </c:extLst>
          </c:dPt>
          <c:cat>
            <c:strRef>
              <c:f>Sheet1!$A$2:$A$5</c:f>
              <c:strCache>
                <c:ptCount val="4"/>
                <c:pt idx="0">
                  <c:v>Coded</c:v>
                </c:pt>
                <c:pt idx="1">
                  <c:v>Little</c:v>
                </c:pt>
                <c:pt idx="2">
                  <c:v>Web</c:v>
                </c:pt>
                <c:pt idx="3">
                  <c:v>First-Time</c:v>
                </c:pt>
              </c:strCache>
            </c:strRef>
          </c:cat>
          <c:val>
            <c:numRef>
              <c:f>Sheet1!$B$2:$B$5</c:f>
              <c:numCache>
                <c:formatCode>General</c:formatCode>
                <c:ptCount val="4"/>
                <c:pt idx="0">
                  <c:v>3</c:v>
                </c:pt>
                <c:pt idx="1">
                  <c:v>3</c:v>
                </c:pt>
                <c:pt idx="2">
                  <c:v>2</c:v>
                </c:pt>
                <c:pt idx="3">
                  <c:v>5</c:v>
                </c:pt>
              </c:numCache>
            </c:numRef>
          </c:val>
          <c:extLst>
            <c:ext xmlns:c16="http://schemas.microsoft.com/office/drawing/2014/chart" uri="{C3380CC4-5D6E-409C-BE32-E72D297353CC}">
              <c16:uniqueId val="{00000000-C211-41F5-82D4-254A71DAE88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F967A-6F1A-4F66-88BD-402BDCCDE14E}"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19AF-1B88-4453-8F59-42CD6100CE8B}" type="slidenum">
              <a:rPr lang="en-US" smtClean="0"/>
              <a:t>‹#›</a:t>
            </a:fld>
            <a:endParaRPr lang="en-US"/>
          </a:p>
        </p:txBody>
      </p:sp>
    </p:spTree>
    <p:extLst>
      <p:ext uri="{BB962C8B-B14F-4D97-AF65-F5344CB8AC3E}">
        <p14:creationId xmlns:p14="http://schemas.microsoft.com/office/powerpoint/2010/main" val="116918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a:t>The rubber duck debugging method is as follows:</a:t>
            </a:r>
          </a:p>
          <a:p>
            <a:pPr marL="514350" indent="-514350" fontAlgn="base">
              <a:buFont typeface="+mj-lt"/>
              <a:buAutoNum type="arabicPeriod"/>
            </a:pPr>
            <a:r>
              <a:rPr lang="en-US"/>
              <a:t>Beg, borrow, steal, buy, fabricate or otherwise obtain a rubber duck (bathtub variety).</a:t>
            </a:r>
          </a:p>
          <a:p>
            <a:pPr marL="514350" indent="-514350" fontAlgn="base">
              <a:buFont typeface="+mj-lt"/>
              <a:buAutoNum type="arabicPeriod"/>
            </a:pPr>
            <a:r>
              <a:rPr lang="en-US"/>
              <a:t>Place rubber duck on desk and inform it you are just going to go over some code with it, if that’s all right.</a:t>
            </a:r>
          </a:p>
          <a:p>
            <a:pPr marL="514350" indent="-514350" fontAlgn="base">
              <a:buFont typeface="+mj-lt"/>
              <a:buAutoNum type="arabicPeriod"/>
            </a:pPr>
            <a:r>
              <a:rPr lang="en-US"/>
              <a:t>Explain to the duck what your code is supposed to do, and then go into detail and explain your code line by line.</a:t>
            </a:r>
          </a:p>
          <a:p>
            <a:pPr marL="514350" indent="-514350" fontAlgn="base">
              <a:buFont typeface="+mj-lt"/>
              <a:buAutoNum type="arabicPeriod"/>
            </a:pPr>
            <a:r>
              <a:rPr lang="en-US"/>
              <a:t>At some point you will tell the duck what you are doing next and then realize that that is not in fact what you are actually doing. The duck will sit there serenely, happy in the knowledge that it has helped you on your way.</a:t>
            </a:r>
          </a:p>
          <a:p>
            <a:pPr marL="0" indent="0" fontAlgn="base">
              <a:buNone/>
            </a:pPr>
            <a:r>
              <a:rPr lang="en-US"/>
              <a:t>Note: In a pinch a coworker might be able to substitute for the duck, however, it is often preferred to confide mistakes to the duck instead of your coworker.</a:t>
            </a:r>
          </a:p>
          <a:p>
            <a:endParaRPr lang="en-US"/>
          </a:p>
        </p:txBody>
      </p:sp>
      <p:sp>
        <p:nvSpPr>
          <p:cNvPr id="4" name="Slide Number Placeholder 3"/>
          <p:cNvSpPr>
            <a:spLocks noGrp="1"/>
          </p:cNvSpPr>
          <p:nvPr>
            <p:ph type="sldNum" sz="quarter" idx="10"/>
          </p:nvPr>
        </p:nvSpPr>
        <p:spPr/>
        <p:txBody>
          <a:bodyPr/>
          <a:lstStyle/>
          <a:p>
            <a:fld id="{B69C19AF-1B88-4453-8F59-42CD6100CE8B}" type="slidenum">
              <a:rPr lang="en-US" smtClean="0"/>
              <a:t>19</a:t>
            </a:fld>
            <a:endParaRPr lang="en-US"/>
          </a:p>
        </p:txBody>
      </p:sp>
    </p:spTree>
    <p:extLst>
      <p:ext uri="{BB962C8B-B14F-4D97-AF65-F5344CB8AC3E}">
        <p14:creationId xmlns:p14="http://schemas.microsoft.com/office/powerpoint/2010/main" val="211070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229943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64010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85177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44425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71BAD1-2447-4D0B-B8FB-103A4F807A4C}"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18676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1BAD1-2447-4D0B-B8FB-103A4F807A4C}"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63002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1BAD1-2447-4D0B-B8FB-103A4F807A4C}"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401129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71BAD1-2447-4D0B-B8FB-103A4F807A4C}"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8262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1BAD1-2447-4D0B-B8FB-103A4F807A4C}"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23625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71BAD1-2447-4D0B-B8FB-103A4F807A4C}"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284854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71BAD1-2447-4D0B-B8FB-103A4F807A4C}"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33670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1BAD1-2447-4D0B-B8FB-103A4F807A4C}" type="datetimeFigureOut">
              <a:rPr lang="en-US" smtClean="0"/>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02771-9520-4747-96F9-AAF094499803}" type="slidenum">
              <a:rPr lang="en-US" smtClean="0"/>
              <a:t>‹#›</a:t>
            </a:fld>
            <a:endParaRPr lang="en-US"/>
          </a:p>
        </p:txBody>
      </p:sp>
    </p:spTree>
    <p:extLst>
      <p:ext uri="{BB962C8B-B14F-4D97-AF65-F5344CB8AC3E}">
        <p14:creationId xmlns:p14="http://schemas.microsoft.com/office/powerpoint/2010/main" val="135511111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Rubber_duck_debugging" TargetMode="External"/><Relationship Id="rId2" Type="http://schemas.openxmlformats.org/officeDocument/2006/relationships/hyperlink" Target="rubberduckdebugging.com" TargetMode="External"/><Relationship Id="rId1" Type="http://schemas.openxmlformats.org/officeDocument/2006/relationships/slideLayout" Target="../slideLayouts/slideLayout2.xml"/><Relationship Id="rId6" Type="http://schemas.openxmlformats.org/officeDocument/2006/relationships/hyperlink" Target="https://www.amazon.com/" TargetMode="External"/><Relationship Id="rId5" Type="http://schemas.openxmlformats.org/officeDocument/2006/relationships/hyperlink" Target="https://www.zenhub.com/blog/why-rubber-duck-debugging-is-the-best-way-to-debug-your-code/" TargetMode="External"/><Relationship Id="rId4" Type="http://schemas.openxmlformats.org/officeDocument/2006/relationships/hyperlink" Target="http://lists.ethernal.org/oldarchives/cantlug-0211/msg00174.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E9BE-D006-41BD-9D83-13158633C734}"/>
              </a:ext>
            </a:extLst>
          </p:cNvPr>
          <p:cNvSpPr>
            <a:spLocks noGrp="1"/>
          </p:cNvSpPr>
          <p:nvPr>
            <p:ph type="ctrTitle"/>
          </p:nvPr>
        </p:nvSpPr>
        <p:spPr/>
        <p:txBody>
          <a:bodyPr/>
          <a:lstStyle/>
          <a:p>
            <a:r>
              <a:rPr lang="en-US" dirty="0"/>
              <a:t>Class 2 </a:t>
            </a:r>
            <a:r>
              <a:rPr lang="en-US"/>
              <a:t>– 29 Jan</a:t>
            </a:r>
            <a:endParaRPr lang="en-US" dirty="0"/>
          </a:p>
        </p:txBody>
      </p:sp>
      <p:sp>
        <p:nvSpPr>
          <p:cNvPr id="3" name="Subtitle 2">
            <a:extLst>
              <a:ext uri="{FF2B5EF4-FFF2-40B4-BE49-F238E27FC236}">
                <a16:creationId xmlns:a16="http://schemas.microsoft.com/office/drawing/2014/main" id="{D67BB461-8645-48DC-9AA0-0DF7CFFC2A24}"/>
              </a:ext>
            </a:extLst>
          </p:cNvPr>
          <p:cNvSpPr>
            <a:spLocks noGrp="1"/>
          </p:cNvSpPr>
          <p:nvPr>
            <p:ph type="subTitle" idx="1"/>
          </p:nvPr>
        </p:nvSpPr>
        <p:spPr/>
        <p:txBody>
          <a:bodyPr/>
          <a:lstStyle/>
          <a:p>
            <a:r>
              <a:rPr lang="en-US" dirty="0"/>
              <a:t>Conditionals</a:t>
            </a:r>
          </a:p>
          <a:p>
            <a:r>
              <a:rPr lang="en-US" dirty="0"/>
              <a:t>Basic input</a:t>
            </a:r>
          </a:p>
          <a:p>
            <a:r>
              <a:rPr lang="en-US" dirty="0"/>
              <a:t>Variables</a:t>
            </a:r>
          </a:p>
        </p:txBody>
      </p:sp>
    </p:spTree>
    <p:extLst>
      <p:ext uri="{BB962C8B-B14F-4D97-AF65-F5344CB8AC3E}">
        <p14:creationId xmlns:p14="http://schemas.microsoft.com/office/powerpoint/2010/main" val="317051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spTree>
    <p:extLst>
      <p:ext uri="{BB962C8B-B14F-4D97-AF65-F5344CB8AC3E}">
        <p14:creationId xmlns:p14="http://schemas.microsoft.com/office/powerpoint/2010/main" val="25719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pic>
        <p:nvPicPr>
          <p:cNvPr id="4" name="Picture 3">
            <a:extLst>
              <a:ext uri="{FF2B5EF4-FFF2-40B4-BE49-F238E27FC236}">
                <a16:creationId xmlns:a16="http://schemas.microsoft.com/office/drawing/2014/main" id="{6374C0C4-4362-4018-88F1-1C100F87DEA1}"/>
              </a:ext>
            </a:extLst>
          </p:cNvPr>
          <p:cNvPicPr>
            <a:picLocks noChangeAspect="1"/>
          </p:cNvPicPr>
          <p:nvPr/>
        </p:nvPicPr>
        <p:blipFill>
          <a:blip r:embed="rId2"/>
          <a:stretch>
            <a:fillRect/>
          </a:stretch>
        </p:blipFill>
        <p:spPr>
          <a:xfrm>
            <a:off x="-111223" y="4629150"/>
            <a:ext cx="13068300" cy="2228850"/>
          </a:xfrm>
          <a:prstGeom prst="rect">
            <a:avLst/>
          </a:prstGeom>
        </p:spPr>
      </p:pic>
    </p:spTree>
    <p:extLst>
      <p:ext uri="{BB962C8B-B14F-4D97-AF65-F5344CB8AC3E}">
        <p14:creationId xmlns:p14="http://schemas.microsoft.com/office/powerpoint/2010/main" val="391099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pic>
        <p:nvPicPr>
          <p:cNvPr id="5" name="Picture 4">
            <a:extLst>
              <a:ext uri="{FF2B5EF4-FFF2-40B4-BE49-F238E27FC236}">
                <a16:creationId xmlns:a16="http://schemas.microsoft.com/office/drawing/2014/main" id="{F5DCC550-CB54-4B12-BF21-3316ABBA87D3}"/>
              </a:ext>
            </a:extLst>
          </p:cNvPr>
          <p:cNvPicPr>
            <a:picLocks noChangeAspect="1"/>
          </p:cNvPicPr>
          <p:nvPr/>
        </p:nvPicPr>
        <p:blipFill>
          <a:blip r:embed="rId2"/>
          <a:stretch>
            <a:fillRect/>
          </a:stretch>
        </p:blipFill>
        <p:spPr>
          <a:xfrm>
            <a:off x="0" y="3428929"/>
            <a:ext cx="12192000" cy="4207015"/>
          </a:xfrm>
          <a:prstGeom prst="rect">
            <a:avLst/>
          </a:prstGeom>
        </p:spPr>
      </p:pic>
      <p:sp>
        <p:nvSpPr>
          <p:cNvPr id="6" name="Rectangle 5">
            <a:extLst>
              <a:ext uri="{FF2B5EF4-FFF2-40B4-BE49-F238E27FC236}">
                <a16:creationId xmlns:a16="http://schemas.microsoft.com/office/drawing/2014/main" id="{DA6984DF-2165-48BF-81DA-DAB8D0671DC3}"/>
              </a:ext>
            </a:extLst>
          </p:cNvPr>
          <p:cNvSpPr/>
          <p:nvPr/>
        </p:nvSpPr>
        <p:spPr>
          <a:xfrm>
            <a:off x="154745" y="5528603"/>
            <a:ext cx="5500467" cy="1477108"/>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A336DCA-2C9D-4FA1-A797-72D9684AE7B4}"/>
              </a:ext>
            </a:extLst>
          </p:cNvPr>
          <p:cNvCxnSpPr>
            <a:cxnSpLocks/>
          </p:cNvCxnSpPr>
          <p:nvPr/>
        </p:nvCxnSpPr>
        <p:spPr>
          <a:xfrm>
            <a:off x="9806550" y="3340100"/>
            <a:ext cx="0" cy="239395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94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pic>
        <p:nvPicPr>
          <p:cNvPr id="5" name="Picture 4">
            <a:extLst>
              <a:ext uri="{FF2B5EF4-FFF2-40B4-BE49-F238E27FC236}">
                <a16:creationId xmlns:a16="http://schemas.microsoft.com/office/drawing/2014/main" id="{B3B3C15D-D7A4-4066-BD79-D942389B7CB4}"/>
              </a:ext>
            </a:extLst>
          </p:cNvPr>
          <p:cNvPicPr>
            <a:picLocks noChangeAspect="1"/>
          </p:cNvPicPr>
          <p:nvPr/>
        </p:nvPicPr>
        <p:blipFill>
          <a:blip r:embed="rId2"/>
          <a:stretch>
            <a:fillRect/>
          </a:stretch>
        </p:blipFill>
        <p:spPr>
          <a:xfrm>
            <a:off x="0" y="3603744"/>
            <a:ext cx="12192000" cy="3254256"/>
          </a:xfrm>
          <a:prstGeom prst="rect">
            <a:avLst/>
          </a:prstGeom>
        </p:spPr>
      </p:pic>
    </p:spTree>
    <p:extLst>
      <p:ext uri="{BB962C8B-B14F-4D97-AF65-F5344CB8AC3E}">
        <p14:creationId xmlns:p14="http://schemas.microsoft.com/office/powerpoint/2010/main" val="12248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AE5C-F60F-4C69-A6F9-189AC5890468}"/>
              </a:ext>
            </a:extLst>
          </p:cNvPr>
          <p:cNvSpPr>
            <a:spLocks noGrp="1"/>
          </p:cNvSpPr>
          <p:nvPr>
            <p:ph type="title"/>
          </p:nvPr>
        </p:nvSpPr>
        <p:spPr/>
        <p:txBody>
          <a:bodyPr/>
          <a:lstStyle/>
          <a:p>
            <a:r>
              <a:rPr lang="en-US" dirty="0"/>
              <a:t>Debugging Tips</a:t>
            </a:r>
          </a:p>
        </p:txBody>
      </p:sp>
      <p:sp>
        <p:nvSpPr>
          <p:cNvPr id="3" name="Text Placeholder 2">
            <a:extLst>
              <a:ext uri="{FF2B5EF4-FFF2-40B4-BE49-F238E27FC236}">
                <a16:creationId xmlns:a16="http://schemas.microsoft.com/office/drawing/2014/main" id="{C58790F1-5319-416D-B67F-218256594AFC}"/>
              </a:ext>
            </a:extLst>
          </p:cNvPr>
          <p:cNvSpPr>
            <a:spLocks noGrp="1"/>
          </p:cNvSpPr>
          <p:nvPr>
            <p:ph type="body" idx="1"/>
          </p:nvPr>
        </p:nvSpPr>
        <p:spPr/>
        <p:txBody>
          <a:bodyPr/>
          <a:lstStyle/>
          <a:p>
            <a:r>
              <a:rPr lang="en-US"/>
              <a:t>How to fix “bugs”.</a:t>
            </a:r>
            <a:endParaRPr lang="en-US" dirty="0"/>
          </a:p>
        </p:txBody>
      </p:sp>
    </p:spTree>
    <p:extLst>
      <p:ext uri="{BB962C8B-B14F-4D97-AF65-F5344CB8AC3E}">
        <p14:creationId xmlns:p14="http://schemas.microsoft.com/office/powerpoint/2010/main" val="359342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27F3-B593-4414-A4B5-84014CEE7A3A}"/>
              </a:ext>
            </a:extLst>
          </p:cNvPr>
          <p:cNvSpPr>
            <a:spLocks noGrp="1"/>
          </p:cNvSpPr>
          <p:nvPr>
            <p:ph type="title"/>
          </p:nvPr>
        </p:nvSpPr>
        <p:spPr/>
        <p:txBody>
          <a:bodyPr/>
          <a:lstStyle/>
          <a:p>
            <a:r>
              <a:rPr lang="en-US">
                <a:solidFill>
                  <a:srgbClr val="FFFF00"/>
                </a:solidFill>
              </a:rPr>
              <a:t>Syntax</a:t>
            </a:r>
            <a:r>
              <a:rPr lang="en-US"/>
              <a:t> vs </a:t>
            </a:r>
            <a:r>
              <a:rPr lang="en-US">
                <a:solidFill>
                  <a:srgbClr val="00B0F0"/>
                </a:solidFill>
              </a:rPr>
              <a:t>Semantics</a:t>
            </a:r>
          </a:p>
        </p:txBody>
      </p:sp>
      <p:sp>
        <p:nvSpPr>
          <p:cNvPr id="3" name="Content Placeholder 2">
            <a:extLst>
              <a:ext uri="{FF2B5EF4-FFF2-40B4-BE49-F238E27FC236}">
                <a16:creationId xmlns:a16="http://schemas.microsoft.com/office/drawing/2014/main" id="{14E6AA01-74B5-42A1-BA69-776936F75214}"/>
              </a:ext>
            </a:extLst>
          </p:cNvPr>
          <p:cNvSpPr>
            <a:spLocks noGrp="1"/>
          </p:cNvSpPr>
          <p:nvPr>
            <p:ph idx="1"/>
          </p:nvPr>
        </p:nvSpPr>
        <p:spPr/>
        <p:txBody>
          <a:bodyPr>
            <a:normAutofit/>
          </a:bodyPr>
          <a:lstStyle/>
          <a:p>
            <a:r>
              <a:rPr lang="en-US" sz="3600" b="1"/>
              <a:t>Yes</a:t>
            </a:r>
            <a:r>
              <a:rPr lang="en-US" sz="3600" b="1">
                <a:solidFill>
                  <a:srgbClr val="FFFF00"/>
                </a:solidFill>
              </a:rPr>
              <a:t>,</a:t>
            </a:r>
            <a:r>
              <a:rPr lang="en-US" sz="3600" b="1"/>
              <a:t> </a:t>
            </a:r>
            <a:r>
              <a:rPr lang="en-US" sz="3600" b="1">
                <a:solidFill>
                  <a:srgbClr val="00B0F0"/>
                </a:solidFill>
              </a:rPr>
              <a:t>I</a:t>
            </a:r>
            <a:r>
              <a:rPr lang="en-US" sz="3600" b="1"/>
              <a:t> </a:t>
            </a:r>
            <a:r>
              <a:rPr lang="en-US" sz="3600" b="1">
                <a:solidFill>
                  <a:srgbClr val="00B0F0"/>
                </a:solidFill>
              </a:rPr>
              <a:t>ate</a:t>
            </a:r>
            <a:r>
              <a:rPr lang="en-US" sz="3600" b="1"/>
              <a:t> the last </a:t>
            </a:r>
            <a:r>
              <a:rPr lang="en-US" sz="3600" b="1">
                <a:solidFill>
                  <a:srgbClr val="00B0F0"/>
                </a:solidFill>
              </a:rPr>
              <a:t>slice</a:t>
            </a:r>
            <a:r>
              <a:rPr lang="en-US" sz="3600" b="1">
                <a:solidFill>
                  <a:srgbClr val="FFFF00"/>
                </a:solidFill>
              </a:rPr>
              <a:t>,</a:t>
            </a:r>
            <a:r>
              <a:rPr lang="en-US" sz="3600" b="1"/>
              <a:t> and I</a:t>
            </a:r>
            <a:r>
              <a:rPr lang="en-US" sz="3600" b="1">
                <a:solidFill>
                  <a:srgbClr val="FFFF00"/>
                </a:solidFill>
              </a:rPr>
              <a:t>’</a:t>
            </a:r>
            <a:r>
              <a:rPr lang="en-US" sz="3600" b="1"/>
              <a:t>m proud</a:t>
            </a:r>
            <a:r>
              <a:rPr lang="en-US" sz="3600" b="1">
                <a:solidFill>
                  <a:srgbClr val="FFFF00"/>
                </a:solidFill>
              </a:rPr>
              <a:t>!</a:t>
            </a:r>
          </a:p>
          <a:p>
            <a:r>
              <a:rPr lang="en-US" sz="3600" b="1">
                <a:solidFill>
                  <a:srgbClr val="FFFF00"/>
                </a:solidFill>
              </a:rPr>
              <a:t>Yes/ I ate the last’ slice. And? Im rpoud:</a:t>
            </a:r>
          </a:p>
          <a:p>
            <a:r>
              <a:rPr lang="en-US" sz="3600" b="1">
                <a:solidFill>
                  <a:srgbClr val="00B0F0"/>
                </a:solidFill>
              </a:rPr>
              <a:t>Yes, I ate the last slice, or I’m proud!</a:t>
            </a:r>
          </a:p>
        </p:txBody>
      </p:sp>
    </p:spTree>
    <p:extLst>
      <p:ext uri="{BB962C8B-B14F-4D97-AF65-F5344CB8AC3E}">
        <p14:creationId xmlns:p14="http://schemas.microsoft.com/office/powerpoint/2010/main" val="352847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C738-E4F3-4E38-94EE-2ECC80A27AD3}"/>
              </a:ext>
            </a:extLst>
          </p:cNvPr>
          <p:cNvSpPr>
            <a:spLocks noGrp="1"/>
          </p:cNvSpPr>
          <p:nvPr>
            <p:ph type="title"/>
          </p:nvPr>
        </p:nvSpPr>
        <p:spPr/>
        <p:txBody>
          <a:bodyPr/>
          <a:lstStyle/>
          <a:p>
            <a:r>
              <a:rPr lang="en-US"/>
              <a:t>p5.js’s Helpers</a:t>
            </a:r>
            <a:endParaRPr lang="en-US" dirty="0"/>
          </a:p>
        </p:txBody>
      </p:sp>
      <p:pic>
        <p:nvPicPr>
          <p:cNvPr id="7" name="Picture 6">
            <a:extLst>
              <a:ext uri="{FF2B5EF4-FFF2-40B4-BE49-F238E27FC236}">
                <a16:creationId xmlns:a16="http://schemas.microsoft.com/office/drawing/2014/main" id="{79C6829C-5323-4EBF-B9E6-2E1710D50FB3}"/>
              </a:ext>
            </a:extLst>
          </p:cNvPr>
          <p:cNvPicPr>
            <a:picLocks noChangeAspect="1"/>
          </p:cNvPicPr>
          <p:nvPr/>
        </p:nvPicPr>
        <p:blipFill>
          <a:blip r:embed="rId2"/>
          <a:stretch>
            <a:fillRect/>
          </a:stretch>
        </p:blipFill>
        <p:spPr>
          <a:xfrm>
            <a:off x="0" y="1690688"/>
            <a:ext cx="6724650" cy="4533900"/>
          </a:xfrm>
          <a:prstGeom prst="rect">
            <a:avLst/>
          </a:prstGeom>
        </p:spPr>
      </p:pic>
      <p:pic>
        <p:nvPicPr>
          <p:cNvPr id="8" name="Picture 7">
            <a:extLst>
              <a:ext uri="{FF2B5EF4-FFF2-40B4-BE49-F238E27FC236}">
                <a16:creationId xmlns:a16="http://schemas.microsoft.com/office/drawing/2014/main" id="{29D20570-629D-46DD-9F2B-B428F8FDED97}"/>
              </a:ext>
            </a:extLst>
          </p:cNvPr>
          <p:cNvPicPr>
            <a:picLocks noChangeAspect="1"/>
          </p:cNvPicPr>
          <p:nvPr/>
        </p:nvPicPr>
        <p:blipFill>
          <a:blip r:embed="rId3"/>
          <a:stretch>
            <a:fillRect/>
          </a:stretch>
        </p:blipFill>
        <p:spPr>
          <a:xfrm>
            <a:off x="5467350" y="2404258"/>
            <a:ext cx="6724650" cy="3200400"/>
          </a:xfrm>
          <a:prstGeom prst="rect">
            <a:avLst/>
          </a:prstGeom>
        </p:spPr>
      </p:pic>
    </p:spTree>
    <p:extLst>
      <p:ext uri="{BB962C8B-B14F-4D97-AF65-F5344CB8AC3E}">
        <p14:creationId xmlns:p14="http://schemas.microsoft.com/office/powerpoint/2010/main" val="164782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6110-E621-4E1A-B25E-BF67B5183106}"/>
              </a:ext>
            </a:extLst>
          </p:cNvPr>
          <p:cNvSpPr>
            <a:spLocks noGrp="1"/>
          </p:cNvSpPr>
          <p:nvPr>
            <p:ph type="title"/>
          </p:nvPr>
        </p:nvSpPr>
        <p:spPr/>
        <p:txBody>
          <a:bodyPr/>
          <a:lstStyle/>
          <a:p>
            <a:r>
              <a:rPr lang="en-US" dirty="0"/>
              <a:t>Browser Console</a:t>
            </a:r>
          </a:p>
        </p:txBody>
      </p:sp>
      <p:pic>
        <p:nvPicPr>
          <p:cNvPr id="5" name="Content Placeholder 4">
            <a:extLst>
              <a:ext uri="{FF2B5EF4-FFF2-40B4-BE49-F238E27FC236}">
                <a16:creationId xmlns:a16="http://schemas.microsoft.com/office/drawing/2014/main" id="{81E52E27-D1CD-46B6-82E2-DE13484AECD4}"/>
              </a:ext>
            </a:extLst>
          </p:cNvPr>
          <p:cNvPicPr>
            <a:picLocks noGrp="1" noChangeAspect="1"/>
          </p:cNvPicPr>
          <p:nvPr>
            <p:ph idx="1"/>
          </p:nvPr>
        </p:nvPicPr>
        <p:blipFill>
          <a:blip r:embed="rId2"/>
          <a:stretch>
            <a:fillRect/>
          </a:stretch>
        </p:blipFill>
        <p:spPr>
          <a:xfrm>
            <a:off x="838200" y="1669073"/>
            <a:ext cx="5524500" cy="4933950"/>
          </a:xfrm>
          <a:prstGeom prst="rect">
            <a:avLst/>
          </a:prstGeom>
        </p:spPr>
      </p:pic>
      <p:pic>
        <p:nvPicPr>
          <p:cNvPr id="6" name="Picture 5">
            <a:extLst>
              <a:ext uri="{FF2B5EF4-FFF2-40B4-BE49-F238E27FC236}">
                <a16:creationId xmlns:a16="http://schemas.microsoft.com/office/drawing/2014/main" id="{2E55C3E4-E491-4892-8DEF-22E408A13058}"/>
              </a:ext>
            </a:extLst>
          </p:cNvPr>
          <p:cNvPicPr>
            <a:picLocks noChangeAspect="1"/>
          </p:cNvPicPr>
          <p:nvPr/>
        </p:nvPicPr>
        <p:blipFill>
          <a:blip r:embed="rId3"/>
          <a:stretch>
            <a:fillRect/>
          </a:stretch>
        </p:blipFill>
        <p:spPr>
          <a:xfrm>
            <a:off x="6915150" y="1173773"/>
            <a:ext cx="4438650" cy="5429250"/>
          </a:xfrm>
          <a:prstGeom prst="rect">
            <a:avLst/>
          </a:prstGeom>
        </p:spPr>
      </p:pic>
    </p:spTree>
    <p:extLst>
      <p:ext uri="{BB962C8B-B14F-4D97-AF65-F5344CB8AC3E}">
        <p14:creationId xmlns:p14="http://schemas.microsoft.com/office/powerpoint/2010/main" val="422063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6110-E621-4E1A-B25E-BF67B5183106}"/>
              </a:ext>
            </a:extLst>
          </p:cNvPr>
          <p:cNvSpPr>
            <a:spLocks noGrp="1"/>
          </p:cNvSpPr>
          <p:nvPr>
            <p:ph type="title"/>
          </p:nvPr>
        </p:nvSpPr>
        <p:spPr/>
        <p:txBody>
          <a:bodyPr/>
          <a:lstStyle/>
          <a:p>
            <a:r>
              <a:rPr lang="en-US" dirty="0"/>
              <a:t>Browser Console</a:t>
            </a:r>
          </a:p>
        </p:txBody>
      </p:sp>
      <p:pic>
        <p:nvPicPr>
          <p:cNvPr id="8" name="Content Placeholder 7">
            <a:extLst>
              <a:ext uri="{FF2B5EF4-FFF2-40B4-BE49-F238E27FC236}">
                <a16:creationId xmlns:a16="http://schemas.microsoft.com/office/drawing/2014/main" id="{42F0A80A-7C18-485E-A32C-50F98E9D26B2}"/>
              </a:ext>
            </a:extLst>
          </p:cNvPr>
          <p:cNvPicPr>
            <a:picLocks noGrp="1" noChangeAspect="1"/>
          </p:cNvPicPr>
          <p:nvPr>
            <p:ph idx="1"/>
          </p:nvPr>
        </p:nvPicPr>
        <p:blipFill>
          <a:blip r:embed="rId2"/>
          <a:stretch>
            <a:fillRect/>
          </a:stretch>
        </p:blipFill>
        <p:spPr>
          <a:xfrm>
            <a:off x="5472112" y="3777456"/>
            <a:ext cx="1247775" cy="447675"/>
          </a:xfrm>
          <a:prstGeom prst="rect">
            <a:avLst/>
          </a:prstGeom>
        </p:spPr>
      </p:pic>
      <p:pic>
        <p:nvPicPr>
          <p:cNvPr id="7" name="Picture 6">
            <a:extLst>
              <a:ext uri="{FF2B5EF4-FFF2-40B4-BE49-F238E27FC236}">
                <a16:creationId xmlns:a16="http://schemas.microsoft.com/office/drawing/2014/main" id="{2F71D223-E3CC-4A40-B1AB-EBBA42CFCA88}"/>
              </a:ext>
            </a:extLst>
          </p:cNvPr>
          <p:cNvPicPr>
            <a:picLocks noChangeAspect="1"/>
          </p:cNvPicPr>
          <p:nvPr/>
        </p:nvPicPr>
        <p:blipFill>
          <a:blip r:embed="rId3"/>
          <a:stretch>
            <a:fillRect/>
          </a:stretch>
        </p:blipFill>
        <p:spPr>
          <a:xfrm>
            <a:off x="2133600" y="2282616"/>
            <a:ext cx="7924800" cy="3486150"/>
          </a:xfrm>
          <a:prstGeom prst="rect">
            <a:avLst/>
          </a:prstGeom>
        </p:spPr>
      </p:pic>
    </p:spTree>
    <p:extLst>
      <p:ext uri="{BB962C8B-B14F-4D97-AF65-F5344CB8AC3E}">
        <p14:creationId xmlns:p14="http://schemas.microsoft.com/office/powerpoint/2010/main" val="29145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11C43E-C73D-416C-A277-647FE4A9D3D8}"/>
              </a:ext>
            </a:extLst>
          </p:cNvPr>
          <p:cNvSpPr>
            <a:spLocks noGrp="1"/>
          </p:cNvSpPr>
          <p:nvPr>
            <p:ph idx="1"/>
          </p:nvPr>
        </p:nvSpPr>
        <p:spPr/>
        <p:txBody>
          <a:bodyPr/>
          <a:lstStyle/>
          <a:p>
            <a:endParaRPr lang="en-US"/>
          </a:p>
        </p:txBody>
      </p:sp>
      <p:pic>
        <p:nvPicPr>
          <p:cNvPr id="1030" name="Picture 6" descr="https://upload.wikimedia.org/wikipedia/commons/d/d5/Rubber_duck_assisting_with_debugging.jpg">
            <a:extLst>
              <a:ext uri="{FF2B5EF4-FFF2-40B4-BE49-F238E27FC236}">
                <a16:creationId xmlns:a16="http://schemas.microsoft.com/office/drawing/2014/main" id="{0A65FC36-9E15-496F-833F-A8653F636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67000"/>
            <a:ext cx="9525000" cy="952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1883B-34E0-40D0-B1E0-BA3F9EE14420}"/>
              </a:ext>
            </a:extLst>
          </p:cNvPr>
          <p:cNvSpPr>
            <a:spLocks noGrp="1"/>
          </p:cNvSpPr>
          <p:nvPr>
            <p:ph type="title"/>
          </p:nvPr>
        </p:nvSpPr>
        <p:spPr/>
        <p:txBody>
          <a:bodyPr/>
          <a:lstStyle/>
          <a:p>
            <a:r>
              <a:rPr lang="en-US" dirty="0">
                <a:ln>
                  <a:solidFill>
                    <a:schemeClr val="bg1"/>
                  </a:solidFill>
                </a:ln>
              </a:rPr>
              <a:t>The Rubber Duck Method</a:t>
            </a:r>
          </a:p>
        </p:txBody>
      </p:sp>
    </p:spTree>
    <p:extLst>
      <p:ext uri="{BB962C8B-B14F-4D97-AF65-F5344CB8AC3E}">
        <p14:creationId xmlns:p14="http://schemas.microsoft.com/office/powerpoint/2010/main" val="258059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145B-1E23-466B-82F2-D6B3CF6AFAD6}"/>
              </a:ext>
            </a:extLst>
          </p:cNvPr>
          <p:cNvSpPr>
            <a:spLocks noGrp="1"/>
          </p:cNvSpPr>
          <p:nvPr>
            <p:ph type="title"/>
          </p:nvPr>
        </p:nvSpPr>
        <p:spPr/>
        <p:txBody>
          <a:bodyPr/>
          <a:lstStyle/>
          <a:p>
            <a:r>
              <a:rPr lang="en-US"/>
              <a:t>Previously </a:t>
            </a:r>
            <a:r>
              <a:rPr lang="en-US" dirty="0"/>
              <a:t>in IMM120</a:t>
            </a:r>
          </a:p>
        </p:txBody>
      </p:sp>
      <p:sp>
        <p:nvSpPr>
          <p:cNvPr id="3" name="Content Placeholder 2">
            <a:extLst>
              <a:ext uri="{FF2B5EF4-FFF2-40B4-BE49-F238E27FC236}">
                <a16:creationId xmlns:a16="http://schemas.microsoft.com/office/drawing/2014/main" id="{EEA18AB6-8469-4AB3-B1C1-239F870BBA6F}"/>
              </a:ext>
            </a:extLst>
          </p:cNvPr>
          <p:cNvSpPr>
            <a:spLocks noGrp="1"/>
          </p:cNvSpPr>
          <p:nvPr>
            <p:ph idx="1"/>
          </p:nvPr>
        </p:nvSpPr>
        <p:spPr/>
        <p:txBody>
          <a:bodyPr/>
          <a:lstStyle/>
          <a:p>
            <a:r>
              <a:rPr lang="en-US" i="1" dirty="0"/>
              <a:t>Where is Professor Hallberg’s office?</a:t>
            </a:r>
          </a:p>
          <a:p>
            <a:pPr lvl="1"/>
            <a:r>
              <a:rPr lang="en-US" dirty="0"/>
              <a:t>Adjunct office: 3</a:t>
            </a:r>
            <a:r>
              <a:rPr lang="en-US" baseline="30000" dirty="0"/>
              <a:t>rd</a:t>
            </a:r>
            <a:r>
              <a:rPr lang="en-US" dirty="0"/>
              <a:t> floor</a:t>
            </a:r>
            <a:r>
              <a:rPr lang="en-US"/>
              <a:t>, right of the IMM office (top of the center stairs).</a:t>
            </a:r>
            <a:endParaRPr lang="en-US" dirty="0"/>
          </a:p>
          <a:p>
            <a:pPr lvl="1"/>
            <a:endParaRPr lang="en-US" dirty="0"/>
          </a:p>
          <a:p>
            <a:r>
              <a:rPr lang="en-US" i="1" dirty="0"/>
              <a:t>When are Professor Hallberg’s office hours?</a:t>
            </a:r>
          </a:p>
          <a:p>
            <a:pPr lvl="1"/>
            <a:r>
              <a:rPr lang="en-US" dirty="0"/>
              <a:t>All day Monday </a:t>
            </a:r>
            <a:r>
              <a:rPr lang="en-US"/>
              <a:t>from 11am </a:t>
            </a:r>
            <a:r>
              <a:rPr lang="en-US" dirty="0"/>
              <a:t>until </a:t>
            </a:r>
            <a:r>
              <a:rPr lang="en-US"/>
              <a:t>class.</a:t>
            </a:r>
          </a:p>
          <a:p>
            <a:pPr lvl="1"/>
            <a:endParaRPr lang="en-US"/>
          </a:p>
          <a:p>
            <a:r>
              <a:rPr lang="en-US" i="1"/>
              <a:t>Email Address:</a:t>
            </a:r>
          </a:p>
          <a:p>
            <a:pPr lvl="1"/>
            <a:r>
              <a:rPr lang="en-US" b="1"/>
              <a:t>crhallberg@gmail.com</a:t>
            </a:r>
          </a:p>
          <a:p>
            <a:pPr lvl="1"/>
            <a:r>
              <a:rPr lang="en-US" b="1"/>
              <a:t>hallber2@tcnj.edu</a:t>
            </a:r>
            <a:endParaRPr lang="en-US" b="1" dirty="0"/>
          </a:p>
          <a:p>
            <a:endParaRPr lang="en-US" dirty="0"/>
          </a:p>
        </p:txBody>
      </p:sp>
    </p:spTree>
    <p:extLst>
      <p:ext uri="{BB962C8B-B14F-4D97-AF65-F5344CB8AC3E}">
        <p14:creationId xmlns:p14="http://schemas.microsoft.com/office/powerpoint/2010/main" val="2622826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 -  FAQ</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p:txBody>
          <a:bodyPr>
            <a:normAutofit fontScale="92500" lnSpcReduction="10000"/>
          </a:bodyPr>
          <a:lstStyle/>
          <a:p>
            <a:pPr fontAlgn="base"/>
            <a:r>
              <a:rPr lang="en-US" b="1" dirty="0"/>
              <a:t>If ducks are so smart, why don’t we just let the ducks do all the work?</a:t>
            </a:r>
            <a:r>
              <a:rPr lang="en-US" dirty="0"/>
              <a:t> </a:t>
            </a:r>
          </a:p>
          <a:p>
            <a:pPr lvl="1" fontAlgn="base"/>
            <a:r>
              <a:rPr lang="en-US" dirty="0"/>
              <a:t>It would be wonderful if this were true, but the fact is that most ducks prefer to take a mentoring role. There are a few ducks however that do choose to code, but these are the ducks that nobody hears about because they are selected for secret government projects that are highly classified in nature.</a:t>
            </a:r>
          </a:p>
          <a:p>
            <a:pPr fontAlgn="base"/>
            <a:r>
              <a:rPr lang="en-US" b="1" dirty="0"/>
              <a:t>Where can I learn more about rubber duck debugging?</a:t>
            </a:r>
            <a:r>
              <a:rPr lang="en-US" dirty="0"/>
              <a:t> </a:t>
            </a:r>
          </a:p>
          <a:p>
            <a:pPr lvl="1" fontAlgn="base"/>
            <a:r>
              <a:rPr lang="en-US" dirty="0"/>
              <a:t>More information can be found at </a:t>
            </a:r>
            <a:r>
              <a:rPr lang="en-US" b="1" dirty="0">
                <a:hlinkClick r:id="rId2" action="ppaction://hlinkfile"/>
              </a:rPr>
              <a:t>rubberduckdebugging.com</a:t>
            </a:r>
            <a:r>
              <a:rPr lang="en-US" dirty="0"/>
              <a:t>, </a:t>
            </a:r>
            <a:r>
              <a:rPr lang="en-US" dirty="0">
                <a:hlinkClick r:id="rId3"/>
              </a:rPr>
              <a:t>wikipedia.org</a:t>
            </a:r>
            <a:r>
              <a:rPr lang="en-US" dirty="0"/>
              <a:t>, </a:t>
            </a:r>
            <a:r>
              <a:rPr lang="en-US" dirty="0">
                <a:hlinkClick r:id="rId4"/>
              </a:rPr>
              <a:t>lists.ethernal.org</a:t>
            </a:r>
            <a:r>
              <a:rPr lang="en-US" dirty="0"/>
              <a:t>, and </a:t>
            </a:r>
            <a:r>
              <a:rPr lang="en-US" dirty="0">
                <a:hlinkClick r:id="rId5"/>
              </a:rPr>
              <a:t>zenhub.com</a:t>
            </a:r>
            <a:r>
              <a:rPr lang="en-US" dirty="0"/>
              <a:t>.</a:t>
            </a:r>
          </a:p>
          <a:p>
            <a:pPr fontAlgn="base"/>
            <a:r>
              <a:rPr lang="en-US" b="1" dirty="0"/>
              <a:t>Where can I hire my own duck?</a:t>
            </a:r>
            <a:r>
              <a:rPr lang="en-US" dirty="0"/>
              <a:t> </a:t>
            </a:r>
          </a:p>
          <a:p>
            <a:pPr lvl="1" fontAlgn="base"/>
            <a:r>
              <a:rPr lang="en-US" dirty="0"/>
              <a:t>Great question! </a:t>
            </a:r>
            <a:r>
              <a:rPr lang="en-US" dirty="0">
                <a:hlinkClick r:id="rId6"/>
              </a:rPr>
              <a:t>Amazon.com</a:t>
            </a:r>
            <a:r>
              <a:rPr lang="en-US" dirty="0"/>
              <a:t> hosts a wide selection of affordable ducks that have graduated with a technical degree from some of the world’s leading universities.</a:t>
            </a:r>
          </a:p>
        </p:txBody>
      </p:sp>
    </p:spTree>
    <p:extLst>
      <p:ext uri="{BB962C8B-B14F-4D97-AF65-F5344CB8AC3E}">
        <p14:creationId xmlns:p14="http://schemas.microsoft.com/office/powerpoint/2010/main" val="284806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A45F-8D8A-424A-9D78-7A9493587ADC}"/>
              </a:ext>
            </a:extLst>
          </p:cNvPr>
          <p:cNvSpPr>
            <a:spLocks noGrp="1"/>
          </p:cNvSpPr>
          <p:nvPr>
            <p:ph type="title"/>
          </p:nvPr>
        </p:nvSpPr>
        <p:spPr/>
        <p:txBody>
          <a:bodyPr/>
          <a:lstStyle/>
          <a:p>
            <a:r>
              <a:rPr lang="en-US" dirty="0"/>
              <a:t>Is That A Bomb????</a:t>
            </a:r>
          </a:p>
        </p:txBody>
      </p:sp>
      <p:sp>
        <p:nvSpPr>
          <p:cNvPr id="3" name="Text Placeholder 2">
            <a:extLst>
              <a:ext uri="{FF2B5EF4-FFF2-40B4-BE49-F238E27FC236}">
                <a16:creationId xmlns:a16="http://schemas.microsoft.com/office/drawing/2014/main" id="{A977F1FB-4EE3-43BC-93CC-6FDB5E787BAE}"/>
              </a:ext>
            </a:extLst>
          </p:cNvPr>
          <p:cNvSpPr>
            <a:spLocks noGrp="1"/>
          </p:cNvSpPr>
          <p:nvPr>
            <p:ph type="body" idx="1"/>
          </p:nvPr>
        </p:nvSpPr>
        <p:spPr/>
        <p:txBody>
          <a:bodyPr/>
          <a:lstStyle/>
          <a:p>
            <a:r>
              <a:rPr lang="en-US"/>
              <a:t>Please go to </a:t>
            </a:r>
            <a:r>
              <a:rPr lang="en-US" b="1"/>
              <a:t>bombmanual.com</a:t>
            </a:r>
            <a:r>
              <a:rPr lang="en-US"/>
              <a:t>. Trust me. It’s fine.</a:t>
            </a:r>
          </a:p>
          <a:p>
            <a:r>
              <a:rPr lang="en-US"/>
              <a:t>Page 5.</a:t>
            </a:r>
          </a:p>
          <a:p>
            <a:r>
              <a:rPr lang="en-US"/>
              <a:t>Shout out to </a:t>
            </a:r>
            <a:r>
              <a:rPr lang="en-US" i="1"/>
              <a:t>Keep Talking And Nobody Explodes</a:t>
            </a:r>
          </a:p>
        </p:txBody>
      </p:sp>
    </p:spTree>
    <p:extLst>
      <p:ext uri="{BB962C8B-B14F-4D97-AF65-F5344CB8AC3E}">
        <p14:creationId xmlns:p14="http://schemas.microsoft.com/office/powerpoint/2010/main" val="702922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9A26-B069-406B-8C20-DDFEC734041D}"/>
              </a:ext>
            </a:extLst>
          </p:cNvPr>
          <p:cNvSpPr>
            <a:spLocks noGrp="1"/>
          </p:cNvSpPr>
          <p:nvPr>
            <p:ph type="title"/>
          </p:nvPr>
        </p:nvSpPr>
        <p:spPr/>
        <p:txBody>
          <a:bodyPr/>
          <a:lstStyle/>
          <a:p>
            <a:r>
              <a:rPr lang="en-US" dirty="0"/>
              <a:t>4. Conditionals</a:t>
            </a:r>
          </a:p>
        </p:txBody>
      </p:sp>
      <p:sp>
        <p:nvSpPr>
          <p:cNvPr id="3" name="Text Placeholder 2">
            <a:extLst>
              <a:ext uri="{FF2B5EF4-FFF2-40B4-BE49-F238E27FC236}">
                <a16:creationId xmlns:a16="http://schemas.microsoft.com/office/drawing/2014/main" id="{182A1791-3E24-4F19-82FC-D1A1878257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400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A4E4DE-7A9C-43B5-B780-6E51233110E4}"/>
              </a:ext>
            </a:extLst>
          </p:cNvPr>
          <p:cNvSpPr>
            <a:spLocks noGrp="1"/>
          </p:cNvSpPr>
          <p:nvPr>
            <p:ph type="title"/>
          </p:nvPr>
        </p:nvSpPr>
        <p:spPr/>
        <p:txBody>
          <a:bodyPr/>
          <a:lstStyle/>
          <a:p>
            <a:r>
              <a:rPr lang="en-US" dirty="0"/>
              <a:t>Conditionals In English</a:t>
            </a:r>
          </a:p>
        </p:txBody>
      </p:sp>
      <p:pic>
        <p:nvPicPr>
          <p:cNvPr id="8" name="Content Placeholder 7">
            <a:extLst>
              <a:ext uri="{FF2B5EF4-FFF2-40B4-BE49-F238E27FC236}">
                <a16:creationId xmlns:a16="http://schemas.microsoft.com/office/drawing/2014/main" id="{74C213EB-2496-4612-8294-DAEDA0F06D5C}"/>
              </a:ext>
            </a:extLst>
          </p:cNvPr>
          <p:cNvPicPr>
            <a:picLocks noGrp="1" noChangeAspect="1"/>
          </p:cNvPicPr>
          <p:nvPr>
            <p:ph idx="1"/>
          </p:nvPr>
        </p:nvPicPr>
        <p:blipFill>
          <a:blip r:embed="rId2"/>
          <a:stretch>
            <a:fillRect/>
          </a:stretch>
        </p:blipFill>
        <p:spPr>
          <a:xfrm>
            <a:off x="838200" y="3038991"/>
            <a:ext cx="10515600" cy="1924605"/>
          </a:xfrm>
          <a:prstGeom prst="rect">
            <a:avLst/>
          </a:prstGeom>
        </p:spPr>
      </p:pic>
    </p:spTree>
    <p:extLst>
      <p:ext uri="{BB962C8B-B14F-4D97-AF65-F5344CB8AC3E}">
        <p14:creationId xmlns:p14="http://schemas.microsoft.com/office/powerpoint/2010/main" val="330520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A4E4DE-7A9C-43B5-B780-6E51233110E4}"/>
              </a:ext>
            </a:extLst>
          </p:cNvPr>
          <p:cNvSpPr>
            <a:spLocks noGrp="1"/>
          </p:cNvSpPr>
          <p:nvPr>
            <p:ph type="title"/>
          </p:nvPr>
        </p:nvSpPr>
        <p:spPr/>
        <p:txBody>
          <a:bodyPr/>
          <a:lstStyle/>
          <a:p>
            <a:r>
              <a:rPr lang="en-US" dirty="0"/>
              <a:t>Conditionals In English</a:t>
            </a:r>
          </a:p>
        </p:txBody>
      </p:sp>
      <p:sp>
        <p:nvSpPr>
          <p:cNvPr id="5" name="Content Placeholder 4">
            <a:extLst>
              <a:ext uri="{FF2B5EF4-FFF2-40B4-BE49-F238E27FC236}">
                <a16:creationId xmlns:a16="http://schemas.microsoft.com/office/drawing/2014/main" id="{9C6DBFDD-695E-4EC5-8AFC-DEA7E133217D}"/>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t>"If you see a bear, run!"</a:t>
            </a:r>
          </a:p>
          <a:p>
            <a:pPr marL="0" lvl="0" indent="0" eaLnBrk="0" fontAlgn="base" hangingPunct="0">
              <a:lnSpc>
                <a:spcPct val="100000"/>
              </a:lnSpc>
              <a:spcBef>
                <a:spcPct val="0"/>
              </a:spcBef>
              <a:spcAft>
                <a:spcPct val="0"/>
              </a:spcAft>
              <a:buNone/>
            </a:pPr>
            <a:r>
              <a:rPr lang="en-US" altLang="en-US" sz="3200" dirty="0"/>
              <a:t>"If you're going to be late, give me a call."</a:t>
            </a:r>
          </a:p>
          <a:p>
            <a:pPr marL="0" indent="0">
              <a:buNone/>
            </a:pPr>
            <a:endParaRPr lang="en-US" sz="3200" dirty="0"/>
          </a:p>
        </p:txBody>
      </p:sp>
    </p:spTree>
    <p:extLst>
      <p:ext uri="{BB962C8B-B14F-4D97-AF65-F5344CB8AC3E}">
        <p14:creationId xmlns:p14="http://schemas.microsoft.com/office/powerpoint/2010/main" val="734629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12B0-D487-4448-95C5-5AEF834352EE}"/>
              </a:ext>
            </a:extLst>
          </p:cNvPr>
          <p:cNvSpPr>
            <a:spLocks noGrp="1"/>
          </p:cNvSpPr>
          <p:nvPr>
            <p:ph type="title"/>
          </p:nvPr>
        </p:nvSpPr>
        <p:spPr/>
        <p:txBody>
          <a:bodyPr/>
          <a:lstStyle/>
          <a:p>
            <a:r>
              <a:rPr lang="en-US" dirty="0"/>
              <a:t>Conditionals in Code</a:t>
            </a:r>
          </a:p>
        </p:txBody>
      </p:sp>
      <p:pic>
        <p:nvPicPr>
          <p:cNvPr id="1026" name="Picture 2" descr="if-statement structure">
            <a:extLst>
              <a:ext uri="{FF2B5EF4-FFF2-40B4-BE49-F238E27FC236}">
                <a16:creationId xmlns:a16="http://schemas.microsoft.com/office/drawing/2014/main" id="{2F60B6B5-E9BB-45B0-BB02-2038BDA0D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811" y="1690688"/>
            <a:ext cx="105918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846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FEA-DAF7-4B81-8D04-8A259B55D4BF}"/>
              </a:ext>
            </a:extLst>
          </p:cNvPr>
          <p:cNvSpPr>
            <a:spLocks noGrp="1"/>
          </p:cNvSpPr>
          <p:nvPr>
            <p:ph type="title"/>
          </p:nvPr>
        </p:nvSpPr>
        <p:spPr/>
        <p:txBody>
          <a:bodyPr/>
          <a:lstStyle/>
          <a:p>
            <a:r>
              <a:rPr lang="en-US"/>
              <a:t>The Truth</a:t>
            </a:r>
          </a:p>
        </p:txBody>
      </p:sp>
      <p:sp>
        <p:nvSpPr>
          <p:cNvPr id="3" name="Content Placeholder 2">
            <a:extLst>
              <a:ext uri="{FF2B5EF4-FFF2-40B4-BE49-F238E27FC236}">
                <a16:creationId xmlns:a16="http://schemas.microsoft.com/office/drawing/2014/main" id="{22AC771D-6DC1-4144-B8B1-C591C1EE993D}"/>
              </a:ext>
            </a:extLst>
          </p:cNvPr>
          <p:cNvSpPr>
            <a:spLocks noGrp="1"/>
          </p:cNvSpPr>
          <p:nvPr>
            <p:ph idx="1"/>
          </p:nvPr>
        </p:nvSpPr>
        <p:spPr/>
        <p:txBody>
          <a:bodyPr/>
          <a:lstStyle/>
          <a:p>
            <a:r>
              <a:rPr lang="en-US"/>
              <a:t>Computers can only deal with true and false (binary).</a:t>
            </a:r>
          </a:p>
          <a:p>
            <a:r>
              <a:rPr lang="en-US"/>
              <a:t>When we ask questions of computer they must be true or false questions.</a:t>
            </a:r>
          </a:p>
          <a:p>
            <a:r>
              <a:rPr lang="en-US"/>
              <a:t>The way we will guarantee that our questions are always true or false is by </a:t>
            </a:r>
            <a:r>
              <a:rPr lang="en-US" b="1"/>
              <a:t>using comparisons </a:t>
            </a:r>
            <a:r>
              <a:rPr lang="en-US"/>
              <a:t>for all of them.</a:t>
            </a:r>
          </a:p>
        </p:txBody>
      </p:sp>
    </p:spTree>
    <p:extLst>
      <p:ext uri="{BB962C8B-B14F-4D97-AF65-F5344CB8AC3E}">
        <p14:creationId xmlns:p14="http://schemas.microsoft.com/office/powerpoint/2010/main" val="74826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F4D0-292B-4745-A970-C6C12347D56D}"/>
              </a:ext>
            </a:extLst>
          </p:cNvPr>
          <p:cNvSpPr>
            <a:spLocks noGrp="1"/>
          </p:cNvSpPr>
          <p:nvPr>
            <p:ph type="title"/>
          </p:nvPr>
        </p:nvSpPr>
        <p:spPr/>
        <p:txBody>
          <a:bodyPr/>
          <a:lstStyle/>
          <a:p>
            <a:r>
              <a:rPr lang="en-US"/>
              <a:t>Comparisons</a:t>
            </a:r>
          </a:p>
        </p:txBody>
      </p:sp>
      <p:sp>
        <p:nvSpPr>
          <p:cNvPr id="3" name="Content Placeholder 2">
            <a:extLst>
              <a:ext uri="{FF2B5EF4-FFF2-40B4-BE49-F238E27FC236}">
                <a16:creationId xmlns:a16="http://schemas.microsoft.com/office/drawing/2014/main" id="{3BA6741D-DE26-455F-828E-B3EA54FD1DB7}"/>
              </a:ext>
            </a:extLst>
          </p:cNvPr>
          <p:cNvSpPr>
            <a:spLocks noGrp="1"/>
          </p:cNvSpPr>
          <p:nvPr>
            <p:ph idx="1"/>
          </p:nvPr>
        </p:nvSpPr>
        <p:spPr/>
        <p:txBody>
          <a:bodyPr>
            <a:normAutofit/>
          </a:bodyPr>
          <a:lstStyle/>
          <a:p>
            <a:pPr marL="0" indent="0">
              <a:buNone/>
            </a:pPr>
            <a:r>
              <a:rPr lang="en-US" sz="3600" b="1"/>
              <a:t>There are four basic comparisons:</a:t>
            </a:r>
          </a:p>
          <a:p>
            <a:pPr lvl="1"/>
            <a:r>
              <a:rPr lang="en-US" sz="3200"/>
              <a:t>Greater than</a:t>
            </a:r>
          </a:p>
          <a:p>
            <a:pPr lvl="1"/>
            <a:r>
              <a:rPr lang="en-US" sz="3200"/>
              <a:t>Less than</a:t>
            </a:r>
          </a:p>
          <a:p>
            <a:pPr lvl="1"/>
            <a:r>
              <a:rPr lang="en-US" sz="3200"/>
              <a:t>Equal to</a:t>
            </a:r>
          </a:p>
          <a:p>
            <a:pPr lvl="1"/>
            <a:r>
              <a:rPr lang="en-US" sz="3200"/>
              <a:t>Not equal to</a:t>
            </a:r>
          </a:p>
        </p:txBody>
      </p:sp>
    </p:spTree>
    <p:extLst>
      <p:ext uri="{BB962C8B-B14F-4D97-AF65-F5344CB8AC3E}">
        <p14:creationId xmlns:p14="http://schemas.microsoft.com/office/powerpoint/2010/main" val="297808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(Greater Than)</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a:xfrm>
            <a:off x="2365828" y="1825625"/>
            <a:ext cx="8987971" cy="4351338"/>
          </a:xfrm>
        </p:spPr>
        <p:txBody>
          <a:bodyPr anchor="ctr">
            <a:normAutofit/>
          </a:bodyPr>
          <a:lstStyle/>
          <a:p>
            <a:pPr marL="0" indent="0" algn="ctr">
              <a:buNone/>
            </a:pPr>
            <a:r>
              <a:rPr lang="en-US" sz="9600">
                <a:latin typeface="Affogato Black" panose="00000A00000000000000" pitchFamily="50" charset="0"/>
              </a:rPr>
              <a:t>&gt;</a:t>
            </a:r>
          </a:p>
        </p:txBody>
      </p:sp>
      <p:pic>
        <p:nvPicPr>
          <p:cNvPr id="5" name="Picture 4">
            <a:extLst>
              <a:ext uri="{FF2B5EF4-FFF2-40B4-BE49-F238E27FC236}">
                <a16:creationId xmlns:a16="http://schemas.microsoft.com/office/drawing/2014/main" id="{3A983AEA-C663-4870-B31A-E217B6D00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657" y="3257582"/>
            <a:ext cx="1981200" cy="1487424"/>
          </a:xfrm>
          <a:prstGeom prst="rect">
            <a:avLst/>
          </a:prstGeom>
        </p:spPr>
      </p:pic>
      <p:pic>
        <p:nvPicPr>
          <p:cNvPr id="8" name="Picture 7">
            <a:extLst>
              <a:ext uri="{FF2B5EF4-FFF2-40B4-BE49-F238E27FC236}">
                <a16:creationId xmlns:a16="http://schemas.microsoft.com/office/drawing/2014/main" id="{FD88B132-134F-4CAE-98E9-3D971BF37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243" y="1581037"/>
            <a:ext cx="7260771" cy="4840514"/>
          </a:xfrm>
          <a:prstGeom prst="rect">
            <a:avLst/>
          </a:prstGeom>
        </p:spPr>
      </p:pic>
    </p:spTree>
    <p:extLst>
      <p:ext uri="{BB962C8B-B14F-4D97-AF65-F5344CB8AC3E}">
        <p14:creationId xmlns:p14="http://schemas.microsoft.com/office/powerpoint/2010/main" val="308582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(Less Than)</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p:txBody>
          <a:bodyPr anchor="ctr">
            <a:normAutofit/>
          </a:bodyPr>
          <a:lstStyle/>
          <a:p>
            <a:pPr marL="0" indent="0" algn="ctr">
              <a:buNone/>
            </a:pPr>
            <a:r>
              <a:rPr lang="en-US" sz="9600">
                <a:latin typeface="Affogato Black" panose="00000A00000000000000" pitchFamily="50" charset="0"/>
              </a:rPr>
              <a:t>&lt;</a:t>
            </a:r>
          </a:p>
        </p:txBody>
      </p:sp>
      <p:pic>
        <p:nvPicPr>
          <p:cNvPr id="7" name="Picture 6">
            <a:extLst>
              <a:ext uri="{FF2B5EF4-FFF2-40B4-BE49-F238E27FC236}">
                <a16:creationId xmlns:a16="http://schemas.microsoft.com/office/drawing/2014/main" id="{D88669CA-A9E7-4466-B4D2-595F47814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850" y="1458199"/>
            <a:ext cx="4068950" cy="5086187"/>
          </a:xfrm>
          <a:prstGeom prst="rect">
            <a:avLst/>
          </a:prstGeom>
        </p:spPr>
      </p:pic>
      <p:pic>
        <p:nvPicPr>
          <p:cNvPr id="11" name="Picture 10">
            <a:extLst>
              <a:ext uri="{FF2B5EF4-FFF2-40B4-BE49-F238E27FC236}">
                <a16:creationId xmlns:a16="http://schemas.microsoft.com/office/drawing/2014/main" id="{7A80138C-5907-4814-9BA8-75B43A1C6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29" y="2650275"/>
            <a:ext cx="4068950" cy="2702037"/>
          </a:xfrm>
          <a:prstGeom prst="rect">
            <a:avLst/>
          </a:prstGeom>
        </p:spPr>
      </p:pic>
    </p:spTree>
    <p:extLst>
      <p:ext uri="{BB962C8B-B14F-4D97-AF65-F5344CB8AC3E}">
        <p14:creationId xmlns:p14="http://schemas.microsoft.com/office/powerpoint/2010/main" val="296066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80C85C-63FC-45CF-94BD-2A6EA498ED2F}"/>
              </a:ext>
            </a:extLst>
          </p:cNvPr>
          <p:cNvGraphicFramePr/>
          <p:nvPr>
            <p:extLst>
              <p:ext uri="{D42A27DB-BD31-4B8C-83A1-F6EECF244321}">
                <p14:modId xmlns:p14="http://schemas.microsoft.com/office/powerpoint/2010/main" val="1566579468"/>
              </p:ext>
            </p:extLst>
          </p:nvPr>
        </p:nvGraphicFramePr>
        <p:xfrm>
          <a:off x="952501" y="0"/>
          <a:ext cx="10286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4926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(Equal To)</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p:txBody>
          <a:bodyPr anchor="ctr">
            <a:normAutofit/>
          </a:bodyPr>
          <a:lstStyle/>
          <a:p>
            <a:pPr marL="0" indent="0" algn="ctr">
              <a:buNone/>
            </a:pPr>
            <a:r>
              <a:rPr lang="en-US" sz="9600">
                <a:latin typeface="Affogato Black" panose="00000A00000000000000" pitchFamily="50" charset="0"/>
              </a:rPr>
              <a:t>==</a:t>
            </a:r>
          </a:p>
        </p:txBody>
      </p:sp>
      <p:pic>
        <p:nvPicPr>
          <p:cNvPr id="11" name="Picture 10">
            <a:extLst>
              <a:ext uri="{FF2B5EF4-FFF2-40B4-BE49-F238E27FC236}">
                <a16:creationId xmlns:a16="http://schemas.microsoft.com/office/drawing/2014/main" id="{7A80138C-5907-4814-9BA8-75B43A1C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482"/>
            <a:ext cx="5012379" cy="3328533"/>
          </a:xfrm>
          <a:prstGeom prst="rect">
            <a:avLst/>
          </a:prstGeom>
        </p:spPr>
      </p:pic>
      <p:pic>
        <p:nvPicPr>
          <p:cNvPr id="6" name="Picture 5">
            <a:extLst>
              <a:ext uri="{FF2B5EF4-FFF2-40B4-BE49-F238E27FC236}">
                <a16:creationId xmlns:a16="http://schemas.microsoft.com/office/drawing/2014/main" id="{1381FAB6-07A5-4881-AE88-78F2A1009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623" y="2362481"/>
            <a:ext cx="5012379" cy="3328533"/>
          </a:xfrm>
          <a:prstGeom prst="rect">
            <a:avLst/>
          </a:prstGeom>
        </p:spPr>
      </p:pic>
    </p:spTree>
    <p:extLst>
      <p:ext uri="{BB962C8B-B14F-4D97-AF65-F5344CB8AC3E}">
        <p14:creationId xmlns:p14="http://schemas.microsoft.com/office/powerpoint/2010/main" val="2878785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(Not Equal To)</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p:txBody>
          <a:bodyPr anchor="ctr">
            <a:normAutofit/>
          </a:bodyPr>
          <a:lstStyle/>
          <a:p>
            <a:pPr marL="0" indent="0" algn="ctr">
              <a:buNone/>
            </a:pPr>
            <a:r>
              <a:rPr lang="en-US" sz="9600">
                <a:latin typeface="Affogato Black" panose="00000A00000000000000" pitchFamily="50" charset="0"/>
              </a:rPr>
              <a:t>!=</a:t>
            </a:r>
          </a:p>
        </p:txBody>
      </p:sp>
      <p:pic>
        <p:nvPicPr>
          <p:cNvPr id="11" name="Picture 10">
            <a:extLst>
              <a:ext uri="{FF2B5EF4-FFF2-40B4-BE49-F238E27FC236}">
                <a16:creationId xmlns:a16="http://schemas.microsoft.com/office/drawing/2014/main" id="{7A80138C-5907-4814-9BA8-75B43A1C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482"/>
            <a:ext cx="5012379" cy="3328533"/>
          </a:xfrm>
          <a:prstGeom prst="rect">
            <a:avLst/>
          </a:prstGeom>
        </p:spPr>
      </p:pic>
      <p:pic>
        <p:nvPicPr>
          <p:cNvPr id="7" name="Picture 6">
            <a:extLst>
              <a:ext uri="{FF2B5EF4-FFF2-40B4-BE49-F238E27FC236}">
                <a16:creationId xmlns:a16="http://schemas.microsoft.com/office/drawing/2014/main" id="{8FCC8F18-9541-42A5-B8D2-21072B329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850" y="1483654"/>
            <a:ext cx="4068950" cy="5086187"/>
          </a:xfrm>
          <a:prstGeom prst="rect">
            <a:avLst/>
          </a:prstGeom>
        </p:spPr>
      </p:pic>
    </p:spTree>
    <p:extLst>
      <p:ext uri="{BB962C8B-B14F-4D97-AF65-F5344CB8AC3E}">
        <p14:creationId xmlns:p14="http://schemas.microsoft.com/office/powerpoint/2010/main" val="4279203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617B6-F1B8-491C-8C16-4DDF3D901E95}"/>
              </a:ext>
            </a:extLst>
          </p:cNvPr>
          <p:cNvSpPr>
            <a:spLocks noGrp="1"/>
          </p:cNvSpPr>
          <p:nvPr>
            <p:ph type="title"/>
          </p:nvPr>
        </p:nvSpPr>
        <p:spPr/>
        <p:txBody>
          <a:bodyPr/>
          <a:lstStyle/>
          <a:p>
            <a:r>
              <a:rPr lang="en-US" dirty="0"/>
              <a:t>Boolean Operators</a:t>
            </a:r>
          </a:p>
        </p:txBody>
      </p:sp>
      <p:graphicFrame>
        <p:nvGraphicFramePr>
          <p:cNvPr id="5" name="Table 4">
            <a:extLst>
              <a:ext uri="{FF2B5EF4-FFF2-40B4-BE49-F238E27FC236}">
                <a16:creationId xmlns:a16="http://schemas.microsoft.com/office/drawing/2014/main" id="{7C0C21FA-C788-455E-9CDE-355465B2C291}"/>
              </a:ext>
            </a:extLst>
          </p:cNvPr>
          <p:cNvGraphicFramePr>
            <a:graphicFrameLocks noGrp="1"/>
          </p:cNvGraphicFramePr>
          <p:nvPr>
            <p:extLst>
              <p:ext uri="{D42A27DB-BD31-4B8C-83A1-F6EECF244321}">
                <p14:modId xmlns:p14="http://schemas.microsoft.com/office/powerpoint/2010/main" val="2284868587"/>
              </p:ext>
            </p:extLst>
          </p:nvPr>
        </p:nvGraphicFramePr>
        <p:xfrm>
          <a:off x="838200" y="2056097"/>
          <a:ext cx="10515603" cy="3683520"/>
        </p:xfrm>
        <a:graphic>
          <a:graphicData uri="http://schemas.openxmlformats.org/drawingml/2006/table">
            <a:tbl>
              <a:tblPr bandRow="1">
                <a:tableStyleId>{D7AC3CCA-C797-4891-BE02-D94E43425B78}</a:tableStyleId>
              </a:tblPr>
              <a:tblGrid>
                <a:gridCol w="3505201">
                  <a:extLst>
                    <a:ext uri="{9D8B030D-6E8A-4147-A177-3AD203B41FA5}">
                      <a16:colId xmlns:a16="http://schemas.microsoft.com/office/drawing/2014/main" val="818887629"/>
                    </a:ext>
                  </a:extLst>
                </a:gridCol>
                <a:gridCol w="3505201">
                  <a:extLst>
                    <a:ext uri="{9D8B030D-6E8A-4147-A177-3AD203B41FA5}">
                      <a16:colId xmlns:a16="http://schemas.microsoft.com/office/drawing/2014/main" val="3750536532"/>
                    </a:ext>
                  </a:extLst>
                </a:gridCol>
                <a:gridCol w="3505201">
                  <a:extLst>
                    <a:ext uri="{9D8B030D-6E8A-4147-A177-3AD203B41FA5}">
                      <a16:colId xmlns:a16="http://schemas.microsoft.com/office/drawing/2014/main" val="1253891732"/>
                    </a:ext>
                  </a:extLst>
                </a:gridCol>
              </a:tblGrid>
              <a:tr h="736704">
                <a:tc>
                  <a:txBody>
                    <a:bodyPr/>
                    <a:lstStyle/>
                    <a:p>
                      <a:pPr algn="ctr"/>
                      <a:r>
                        <a:rPr lang="en-US" sz="3200" dirty="0"/>
                        <a:t>&lt;</a:t>
                      </a:r>
                    </a:p>
                  </a:txBody>
                  <a:tcPr anchor="ctr"/>
                </a:tc>
                <a:tc>
                  <a:txBody>
                    <a:bodyPr/>
                    <a:lstStyle/>
                    <a:p>
                      <a:pPr algn="ctr"/>
                      <a:r>
                        <a:rPr lang="en-US" sz="3200" dirty="0"/>
                        <a:t>Less than</a:t>
                      </a:r>
                    </a:p>
                  </a:txBody>
                  <a:tcPr anchor="ctr"/>
                </a:tc>
                <a:tc>
                  <a:txBody>
                    <a:bodyPr/>
                    <a:lstStyle/>
                    <a:p>
                      <a:r>
                        <a:rPr lang="en-US" dirty="0">
                          <a:latin typeface="Courier New" panose="02070309020205020404" pitchFamily="49" charset="0"/>
                          <a:cs typeface="Courier New" panose="02070309020205020404" pitchFamily="49" charset="0"/>
                        </a:rPr>
                        <a:t>True: 4 &lt; 5</a:t>
                      </a:r>
                    </a:p>
                    <a:p>
                      <a:r>
                        <a:rPr lang="en-US" dirty="0">
                          <a:latin typeface="Courier New" panose="02070309020205020404" pitchFamily="49" charset="0"/>
                          <a:cs typeface="Courier New" panose="02070309020205020404" pitchFamily="49" charset="0"/>
                        </a:rPr>
                        <a:t>False: 100 &lt; 0</a:t>
                      </a:r>
                    </a:p>
                  </a:txBody>
                  <a:tcPr anchor="ctr"/>
                </a:tc>
                <a:extLst>
                  <a:ext uri="{0D108BD9-81ED-4DB2-BD59-A6C34878D82A}">
                    <a16:rowId xmlns:a16="http://schemas.microsoft.com/office/drawing/2014/main" val="4107327455"/>
                  </a:ext>
                </a:extLst>
              </a:tr>
              <a:tr h="736704">
                <a:tc>
                  <a:txBody>
                    <a:bodyPr/>
                    <a:lstStyle/>
                    <a:p>
                      <a:pPr algn="ctr"/>
                      <a:r>
                        <a:rPr lang="en-US" sz="3200" dirty="0"/>
                        <a:t>&gt; </a:t>
                      </a:r>
                    </a:p>
                  </a:txBody>
                  <a:tcPr anchor="ctr"/>
                </a:tc>
                <a:tc>
                  <a:txBody>
                    <a:bodyPr/>
                    <a:lstStyle/>
                    <a:p>
                      <a:pPr algn="ctr"/>
                      <a:r>
                        <a:rPr lang="en-US" sz="3200" dirty="0"/>
                        <a:t>Greater than</a:t>
                      </a:r>
                    </a:p>
                  </a:txBody>
                  <a:tcPr anchor="ctr"/>
                </a:tc>
                <a:tc>
                  <a:txBody>
                    <a:bodyPr/>
                    <a:lstStyle/>
                    <a:p>
                      <a:r>
                        <a:rPr lang="en-US" dirty="0">
                          <a:latin typeface="Courier New" panose="02070309020205020404" pitchFamily="49" charset="0"/>
                          <a:cs typeface="Courier New" panose="02070309020205020404" pitchFamily="49" charset="0"/>
                        </a:rPr>
                        <a:t>True: 15 &gt; 7</a:t>
                      </a:r>
                    </a:p>
                    <a:p>
                      <a:r>
                        <a:rPr lang="en-US" dirty="0">
                          <a:latin typeface="Courier New" panose="02070309020205020404" pitchFamily="49" charset="0"/>
                          <a:cs typeface="Courier New" panose="02070309020205020404" pitchFamily="49" charset="0"/>
                        </a:rPr>
                        <a:t>False: -1 &gt; 1</a:t>
                      </a:r>
                    </a:p>
                  </a:txBody>
                  <a:tcPr anchor="ctr"/>
                </a:tc>
                <a:extLst>
                  <a:ext uri="{0D108BD9-81ED-4DB2-BD59-A6C34878D82A}">
                    <a16:rowId xmlns:a16="http://schemas.microsoft.com/office/drawing/2014/main" val="4273203589"/>
                  </a:ext>
                </a:extLst>
              </a:tr>
              <a:tr h="736704">
                <a:tc>
                  <a:txBody>
                    <a:bodyPr/>
                    <a:lstStyle/>
                    <a:p>
                      <a:pPr algn="ctr"/>
                      <a:r>
                        <a:rPr lang="en-US" sz="3200" dirty="0"/>
                        <a:t>==</a:t>
                      </a:r>
                    </a:p>
                  </a:txBody>
                  <a:tcPr anchor="ctr"/>
                </a:tc>
                <a:tc>
                  <a:txBody>
                    <a:bodyPr/>
                    <a:lstStyle/>
                    <a:p>
                      <a:pPr algn="ctr"/>
                      <a:r>
                        <a:rPr lang="en-US" sz="3200" dirty="0"/>
                        <a:t>Equal to</a:t>
                      </a:r>
                    </a:p>
                  </a:txBody>
                  <a:tcPr anchor="ctr"/>
                </a:tc>
                <a:tc>
                  <a:txBody>
                    <a:bodyPr/>
                    <a:lstStyle/>
                    <a:p>
                      <a:r>
                        <a:rPr lang="en-US" dirty="0">
                          <a:latin typeface="Courier New" panose="02070309020205020404" pitchFamily="49" charset="0"/>
                          <a:cs typeface="Courier New" panose="02070309020205020404" pitchFamily="49" charset="0"/>
                        </a:rPr>
                        <a:t>True: 4 == 4</a:t>
                      </a:r>
                    </a:p>
                    <a:p>
                      <a:r>
                        <a:rPr lang="en-US" dirty="0">
                          <a:latin typeface="Courier New" panose="02070309020205020404" pitchFamily="49" charset="0"/>
                          <a:cs typeface="Courier New" panose="02070309020205020404" pitchFamily="49" charset="0"/>
                        </a:rPr>
                        <a:t>False: 4 == 3</a:t>
                      </a:r>
                    </a:p>
                  </a:txBody>
                  <a:tcPr anchor="ctr"/>
                </a:tc>
                <a:extLst>
                  <a:ext uri="{0D108BD9-81ED-4DB2-BD59-A6C34878D82A}">
                    <a16:rowId xmlns:a16="http://schemas.microsoft.com/office/drawing/2014/main" val="3198615305"/>
                  </a:ext>
                </a:extLst>
              </a:tr>
              <a:tr h="736704">
                <a:tc>
                  <a:txBody>
                    <a:bodyPr/>
                    <a:lstStyle/>
                    <a:p>
                      <a:pPr algn="ctr"/>
                      <a:r>
                        <a:rPr lang="en-US" sz="3200" dirty="0"/>
                        <a:t>!=</a:t>
                      </a:r>
                    </a:p>
                  </a:txBody>
                  <a:tcPr anchor="ctr"/>
                </a:tc>
                <a:tc>
                  <a:txBody>
                    <a:bodyPr/>
                    <a:lstStyle/>
                    <a:p>
                      <a:pPr algn="ctr"/>
                      <a:r>
                        <a:rPr lang="en-US" sz="3200" dirty="0"/>
                        <a:t>Not equal to</a:t>
                      </a:r>
                    </a:p>
                  </a:txBody>
                  <a:tcPr anchor="ctr"/>
                </a:tc>
                <a:tc>
                  <a:txBody>
                    <a:bodyPr/>
                    <a:lstStyle/>
                    <a:p>
                      <a:r>
                        <a:rPr lang="en-US" dirty="0">
                          <a:latin typeface="Courier New" panose="02070309020205020404" pitchFamily="49" charset="0"/>
                          <a:cs typeface="Courier New" panose="02070309020205020404" pitchFamily="49" charset="0"/>
                        </a:rPr>
                        <a:t>True: 3.14 != 3</a:t>
                      </a:r>
                    </a:p>
                    <a:p>
                      <a:r>
                        <a:rPr lang="en-US" dirty="0">
                          <a:latin typeface="Courier New" panose="02070309020205020404" pitchFamily="49" charset="0"/>
                          <a:cs typeface="Courier New" panose="02070309020205020404" pitchFamily="49" charset="0"/>
                        </a:rPr>
                        <a:t>False: 1 != 1</a:t>
                      </a:r>
                    </a:p>
                  </a:txBody>
                  <a:tcPr anchor="ctr"/>
                </a:tc>
                <a:extLst>
                  <a:ext uri="{0D108BD9-81ED-4DB2-BD59-A6C34878D82A}">
                    <a16:rowId xmlns:a16="http://schemas.microsoft.com/office/drawing/2014/main" val="1066158608"/>
                  </a:ext>
                </a:extLst>
              </a:tr>
              <a:tr h="736704">
                <a:tc>
                  <a:txBody>
                    <a:bodyPr/>
                    <a:lstStyle/>
                    <a:p>
                      <a:pPr algn="ctr"/>
                      <a:r>
                        <a:rPr lang="en-US" sz="3200" dirty="0"/>
                        <a:t>!()</a:t>
                      </a:r>
                    </a:p>
                  </a:txBody>
                  <a:tcPr anchor="ctr"/>
                </a:tc>
                <a:tc>
                  <a:txBody>
                    <a:bodyPr/>
                    <a:lstStyle/>
                    <a:p>
                      <a:pPr algn="ctr"/>
                      <a:r>
                        <a:rPr lang="en-US" sz="3200" dirty="0"/>
                        <a:t>Not operator</a:t>
                      </a:r>
                    </a:p>
                  </a:txBody>
                  <a:tcPr anchor="ctr"/>
                </a:tc>
                <a:tc>
                  <a:txBody>
                    <a:bodyPr/>
                    <a:lstStyle/>
                    <a:p>
                      <a:r>
                        <a:rPr lang="en-US" dirty="0">
                          <a:latin typeface="Courier New" panose="02070309020205020404" pitchFamily="49" charset="0"/>
                          <a:cs typeface="Courier New" panose="02070309020205020404" pitchFamily="49" charset="0"/>
                        </a:rPr>
                        <a:t>True: !(False)</a:t>
                      </a:r>
                    </a:p>
                    <a:p>
                      <a:r>
                        <a:rPr lang="en-US" dirty="0">
                          <a:latin typeface="Courier New" panose="02070309020205020404" pitchFamily="49" charset="0"/>
                          <a:cs typeface="Courier New" panose="02070309020205020404" pitchFamily="49" charset="0"/>
                        </a:rPr>
                        <a:t>False: !(True)</a:t>
                      </a:r>
                    </a:p>
                  </a:txBody>
                  <a:tcPr anchor="ctr"/>
                </a:tc>
                <a:extLst>
                  <a:ext uri="{0D108BD9-81ED-4DB2-BD59-A6C34878D82A}">
                    <a16:rowId xmlns:a16="http://schemas.microsoft.com/office/drawing/2014/main" val="101864539"/>
                  </a:ext>
                </a:extLst>
              </a:tr>
            </a:tbl>
          </a:graphicData>
        </a:graphic>
      </p:graphicFrame>
    </p:spTree>
    <p:extLst>
      <p:ext uri="{BB962C8B-B14F-4D97-AF65-F5344CB8AC3E}">
        <p14:creationId xmlns:p14="http://schemas.microsoft.com/office/powerpoint/2010/main" val="2183162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DD6D-A7FF-4700-A96E-0C61FD4A99CF}"/>
              </a:ext>
            </a:extLst>
          </p:cNvPr>
          <p:cNvSpPr>
            <a:spLocks noGrp="1"/>
          </p:cNvSpPr>
          <p:nvPr>
            <p:ph type="title"/>
          </p:nvPr>
        </p:nvSpPr>
        <p:spPr/>
        <p:txBody>
          <a:bodyPr/>
          <a:lstStyle/>
          <a:p>
            <a:r>
              <a:rPr lang="en-US" dirty="0"/>
              <a:t>Numbers that Change</a:t>
            </a:r>
          </a:p>
        </p:txBody>
      </p:sp>
      <p:sp>
        <p:nvSpPr>
          <p:cNvPr id="7" name="Content Placeholder 6">
            <a:extLst>
              <a:ext uri="{FF2B5EF4-FFF2-40B4-BE49-F238E27FC236}">
                <a16:creationId xmlns:a16="http://schemas.microsoft.com/office/drawing/2014/main" id="{7267FC95-1A6A-4B7C-8BD0-3D9A3E9D0012}"/>
              </a:ext>
            </a:extLst>
          </p:cNvPr>
          <p:cNvSpPr>
            <a:spLocks noGrp="1"/>
          </p:cNvSpPr>
          <p:nvPr>
            <p:ph idx="1"/>
          </p:nvPr>
        </p:nvSpPr>
        <p:spPr/>
        <p:txBody>
          <a:bodyPr/>
          <a:lstStyle/>
          <a:p>
            <a:r>
              <a:rPr lang="en-US" dirty="0"/>
              <a:t>Using a label instead of a number</a:t>
            </a:r>
          </a:p>
          <a:p>
            <a:r>
              <a:rPr lang="en-US" dirty="0"/>
              <a:t>A label that represents the same value, but that value can change at any time</a:t>
            </a:r>
          </a:p>
          <a:p>
            <a:r>
              <a:rPr lang="en-US" dirty="0"/>
              <a:t>We call these </a:t>
            </a:r>
            <a:r>
              <a:rPr lang="en-US" b="1" dirty="0"/>
              <a:t>variables</a:t>
            </a:r>
          </a:p>
        </p:txBody>
      </p:sp>
    </p:spTree>
    <p:extLst>
      <p:ext uri="{BB962C8B-B14F-4D97-AF65-F5344CB8AC3E}">
        <p14:creationId xmlns:p14="http://schemas.microsoft.com/office/powerpoint/2010/main" val="223440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EDC9-B8FE-470C-8FC2-84BDA426BCF5}"/>
              </a:ext>
            </a:extLst>
          </p:cNvPr>
          <p:cNvSpPr>
            <a:spLocks noGrp="1"/>
          </p:cNvSpPr>
          <p:nvPr>
            <p:ph type="title"/>
          </p:nvPr>
        </p:nvSpPr>
        <p:spPr/>
        <p:txBody>
          <a:bodyPr/>
          <a:lstStyle/>
          <a:p>
            <a:r>
              <a:rPr lang="en-US" dirty="0"/>
              <a:t>p5.js Numbers That Change</a:t>
            </a:r>
          </a:p>
        </p:txBody>
      </p:sp>
      <p:sp>
        <p:nvSpPr>
          <p:cNvPr id="3" name="Content Placeholder 2">
            <a:extLst>
              <a:ext uri="{FF2B5EF4-FFF2-40B4-BE49-F238E27FC236}">
                <a16:creationId xmlns:a16="http://schemas.microsoft.com/office/drawing/2014/main" id="{C0648A3E-263E-4C09-AEF4-6E391AD1DF7B}"/>
              </a:ext>
            </a:extLst>
          </p:cNvPr>
          <p:cNvSpPr>
            <a:spLocks noGrp="1"/>
          </p:cNvSpPr>
          <p:nvPr>
            <p:ph idx="1"/>
          </p:nvPr>
        </p:nvSpPr>
        <p:spPr/>
        <p:txBody>
          <a:bodyPr>
            <a:normAutofit/>
          </a:bodyPr>
          <a:lstStyle/>
          <a:p>
            <a:r>
              <a:rPr lang="en-US" sz="3200" b="1"/>
              <a:t>width</a:t>
            </a:r>
            <a:r>
              <a:rPr lang="en-US" sz="3200"/>
              <a:t> </a:t>
            </a:r>
            <a:r>
              <a:rPr lang="en-US" sz="3200" dirty="0"/>
              <a:t>and </a:t>
            </a:r>
            <a:r>
              <a:rPr lang="en-US" sz="3200" b="1" dirty="0"/>
              <a:t>height</a:t>
            </a:r>
          </a:p>
          <a:p>
            <a:endParaRPr lang="en-US" sz="3200" dirty="0"/>
          </a:p>
          <a:p>
            <a:r>
              <a:rPr lang="en-US" sz="3200" b="1" dirty="0" err="1"/>
              <a:t>mouseX</a:t>
            </a:r>
            <a:r>
              <a:rPr lang="en-US" sz="3200" dirty="0"/>
              <a:t> will always be the horizontal position of the cursor</a:t>
            </a:r>
          </a:p>
          <a:p>
            <a:pPr lvl="1"/>
            <a:r>
              <a:rPr lang="en-US" sz="2800" dirty="0"/>
              <a:t>Number of pixels between the cursor and the left edge</a:t>
            </a:r>
          </a:p>
          <a:p>
            <a:pPr lvl="1"/>
            <a:endParaRPr lang="en-US" sz="2800" dirty="0"/>
          </a:p>
          <a:p>
            <a:r>
              <a:rPr lang="en-US" sz="3200" b="1" dirty="0" err="1"/>
              <a:t>mouseY</a:t>
            </a:r>
            <a:r>
              <a:rPr lang="en-US" sz="3200" dirty="0"/>
              <a:t> is the vertical position of the cursor</a:t>
            </a:r>
          </a:p>
          <a:p>
            <a:pPr lvl="1"/>
            <a:r>
              <a:rPr lang="en-US" sz="2800" dirty="0"/>
              <a:t>Number of pixels between the cursor and the top edge</a:t>
            </a:r>
          </a:p>
        </p:txBody>
      </p:sp>
    </p:spTree>
    <p:extLst>
      <p:ext uri="{BB962C8B-B14F-4D97-AF65-F5344CB8AC3E}">
        <p14:creationId xmlns:p14="http://schemas.microsoft.com/office/powerpoint/2010/main" val="267649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BE95-E782-439D-9343-D7CCF5BBC724}"/>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CEFBF2AA-410D-47CF-A52A-25AB95B7A4A9}"/>
              </a:ext>
            </a:extLst>
          </p:cNvPr>
          <p:cNvSpPr>
            <a:spLocks noGrp="1"/>
          </p:cNvSpPr>
          <p:nvPr>
            <p:ph idx="1"/>
          </p:nvPr>
        </p:nvSpPr>
        <p:spPr/>
        <p:txBody>
          <a:bodyPr/>
          <a:lstStyle/>
          <a:p>
            <a:r>
              <a:rPr lang="en-US" b="1" dirty="0"/>
              <a:t>random</a:t>
            </a:r>
            <a:r>
              <a:rPr lang="en-US" b="1"/>
              <a:t>() </a:t>
            </a:r>
            <a:r>
              <a:rPr lang="en-US" b="1" dirty="0"/>
              <a:t>-</a:t>
            </a:r>
            <a:r>
              <a:rPr lang="en-US"/>
              <a:t> </a:t>
            </a:r>
            <a:r>
              <a:rPr lang="en-US" dirty="0"/>
              <a:t>random decimal between 0 and 1 (good for </a:t>
            </a:r>
            <a:r>
              <a:rPr lang="en-US" dirty="0" err="1"/>
              <a:t>percents</a:t>
            </a:r>
            <a:r>
              <a:rPr lang="en-US" dirty="0"/>
              <a:t>)</a:t>
            </a:r>
          </a:p>
          <a:p>
            <a:r>
              <a:rPr lang="en-US" b="1" dirty="0"/>
              <a:t>random(max</a:t>
            </a:r>
            <a:r>
              <a:rPr lang="en-US" b="1"/>
              <a:t>) </a:t>
            </a:r>
            <a:r>
              <a:rPr lang="en-US" b="1" dirty="0"/>
              <a:t>-</a:t>
            </a:r>
            <a:r>
              <a:rPr lang="en-US"/>
              <a:t> </a:t>
            </a:r>
            <a:r>
              <a:rPr lang="en-US" dirty="0"/>
              <a:t>random number between 0 and max</a:t>
            </a:r>
          </a:p>
          <a:p>
            <a:r>
              <a:rPr lang="en-US" b="1" dirty="0"/>
              <a:t>random(min, max</a:t>
            </a:r>
            <a:r>
              <a:rPr lang="en-US" b="1"/>
              <a:t>) </a:t>
            </a:r>
            <a:r>
              <a:rPr lang="en-US" b="1" dirty="0"/>
              <a:t>-</a:t>
            </a:r>
            <a:r>
              <a:rPr lang="en-US"/>
              <a:t> </a:t>
            </a:r>
            <a:r>
              <a:rPr lang="en-US" dirty="0"/>
              <a:t>random number between min and max</a:t>
            </a:r>
          </a:p>
        </p:txBody>
      </p:sp>
    </p:spTree>
    <p:extLst>
      <p:ext uri="{BB962C8B-B14F-4D97-AF65-F5344CB8AC3E}">
        <p14:creationId xmlns:p14="http://schemas.microsoft.com/office/powerpoint/2010/main" val="345239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8195-0E7C-4C70-B305-A8A31C14F52E}"/>
              </a:ext>
            </a:extLst>
          </p:cNvPr>
          <p:cNvSpPr>
            <a:spLocks noGrp="1"/>
          </p:cNvSpPr>
          <p:nvPr>
            <p:ph type="title"/>
          </p:nvPr>
        </p:nvSpPr>
        <p:spPr/>
        <p:txBody>
          <a:bodyPr>
            <a:normAutofit/>
          </a:bodyPr>
          <a:lstStyle/>
          <a:p>
            <a:r>
              <a:rPr lang="en-US" sz="5400"/>
              <a:t>https://pastebin.com/CC8L9STu</a:t>
            </a:r>
          </a:p>
        </p:txBody>
      </p:sp>
    </p:spTree>
    <p:extLst>
      <p:ext uri="{BB962C8B-B14F-4D97-AF65-F5344CB8AC3E}">
        <p14:creationId xmlns:p14="http://schemas.microsoft.com/office/powerpoint/2010/main" val="271881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DD6D-A7FF-4700-A96E-0C61FD4A99CF}"/>
              </a:ext>
            </a:extLst>
          </p:cNvPr>
          <p:cNvSpPr>
            <a:spLocks noGrp="1"/>
          </p:cNvSpPr>
          <p:nvPr>
            <p:ph type="title"/>
          </p:nvPr>
        </p:nvSpPr>
        <p:spPr/>
        <p:txBody>
          <a:bodyPr/>
          <a:lstStyle/>
          <a:p>
            <a:r>
              <a:rPr lang="en-US" dirty="0"/>
              <a:t>Making Your Own Variables</a:t>
            </a:r>
          </a:p>
        </p:txBody>
      </p:sp>
      <p:pic>
        <p:nvPicPr>
          <p:cNvPr id="5" name="Content Placeholder 4">
            <a:extLst>
              <a:ext uri="{FF2B5EF4-FFF2-40B4-BE49-F238E27FC236}">
                <a16:creationId xmlns:a16="http://schemas.microsoft.com/office/drawing/2014/main" id="{5395BAB3-722F-4237-A16F-890227A96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23954"/>
            <a:ext cx="10515600" cy="3154680"/>
          </a:xfrm>
        </p:spPr>
      </p:pic>
    </p:spTree>
    <p:extLst>
      <p:ext uri="{BB962C8B-B14F-4D97-AF65-F5344CB8AC3E}">
        <p14:creationId xmlns:p14="http://schemas.microsoft.com/office/powerpoint/2010/main" val="928971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FAC-73A0-44D7-A0BD-CFF2102CF3AA}"/>
              </a:ext>
            </a:extLst>
          </p:cNvPr>
          <p:cNvSpPr>
            <a:spLocks noGrp="1"/>
          </p:cNvSpPr>
          <p:nvPr>
            <p:ph type="title"/>
          </p:nvPr>
        </p:nvSpPr>
        <p:spPr/>
        <p:txBody>
          <a:bodyPr/>
          <a:lstStyle/>
          <a:p>
            <a:r>
              <a:rPr lang="en-US"/>
              <a:t>Naming Variables</a:t>
            </a:r>
          </a:p>
        </p:txBody>
      </p:sp>
      <p:sp>
        <p:nvSpPr>
          <p:cNvPr id="3" name="Content Placeholder 2">
            <a:extLst>
              <a:ext uri="{FF2B5EF4-FFF2-40B4-BE49-F238E27FC236}">
                <a16:creationId xmlns:a16="http://schemas.microsoft.com/office/drawing/2014/main" id="{4CA441E6-00EF-4EC2-BC0E-CC40D051BA43}"/>
              </a:ext>
            </a:extLst>
          </p:cNvPr>
          <p:cNvSpPr>
            <a:spLocks noGrp="1"/>
          </p:cNvSpPr>
          <p:nvPr>
            <p:ph idx="1"/>
          </p:nvPr>
        </p:nvSpPr>
        <p:spPr/>
        <p:txBody>
          <a:bodyPr>
            <a:normAutofit/>
          </a:bodyPr>
          <a:lstStyle/>
          <a:p>
            <a:pPr marL="0" indent="0">
              <a:buNone/>
            </a:pPr>
            <a:r>
              <a:rPr lang="en-US" sz="3600"/>
              <a:t>There are only a few rules to naming variables:</a:t>
            </a:r>
          </a:p>
          <a:p>
            <a:pPr lvl="1"/>
            <a:r>
              <a:rPr lang="en-US" sz="3200"/>
              <a:t>They cannot contain spaces.</a:t>
            </a:r>
          </a:p>
          <a:p>
            <a:pPr lvl="1"/>
            <a:r>
              <a:rPr lang="en-US" sz="3200"/>
              <a:t>They cannot start with a number.</a:t>
            </a:r>
          </a:p>
          <a:p>
            <a:pPr lvl="1"/>
            <a:r>
              <a:rPr lang="en-US" sz="3200"/>
              <a:t>They cannot be named the same as anything else</a:t>
            </a:r>
          </a:p>
          <a:p>
            <a:pPr lvl="2"/>
            <a:r>
              <a:rPr lang="en-US" sz="2800"/>
              <a:t>Other variables, functions (draw, setup), etc.</a:t>
            </a:r>
          </a:p>
          <a:p>
            <a:endParaRPr lang="en-US" sz="3600"/>
          </a:p>
        </p:txBody>
      </p:sp>
    </p:spTree>
    <p:extLst>
      <p:ext uri="{BB962C8B-B14F-4D97-AF65-F5344CB8AC3E}">
        <p14:creationId xmlns:p14="http://schemas.microsoft.com/office/powerpoint/2010/main" val="1766203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5EF5-1D35-4359-8AF8-CC4094291E59}"/>
              </a:ext>
            </a:extLst>
          </p:cNvPr>
          <p:cNvSpPr>
            <a:spLocks noGrp="1"/>
          </p:cNvSpPr>
          <p:nvPr>
            <p:ph type="title"/>
          </p:nvPr>
        </p:nvSpPr>
        <p:spPr/>
        <p:txBody>
          <a:bodyPr/>
          <a:lstStyle/>
          <a:p>
            <a:r>
              <a:rPr lang="en-US"/>
              <a:t>Camel Case</a:t>
            </a:r>
          </a:p>
        </p:txBody>
      </p:sp>
      <p:sp>
        <p:nvSpPr>
          <p:cNvPr id="3" name="Content Placeholder 2">
            <a:extLst>
              <a:ext uri="{FF2B5EF4-FFF2-40B4-BE49-F238E27FC236}">
                <a16:creationId xmlns:a16="http://schemas.microsoft.com/office/drawing/2014/main" id="{C468E3C5-AAE2-4B03-8936-EA2123CEB989}"/>
              </a:ext>
            </a:extLst>
          </p:cNvPr>
          <p:cNvSpPr>
            <a:spLocks noGrp="1"/>
          </p:cNvSpPr>
          <p:nvPr>
            <p:ph idx="1"/>
          </p:nvPr>
        </p:nvSpPr>
        <p:spPr>
          <a:xfrm>
            <a:off x="0" y="1825625"/>
            <a:ext cx="12192000" cy="4351338"/>
          </a:xfrm>
        </p:spPr>
        <p:txBody>
          <a:bodyPr>
            <a:normAutofit/>
          </a:bodyPr>
          <a:lstStyle/>
          <a:p>
            <a:pPr marL="0" indent="0" algn="ctr">
              <a:buNone/>
            </a:pPr>
            <a:endParaRPr lang="en-US" sz="5400"/>
          </a:p>
          <a:p>
            <a:pPr marL="0" indent="0" algn="ctr">
              <a:buNone/>
            </a:pPr>
            <a:r>
              <a:rPr lang="en-US" sz="5400"/>
              <a:t>allWorkAndNoPlayMakesJackADullBoy</a:t>
            </a:r>
          </a:p>
        </p:txBody>
      </p:sp>
    </p:spTree>
    <p:extLst>
      <p:ext uri="{BB962C8B-B14F-4D97-AF65-F5344CB8AC3E}">
        <p14:creationId xmlns:p14="http://schemas.microsoft.com/office/powerpoint/2010/main" val="2391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80C85C-63FC-45CF-94BD-2A6EA498ED2F}"/>
              </a:ext>
            </a:extLst>
          </p:cNvPr>
          <p:cNvGraphicFramePr/>
          <p:nvPr>
            <p:extLst>
              <p:ext uri="{D42A27DB-BD31-4B8C-83A1-F6EECF244321}">
                <p14:modId xmlns:p14="http://schemas.microsoft.com/office/powerpoint/2010/main" val="2578121463"/>
              </p:ext>
            </p:extLst>
          </p:nvPr>
        </p:nvGraphicFramePr>
        <p:xfrm>
          <a:off x="952501" y="0"/>
          <a:ext cx="10286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4928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6C66-FBE6-48FA-A92E-9C9137A6D11E}"/>
              </a:ext>
            </a:extLst>
          </p:cNvPr>
          <p:cNvSpPr>
            <a:spLocks noGrp="1"/>
          </p:cNvSpPr>
          <p:nvPr>
            <p:ph type="title"/>
          </p:nvPr>
        </p:nvSpPr>
        <p:spPr/>
        <p:txBody>
          <a:bodyPr/>
          <a:lstStyle/>
          <a:p>
            <a:r>
              <a:rPr lang="en-US"/>
              <a:t>Manipulating Variables</a:t>
            </a:r>
          </a:p>
        </p:txBody>
      </p:sp>
      <p:sp>
        <p:nvSpPr>
          <p:cNvPr id="3" name="Content Placeholder 2">
            <a:extLst>
              <a:ext uri="{FF2B5EF4-FFF2-40B4-BE49-F238E27FC236}">
                <a16:creationId xmlns:a16="http://schemas.microsoft.com/office/drawing/2014/main" id="{061E2199-28B8-413B-BCE7-B123D3B2A939}"/>
              </a:ext>
            </a:extLst>
          </p:cNvPr>
          <p:cNvSpPr>
            <a:spLocks noGrp="1"/>
          </p:cNvSpPr>
          <p:nvPr>
            <p:ph idx="1"/>
          </p:nvPr>
        </p:nvSpPr>
        <p:spPr/>
        <p:txBody>
          <a:bodyPr/>
          <a:lstStyle/>
          <a:p>
            <a:r>
              <a:rPr lang="en-US"/>
              <a:t>count = count + 1;</a:t>
            </a:r>
          </a:p>
          <a:p>
            <a:r>
              <a:rPr lang="en-US"/>
              <a:t>powersOfTwo = powersOfTwo * 2;</a:t>
            </a:r>
          </a:p>
          <a:p>
            <a:r>
              <a:rPr lang="en-US"/>
              <a:t>me = “Chris”;</a:t>
            </a:r>
          </a:p>
        </p:txBody>
      </p:sp>
    </p:spTree>
    <p:extLst>
      <p:ext uri="{BB962C8B-B14F-4D97-AF65-F5344CB8AC3E}">
        <p14:creationId xmlns:p14="http://schemas.microsoft.com/office/powerpoint/2010/main" val="2240225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AE4ED-05FC-4A28-8551-38EF2E58E823}"/>
              </a:ext>
            </a:extLst>
          </p:cNvPr>
          <p:cNvSpPr>
            <a:spLocks noGrp="1"/>
          </p:cNvSpPr>
          <p:nvPr>
            <p:ph type="title"/>
          </p:nvPr>
        </p:nvSpPr>
        <p:spPr/>
        <p:txBody>
          <a:bodyPr/>
          <a:lstStyle/>
          <a:p>
            <a:r>
              <a:rPr lang="en-US"/>
              <a:t>Try: Counting Random Numbers</a:t>
            </a:r>
          </a:p>
        </p:txBody>
      </p:sp>
      <p:pic>
        <p:nvPicPr>
          <p:cNvPr id="3" name="Picture 2">
            <a:extLst>
              <a:ext uri="{FF2B5EF4-FFF2-40B4-BE49-F238E27FC236}">
                <a16:creationId xmlns:a16="http://schemas.microsoft.com/office/drawing/2014/main" id="{F36BA929-14A2-474E-BCDC-477642F606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288" y="5148262"/>
            <a:ext cx="1179195" cy="1179195"/>
          </a:xfrm>
          <a:prstGeom prst="rect">
            <a:avLst/>
          </a:prstGeom>
          <a:noFill/>
        </p:spPr>
      </p:pic>
    </p:spTree>
    <p:extLst>
      <p:ext uri="{BB962C8B-B14F-4D97-AF65-F5344CB8AC3E}">
        <p14:creationId xmlns:p14="http://schemas.microsoft.com/office/powerpoint/2010/main" val="2144749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A49C-C84C-4DB4-945B-D28F21D3ADD0}"/>
              </a:ext>
            </a:extLst>
          </p:cNvPr>
          <p:cNvSpPr>
            <a:spLocks noGrp="1"/>
          </p:cNvSpPr>
          <p:nvPr>
            <p:ph type="title"/>
          </p:nvPr>
        </p:nvSpPr>
        <p:spPr/>
        <p:txBody>
          <a:bodyPr/>
          <a:lstStyle/>
          <a:p>
            <a:r>
              <a:rPr lang="en-US"/>
              <a:t>Basic Input and Drawing</a:t>
            </a:r>
            <a:endParaRPr lang="en-US" dirty="0"/>
          </a:p>
        </p:txBody>
      </p:sp>
      <p:sp>
        <p:nvSpPr>
          <p:cNvPr id="3" name="Text Placeholder 2">
            <a:extLst>
              <a:ext uri="{FF2B5EF4-FFF2-40B4-BE49-F238E27FC236}">
                <a16:creationId xmlns:a16="http://schemas.microsoft.com/office/drawing/2014/main" id="{3B86CDA2-336B-4432-BC8D-9E5E184E7396}"/>
              </a:ext>
            </a:extLst>
          </p:cNvPr>
          <p:cNvSpPr>
            <a:spLocks noGrp="1"/>
          </p:cNvSpPr>
          <p:nvPr>
            <p:ph type="body" idx="1"/>
          </p:nvPr>
        </p:nvSpPr>
        <p:spPr/>
        <p:txBody>
          <a:bodyPr/>
          <a:lstStyle/>
          <a:p>
            <a:r>
              <a:rPr lang="en-US" b="1"/>
              <a:t>mouseIsPressed</a:t>
            </a:r>
          </a:p>
          <a:p>
            <a:r>
              <a:rPr lang="en-US" b="1"/>
              <a:t>keyIsPressed</a:t>
            </a:r>
          </a:p>
          <a:p>
            <a:r>
              <a:rPr lang="en-US" b="1"/>
              <a:t>key, keyCode</a:t>
            </a:r>
            <a:endParaRPr lang="en-US" b="1" dirty="0"/>
          </a:p>
        </p:txBody>
      </p:sp>
    </p:spTree>
    <p:extLst>
      <p:ext uri="{BB962C8B-B14F-4D97-AF65-F5344CB8AC3E}">
        <p14:creationId xmlns:p14="http://schemas.microsoft.com/office/powerpoint/2010/main" val="1321457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6FE1-49DA-4352-ADEA-90E3D5ADAB08}"/>
              </a:ext>
            </a:extLst>
          </p:cNvPr>
          <p:cNvSpPr>
            <a:spLocks noGrp="1"/>
          </p:cNvSpPr>
          <p:nvPr>
            <p:ph type="title"/>
          </p:nvPr>
        </p:nvSpPr>
        <p:spPr/>
        <p:txBody>
          <a:bodyPr/>
          <a:lstStyle/>
          <a:p>
            <a:r>
              <a:rPr lang="en-US"/>
              <a:t>Things You Can Save</a:t>
            </a:r>
          </a:p>
        </p:txBody>
      </p:sp>
    </p:spTree>
    <p:extLst>
      <p:ext uri="{BB962C8B-B14F-4D97-AF65-F5344CB8AC3E}">
        <p14:creationId xmlns:p14="http://schemas.microsoft.com/office/powerpoint/2010/main" val="132533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6379A8-17B3-4751-A14E-2451EC10D815}"/>
              </a:ext>
            </a:extLst>
          </p:cNvPr>
          <p:cNvSpPr>
            <a:spLocks noGrp="1"/>
          </p:cNvSpPr>
          <p:nvPr>
            <p:ph type="title"/>
          </p:nvPr>
        </p:nvSpPr>
        <p:spPr/>
        <p:txBody>
          <a:bodyPr/>
          <a:lstStyle/>
          <a:p>
            <a:r>
              <a:rPr lang="en-US"/>
              <a:t>Strings</a:t>
            </a:r>
          </a:p>
        </p:txBody>
      </p:sp>
      <p:sp>
        <p:nvSpPr>
          <p:cNvPr id="5" name="Content Placeholder 4">
            <a:extLst>
              <a:ext uri="{FF2B5EF4-FFF2-40B4-BE49-F238E27FC236}">
                <a16:creationId xmlns:a16="http://schemas.microsoft.com/office/drawing/2014/main" id="{ABB4B371-11CD-4386-A017-CEF804D01880}"/>
              </a:ext>
            </a:extLst>
          </p:cNvPr>
          <p:cNvSpPr>
            <a:spLocks noGrp="1"/>
          </p:cNvSpPr>
          <p:nvPr>
            <p:ph idx="1"/>
          </p:nvPr>
        </p:nvSpPr>
        <p:spPr/>
        <p:txBody>
          <a:bodyPr/>
          <a:lstStyle/>
          <a:p>
            <a:r>
              <a:rPr lang="en-US"/>
              <a:t>“These are words you can save”</a:t>
            </a:r>
          </a:p>
          <a:p>
            <a:r>
              <a:rPr lang="en-US"/>
              <a:t>“You can add ” + “them together too”</a:t>
            </a:r>
          </a:p>
        </p:txBody>
      </p:sp>
      <p:pic>
        <p:nvPicPr>
          <p:cNvPr id="6" name="Picture 5">
            <a:extLst>
              <a:ext uri="{FF2B5EF4-FFF2-40B4-BE49-F238E27FC236}">
                <a16:creationId xmlns:a16="http://schemas.microsoft.com/office/drawing/2014/main" id="{17AA6981-6344-43BA-B9AF-7B4ACD434772}"/>
              </a:ext>
            </a:extLst>
          </p:cNvPr>
          <p:cNvPicPr>
            <a:picLocks noChangeAspect="1"/>
          </p:cNvPicPr>
          <p:nvPr/>
        </p:nvPicPr>
        <p:blipFill>
          <a:blip r:embed="rId2"/>
          <a:stretch>
            <a:fillRect/>
          </a:stretch>
        </p:blipFill>
        <p:spPr>
          <a:xfrm>
            <a:off x="0" y="3978166"/>
            <a:ext cx="12192000" cy="2879834"/>
          </a:xfrm>
          <a:prstGeom prst="rect">
            <a:avLst/>
          </a:prstGeom>
        </p:spPr>
      </p:pic>
    </p:spTree>
    <p:extLst>
      <p:ext uri="{BB962C8B-B14F-4D97-AF65-F5344CB8AC3E}">
        <p14:creationId xmlns:p14="http://schemas.microsoft.com/office/powerpoint/2010/main" val="3582744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E636-D74E-4104-9DA3-016E4B115B9B}"/>
              </a:ext>
            </a:extLst>
          </p:cNvPr>
          <p:cNvSpPr>
            <a:spLocks noGrp="1"/>
          </p:cNvSpPr>
          <p:nvPr>
            <p:ph type="title"/>
          </p:nvPr>
        </p:nvSpPr>
        <p:spPr/>
        <p:txBody>
          <a:bodyPr/>
          <a:lstStyle/>
          <a:p>
            <a:r>
              <a:rPr lang="en-US"/>
              <a:t>Objects</a:t>
            </a:r>
          </a:p>
        </p:txBody>
      </p:sp>
      <p:sp>
        <p:nvSpPr>
          <p:cNvPr id="3" name="Content Placeholder 2">
            <a:extLst>
              <a:ext uri="{FF2B5EF4-FFF2-40B4-BE49-F238E27FC236}">
                <a16:creationId xmlns:a16="http://schemas.microsoft.com/office/drawing/2014/main" id="{7D2B1872-7652-483D-91EA-5AF15DD720B1}"/>
              </a:ext>
            </a:extLst>
          </p:cNvPr>
          <p:cNvSpPr>
            <a:spLocks noGrp="1"/>
          </p:cNvSpPr>
          <p:nvPr>
            <p:ph idx="1"/>
          </p:nvPr>
        </p:nvSpPr>
        <p:spPr/>
        <p:txBody>
          <a:bodyPr/>
          <a:lstStyle/>
          <a:p>
            <a:r>
              <a:rPr lang="en-US"/>
              <a:t>Objects allow you to save all the different parts of an object in one place.</a:t>
            </a:r>
          </a:p>
          <a:p>
            <a:r>
              <a:rPr lang="en-US"/>
              <a:t>For example, you can save the position and dimensions of a rectangle to a single variable.</a:t>
            </a:r>
          </a:p>
        </p:txBody>
      </p:sp>
    </p:spTree>
    <p:extLst>
      <p:ext uri="{BB962C8B-B14F-4D97-AF65-F5344CB8AC3E}">
        <p14:creationId xmlns:p14="http://schemas.microsoft.com/office/powerpoint/2010/main" val="1428678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DDD0-1A07-4ABF-8973-EE3EB4FC5689}"/>
              </a:ext>
            </a:extLst>
          </p:cNvPr>
          <p:cNvSpPr>
            <a:spLocks noGrp="1"/>
          </p:cNvSpPr>
          <p:nvPr>
            <p:ph type="title"/>
          </p:nvPr>
        </p:nvSpPr>
        <p:spPr/>
        <p:txBody>
          <a:bodyPr/>
          <a:lstStyle/>
          <a:p>
            <a:r>
              <a:rPr lang="en-US"/>
              <a:t>Rectangle Object</a:t>
            </a:r>
          </a:p>
        </p:txBody>
      </p:sp>
      <p:pic>
        <p:nvPicPr>
          <p:cNvPr id="4" name="Picture 3">
            <a:extLst>
              <a:ext uri="{FF2B5EF4-FFF2-40B4-BE49-F238E27FC236}">
                <a16:creationId xmlns:a16="http://schemas.microsoft.com/office/drawing/2014/main" id="{CD0C1BA0-B4E4-4B59-9DE8-4CF47AE7278F}"/>
              </a:ext>
            </a:extLst>
          </p:cNvPr>
          <p:cNvPicPr>
            <a:picLocks noChangeAspect="1"/>
          </p:cNvPicPr>
          <p:nvPr/>
        </p:nvPicPr>
        <p:blipFill>
          <a:blip r:embed="rId2"/>
          <a:stretch>
            <a:fillRect/>
          </a:stretch>
        </p:blipFill>
        <p:spPr>
          <a:xfrm>
            <a:off x="2962275" y="1690688"/>
            <a:ext cx="6267450" cy="4076700"/>
          </a:xfrm>
          <a:prstGeom prst="rect">
            <a:avLst/>
          </a:prstGeom>
        </p:spPr>
      </p:pic>
    </p:spTree>
    <p:extLst>
      <p:ext uri="{BB962C8B-B14F-4D97-AF65-F5344CB8AC3E}">
        <p14:creationId xmlns:p14="http://schemas.microsoft.com/office/powerpoint/2010/main" val="1187307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F36C-E5E5-4958-B34D-26C132F758EC}"/>
              </a:ext>
            </a:extLst>
          </p:cNvPr>
          <p:cNvSpPr>
            <a:spLocks noGrp="1"/>
          </p:cNvSpPr>
          <p:nvPr>
            <p:ph type="title"/>
          </p:nvPr>
        </p:nvSpPr>
        <p:spPr/>
        <p:txBody>
          <a:bodyPr/>
          <a:lstStyle/>
          <a:p>
            <a:r>
              <a:rPr lang="en-US"/>
              <a:t>Global Game Jam 2018</a:t>
            </a:r>
            <a:endParaRPr lang="en-US" dirty="0"/>
          </a:p>
        </p:txBody>
      </p:sp>
      <p:pic>
        <p:nvPicPr>
          <p:cNvPr id="5" name="Content Placeholder 4">
            <a:extLst>
              <a:ext uri="{FF2B5EF4-FFF2-40B4-BE49-F238E27FC236}">
                <a16:creationId xmlns:a16="http://schemas.microsoft.com/office/drawing/2014/main" id="{5F9D63EB-3554-4D5C-B83A-1FBAC6923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1496"/>
            <a:ext cx="12192000" cy="3498547"/>
          </a:xfrm>
        </p:spPr>
      </p:pic>
    </p:spTree>
    <p:extLst>
      <p:ext uri="{BB962C8B-B14F-4D97-AF65-F5344CB8AC3E}">
        <p14:creationId xmlns:p14="http://schemas.microsoft.com/office/powerpoint/2010/main" val="2873513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3577-1BCC-4779-9AD9-92D5C91D20D1}"/>
              </a:ext>
            </a:extLst>
          </p:cNvPr>
          <p:cNvSpPr>
            <a:spLocks noGrp="1"/>
          </p:cNvSpPr>
          <p:nvPr>
            <p:ph type="title"/>
          </p:nvPr>
        </p:nvSpPr>
        <p:spPr/>
        <p:txBody>
          <a:bodyPr/>
          <a:lstStyle/>
          <a:p>
            <a:r>
              <a:rPr lang="en-US"/>
              <a:t>Homework</a:t>
            </a:r>
          </a:p>
        </p:txBody>
      </p:sp>
      <p:sp>
        <p:nvSpPr>
          <p:cNvPr id="3" name="Content Placeholder 2">
            <a:extLst>
              <a:ext uri="{FF2B5EF4-FFF2-40B4-BE49-F238E27FC236}">
                <a16:creationId xmlns:a16="http://schemas.microsoft.com/office/drawing/2014/main" id="{BE4440CB-9A00-454B-94F6-68D6E6A19389}"/>
              </a:ext>
            </a:extLst>
          </p:cNvPr>
          <p:cNvSpPr>
            <a:spLocks noGrp="1"/>
          </p:cNvSpPr>
          <p:nvPr>
            <p:ph idx="1"/>
          </p:nvPr>
        </p:nvSpPr>
        <p:spPr/>
        <p:txBody>
          <a:bodyPr/>
          <a:lstStyle/>
          <a:p>
            <a:r>
              <a:rPr lang="en-US"/>
              <a:t>Make sure you understand variables and conditionals.</a:t>
            </a:r>
          </a:p>
          <a:p>
            <a:r>
              <a:rPr lang="en-US"/>
              <a:t>YouTube: “Daniel Shiffman conditionals/variables”.</a:t>
            </a:r>
          </a:p>
          <a:p>
            <a:r>
              <a:rPr lang="en-US"/>
              <a:t>Look for the p5.js videos.</a:t>
            </a:r>
          </a:p>
          <a:p>
            <a:r>
              <a:rPr lang="en-US"/>
              <a:t>Come with questions next week.</a:t>
            </a:r>
          </a:p>
        </p:txBody>
      </p:sp>
    </p:spTree>
    <p:extLst>
      <p:ext uri="{BB962C8B-B14F-4D97-AF65-F5344CB8AC3E}">
        <p14:creationId xmlns:p14="http://schemas.microsoft.com/office/powerpoint/2010/main" val="4042667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3ACF-2D45-47EC-B35A-C2C181202673}"/>
              </a:ext>
            </a:extLst>
          </p:cNvPr>
          <p:cNvSpPr>
            <a:spLocks noGrp="1"/>
          </p:cNvSpPr>
          <p:nvPr>
            <p:ph type="title"/>
          </p:nvPr>
        </p:nvSpPr>
        <p:spPr/>
        <p:txBody>
          <a:bodyPr/>
          <a:lstStyle/>
          <a:p>
            <a:r>
              <a:rPr lang="en-US"/>
              <a:t>Minute Survey</a:t>
            </a:r>
          </a:p>
        </p:txBody>
      </p:sp>
      <p:sp>
        <p:nvSpPr>
          <p:cNvPr id="3" name="Text Placeholder 2">
            <a:extLst>
              <a:ext uri="{FF2B5EF4-FFF2-40B4-BE49-F238E27FC236}">
                <a16:creationId xmlns:a16="http://schemas.microsoft.com/office/drawing/2014/main" id="{DA535419-6427-4060-A4D9-2AC8468A3AAE}"/>
              </a:ext>
            </a:extLst>
          </p:cNvPr>
          <p:cNvSpPr>
            <a:spLocks noGrp="1"/>
          </p:cNvSpPr>
          <p:nvPr>
            <p:ph type="body" idx="1"/>
          </p:nvPr>
        </p:nvSpPr>
        <p:spPr/>
        <p:txBody>
          <a:bodyPr/>
          <a:lstStyle/>
          <a:p>
            <a:r>
              <a:rPr lang="en-US"/>
              <a:t>You have survived Week 2.</a:t>
            </a:r>
          </a:p>
        </p:txBody>
      </p:sp>
    </p:spTree>
    <p:extLst>
      <p:ext uri="{BB962C8B-B14F-4D97-AF65-F5344CB8AC3E}">
        <p14:creationId xmlns:p14="http://schemas.microsoft.com/office/powerpoint/2010/main" val="31574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F0CA-8CFC-495F-8370-D17E39124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45" y="0"/>
            <a:ext cx="3235569" cy="4089830"/>
          </a:xfrm>
          <a:prstGeom prst="rect">
            <a:avLst/>
          </a:prstGeom>
        </p:spPr>
      </p:pic>
      <p:pic>
        <p:nvPicPr>
          <p:cNvPr id="9" name="Picture 8">
            <a:extLst>
              <a:ext uri="{FF2B5EF4-FFF2-40B4-BE49-F238E27FC236}">
                <a16:creationId xmlns:a16="http://schemas.microsoft.com/office/drawing/2014/main" id="{99BBD25E-2BA1-40ED-BCA3-05D8B7571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820" y="2286000"/>
            <a:ext cx="3048000" cy="4572000"/>
          </a:xfrm>
          <a:prstGeom prst="rect">
            <a:avLst/>
          </a:prstGeom>
        </p:spPr>
      </p:pic>
      <p:pic>
        <p:nvPicPr>
          <p:cNvPr id="5" name="Picture 4">
            <a:extLst>
              <a:ext uri="{FF2B5EF4-FFF2-40B4-BE49-F238E27FC236}">
                <a16:creationId xmlns:a16="http://schemas.microsoft.com/office/drawing/2014/main" id="{76E34133-D052-4B2B-8C09-401536054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395" y="0"/>
            <a:ext cx="4514850" cy="2428875"/>
          </a:xfrm>
          <a:prstGeom prst="rect">
            <a:avLst/>
          </a:prstGeom>
        </p:spPr>
      </p:pic>
      <p:pic>
        <p:nvPicPr>
          <p:cNvPr id="12" name="Picture 11">
            <a:extLst>
              <a:ext uri="{FF2B5EF4-FFF2-40B4-BE49-F238E27FC236}">
                <a16:creationId xmlns:a16="http://schemas.microsoft.com/office/drawing/2014/main" id="{FEF5ED21-7D3B-41E9-B77C-54ECF9EBB7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94871"/>
            <a:ext cx="4916067" cy="2763129"/>
          </a:xfrm>
          <a:prstGeom prst="rect">
            <a:avLst/>
          </a:prstGeom>
        </p:spPr>
      </p:pic>
      <p:pic>
        <p:nvPicPr>
          <p:cNvPr id="7" name="Picture 6">
            <a:extLst>
              <a:ext uri="{FF2B5EF4-FFF2-40B4-BE49-F238E27FC236}">
                <a16:creationId xmlns:a16="http://schemas.microsoft.com/office/drawing/2014/main" id="{91B484EF-4AD7-4940-A359-9568B0315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752" y="844061"/>
            <a:ext cx="2908056" cy="5169877"/>
          </a:xfrm>
          <a:prstGeom prst="rect">
            <a:avLst/>
          </a:prstGeom>
        </p:spPr>
      </p:pic>
    </p:spTree>
    <p:extLst>
      <p:ext uri="{BB962C8B-B14F-4D97-AF65-F5344CB8AC3E}">
        <p14:creationId xmlns:p14="http://schemas.microsoft.com/office/powerpoint/2010/main" val="40597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97560A-3349-4C57-8531-C5C015578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041" y="152400"/>
            <a:ext cx="3110594" cy="3110594"/>
          </a:xfrm>
          <a:prstGeom prst="rect">
            <a:avLst/>
          </a:prstGeom>
        </p:spPr>
      </p:pic>
      <p:pic>
        <p:nvPicPr>
          <p:cNvPr id="5" name="Picture 4">
            <a:extLst>
              <a:ext uri="{FF2B5EF4-FFF2-40B4-BE49-F238E27FC236}">
                <a16:creationId xmlns:a16="http://schemas.microsoft.com/office/drawing/2014/main" id="{7A6C91BE-858F-4A44-B0F7-7CA528024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785" y="-43997"/>
            <a:ext cx="3110594" cy="3110594"/>
          </a:xfrm>
          <a:prstGeom prst="rect">
            <a:avLst/>
          </a:prstGeom>
        </p:spPr>
      </p:pic>
      <p:pic>
        <p:nvPicPr>
          <p:cNvPr id="7" name="Picture 6">
            <a:extLst>
              <a:ext uri="{FF2B5EF4-FFF2-40B4-BE49-F238E27FC236}">
                <a16:creationId xmlns:a16="http://schemas.microsoft.com/office/drawing/2014/main" id="{482CB0A3-BAD1-47B5-B622-DDB329B46E36}"/>
              </a:ext>
            </a:extLst>
          </p:cNvPr>
          <p:cNvPicPr>
            <a:picLocks noChangeAspect="1"/>
          </p:cNvPicPr>
          <p:nvPr/>
        </p:nvPicPr>
        <p:blipFill rotWithShape="1">
          <a:blip r:embed="rId4">
            <a:extLst>
              <a:ext uri="{28A0092B-C50C-407E-A947-70E740481C1C}">
                <a14:useLocalDpi xmlns:a14="http://schemas.microsoft.com/office/drawing/2010/main" val="0"/>
              </a:ext>
            </a:extLst>
          </a:blip>
          <a:srcRect l="28476" t="23428" r="27167" b="13286"/>
          <a:stretch/>
        </p:blipFill>
        <p:spPr>
          <a:xfrm>
            <a:off x="-252867" y="636813"/>
            <a:ext cx="1690007" cy="2411187"/>
          </a:xfrm>
          <a:prstGeom prst="rect">
            <a:avLst/>
          </a:prstGeom>
        </p:spPr>
      </p:pic>
      <p:pic>
        <p:nvPicPr>
          <p:cNvPr id="9" name="Picture 8">
            <a:extLst>
              <a:ext uri="{FF2B5EF4-FFF2-40B4-BE49-F238E27FC236}">
                <a16:creationId xmlns:a16="http://schemas.microsoft.com/office/drawing/2014/main" id="{5521ADD8-168C-4969-84A3-8966E9180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42" y="3595006"/>
            <a:ext cx="3110594" cy="3110594"/>
          </a:xfrm>
          <a:prstGeom prst="rect">
            <a:avLst/>
          </a:prstGeom>
        </p:spPr>
      </p:pic>
      <p:pic>
        <p:nvPicPr>
          <p:cNvPr id="11" name="Picture 10">
            <a:extLst>
              <a:ext uri="{FF2B5EF4-FFF2-40B4-BE49-F238E27FC236}">
                <a16:creationId xmlns:a16="http://schemas.microsoft.com/office/drawing/2014/main" id="{5B9E1243-C4EA-40BD-9239-384D23CD21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3112" y="3595006"/>
            <a:ext cx="3110594" cy="3110594"/>
          </a:xfrm>
          <a:prstGeom prst="rect">
            <a:avLst/>
          </a:prstGeom>
        </p:spPr>
      </p:pic>
      <p:pic>
        <p:nvPicPr>
          <p:cNvPr id="13" name="Picture 12">
            <a:extLst>
              <a:ext uri="{FF2B5EF4-FFF2-40B4-BE49-F238E27FC236}">
                <a16:creationId xmlns:a16="http://schemas.microsoft.com/office/drawing/2014/main" id="{31CCFCA6-39FF-4810-A6AA-985F50207C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689" y="3595006"/>
            <a:ext cx="3110595" cy="3110595"/>
          </a:xfrm>
          <a:prstGeom prst="rect">
            <a:avLst/>
          </a:prstGeom>
        </p:spPr>
      </p:pic>
      <p:pic>
        <p:nvPicPr>
          <p:cNvPr id="15" name="Picture 14">
            <a:extLst>
              <a:ext uri="{FF2B5EF4-FFF2-40B4-BE49-F238E27FC236}">
                <a16:creationId xmlns:a16="http://schemas.microsoft.com/office/drawing/2014/main" id="{9A2E0A65-570B-4436-BCA4-721B87E2E5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6987" y="3048000"/>
            <a:ext cx="3810000" cy="3810000"/>
          </a:xfrm>
          <a:prstGeom prst="rect">
            <a:avLst/>
          </a:prstGeom>
        </p:spPr>
      </p:pic>
      <p:pic>
        <p:nvPicPr>
          <p:cNvPr id="17" name="Picture 16">
            <a:extLst>
              <a:ext uri="{FF2B5EF4-FFF2-40B4-BE49-F238E27FC236}">
                <a16:creationId xmlns:a16="http://schemas.microsoft.com/office/drawing/2014/main" id="{3D301B32-1F6D-4D0E-A22C-146347E4C9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86549" y="-43997"/>
            <a:ext cx="3110595" cy="3110595"/>
          </a:xfrm>
          <a:prstGeom prst="rect">
            <a:avLst/>
          </a:prstGeom>
        </p:spPr>
      </p:pic>
      <p:pic>
        <p:nvPicPr>
          <p:cNvPr id="19" name="Picture 18">
            <a:extLst>
              <a:ext uri="{FF2B5EF4-FFF2-40B4-BE49-F238E27FC236}">
                <a16:creationId xmlns:a16="http://schemas.microsoft.com/office/drawing/2014/main" id="{6E3F9838-638A-47F6-9891-44864F4A43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44932" y="87766"/>
            <a:ext cx="2847068" cy="2847068"/>
          </a:xfrm>
          <a:prstGeom prst="rect">
            <a:avLst/>
          </a:prstGeom>
        </p:spPr>
      </p:pic>
      <p:pic>
        <p:nvPicPr>
          <p:cNvPr id="21" name="Picture 20">
            <a:extLst>
              <a:ext uri="{FF2B5EF4-FFF2-40B4-BE49-F238E27FC236}">
                <a16:creationId xmlns:a16="http://schemas.microsoft.com/office/drawing/2014/main" id="{784BD237-7032-435D-806F-9C43184D1FC0}"/>
              </a:ext>
            </a:extLst>
          </p:cNvPr>
          <p:cNvPicPr>
            <a:picLocks noChangeAspect="1"/>
          </p:cNvPicPr>
          <p:nvPr/>
        </p:nvPicPr>
        <p:blipFill rotWithShape="1">
          <a:blip r:embed="rId11">
            <a:extLst>
              <a:ext uri="{28A0092B-C50C-407E-A947-70E740481C1C}">
                <a14:useLocalDpi xmlns:a14="http://schemas.microsoft.com/office/drawing/2010/main" val="0"/>
              </a:ext>
            </a:extLst>
          </a:blip>
          <a:srcRect r="41905"/>
          <a:stretch/>
        </p:blipFill>
        <p:spPr>
          <a:xfrm>
            <a:off x="8871856" y="3048000"/>
            <a:ext cx="3320144" cy="3810000"/>
          </a:xfrm>
          <a:prstGeom prst="rect">
            <a:avLst/>
          </a:prstGeom>
        </p:spPr>
      </p:pic>
    </p:spTree>
    <p:extLst>
      <p:ext uri="{BB962C8B-B14F-4D97-AF65-F5344CB8AC3E}">
        <p14:creationId xmlns:p14="http://schemas.microsoft.com/office/powerpoint/2010/main" val="205742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3FC0-D496-4E91-B312-A83C0F2A2769}"/>
              </a:ext>
            </a:extLst>
          </p:cNvPr>
          <p:cNvSpPr>
            <a:spLocks noGrp="1"/>
          </p:cNvSpPr>
          <p:nvPr>
            <p:ph type="title"/>
          </p:nvPr>
        </p:nvSpPr>
        <p:spPr/>
        <p:txBody>
          <a:bodyPr/>
          <a:lstStyle/>
          <a:p>
            <a:r>
              <a:rPr lang="en-US" dirty="0"/>
              <a:t>Anything else?</a:t>
            </a:r>
          </a:p>
        </p:txBody>
      </p:sp>
      <p:sp>
        <p:nvSpPr>
          <p:cNvPr id="3" name="Text Placeholder 2">
            <a:extLst>
              <a:ext uri="{FF2B5EF4-FFF2-40B4-BE49-F238E27FC236}">
                <a16:creationId xmlns:a16="http://schemas.microsoft.com/office/drawing/2014/main" id="{FF199DE3-038C-4D7E-AF45-0483651F45C9}"/>
              </a:ext>
            </a:extLst>
          </p:cNvPr>
          <p:cNvSpPr>
            <a:spLocks noGrp="1"/>
          </p:cNvSpPr>
          <p:nvPr>
            <p:ph type="body" idx="1"/>
          </p:nvPr>
        </p:nvSpPr>
        <p:spPr/>
        <p:txBody>
          <a:bodyPr/>
          <a:lstStyle/>
          <a:p>
            <a:r>
              <a:rPr lang="en-US" dirty="0"/>
              <a:t>Questions, concerns, homework questions?</a:t>
            </a:r>
          </a:p>
        </p:txBody>
      </p:sp>
    </p:spTree>
    <p:extLst>
      <p:ext uri="{BB962C8B-B14F-4D97-AF65-F5344CB8AC3E}">
        <p14:creationId xmlns:p14="http://schemas.microsoft.com/office/powerpoint/2010/main" val="42771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7456-6068-4918-930B-032A2EFBC752}"/>
              </a:ext>
            </a:extLst>
          </p:cNvPr>
          <p:cNvSpPr>
            <a:spLocks noGrp="1"/>
          </p:cNvSpPr>
          <p:nvPr>
            <p:ph type="title"/>
          </p:nvPr>
        </p:nvSpPr>
        <p:spPr/>
        <p:txBody>
          <a:bodyPr/>
          <a:lstStyle/>
          <a:p>
            <a:r>
              <a:rPr lang="en-US"/>
              <a:t>Today in IMM120</a:t>
            </a:r>
          </a:p>
        </p:txBody>
      </p:sp>
      <p:sp>
        <p:nvSpPr>
          <p:cNvPr id="3" name="Content Placeholder 2">
            <a:extLst>
              <a:ext uri="{FF2B5EF4-FFF2-40B4-BE49-F238E27FC236}">
                <a16:creationId xmlns:a16="http://schemas.microsoft.com/office/drawing/2014/main" id="{BCBB157A-BD50-403B-A166-66FE0C57B9B9}"/>
              </a:ext>
            </a:extLst>
          </p:cNvPr>
          <p:cNvSpPr>
            <a:spLocks noGrp="1"/>
          </p:cNvSpPr>
          <p:nvPr>
            <p:ph idx="1"/>
          </p:nvPr>
        </p:nvSpPr>
        <p:spPr/>
        <p:txBody>
          <a:bodyPr/>
          <a:lstStyle/>
          <a:p>
            <a:r>
              <a:rPr lang="en-US"/>
              <a:t>Words, words, words</a:t>
            </a:r>
          </a:p>
          <a:p>
            <a:r>
              <a:rPr lang="en-US"/>
              <a:t>Defusing a bomb</a:t>
            </a:r>
          </a:p>
          <a:p>
            <a:r>
              <a:rPr lang="en-US"/>
              <a:t>The Truth</a:t>
            </a:r>
          </a:p>
          <a:p>
            <a:r>
              <a:rPr lang="en-US"/>
              <a:t>Saving data in your project</a:t>
            </a:r>
          </a:p>
          <a:p>
            <a:endParaRPr lang="en-US"/>
          </a:p>
        </p:txBody>
      </p:sp>
    </p:spTree>
    <p:extLst>
      <p:ext uri="{BB962C8B-B14F-4D97-AF65-F5344CB8AC3E}">
        <p14:creationId xmlns:p14="http://schemas.microsoft.com/office/powerpoint/2010/main" val="12544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AE5C-F60F-4C69-A6F9-189AC5890468}"/>
              </a:ext>
            </a:extLst>
          </p:cNvPr>
          <p:cNvSpPr>
            <a:spLocks noGrp="1"/>
          </p:cNvSpPr>
          <p:nvPr>
            <p:ph type="title"/>
          </p:nvPr>
        </p:nvSpPr>
        <p:spPr/>
        <p:txBody>
          <a:bodyPr/>
          <a:lstStyle/>
          <a:p>
            <a:r>
              <a:rPr lang="en-US"/>
              <a:t>Words, Words, Words</a:t>
            </a:r>
            <a:endParaRPr lang="en-US" dirty="0"/>
          </a:p>
        </p:txBody>
      </p:sp>
    </p:spTree>
    <p:extLst>
      <p:ext uri="{BB962C8B-B14F-4D97-AF65-F5344CB8AC3E}">
        <p14:creationId xmlns:p14="http://schemas.microsoft.com/office/powerpoint/2010/main" val="204822771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ourc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921</TotalTime>
  <Words>1029</Words>
  <Application>Microsoft Office PowerPoint</Application>
  <PresentationFormat>Widescreen</PresentationFormat>
  <Paragraphs>163</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Affogato Black</vt:lpstr>
      <vt:lpstr>Arial</vt:lpstr>
      <vt:lpstr>Calibri</vt:lpstr>
      <vt:lpstr>Courier New</vt:lpstr>
      <vt:lpstr>Source Sans Pro</vt:lpstr>
      <vt:lpstr>Source Sans Pro Black</vt:lpstr>
      <vt:lpstr>Office Theme</vt:lpstr>
      <vt:lpstr>Class 2 – 29 Jan</vt:lpstr>
      <vt:lpstr>Previously in IMM120</vt:lpstr>
      <vt:lpstr>PowerPoint Presentation</vt:lpstr>
      <vt:lpstr>PowerPoint Presentation</vt:lpstr>
      <vt:lpstr>PowerPoint Presentation</vt:lpstr>
      <vt:lpstr>PowerPoint Presentation</vt:lpstr>
      <vt:lpstr>Anything else?</vt:lpstr>
      <vt:lpstr>Today in IMM120</vt:lpstr>
      <vt:lpstr>Words, Words, Words</vt:lpstr>
      <vt:lpstr>Three Ways to Display Words:</vt:lpstr>
      <vt:lpstr>Three Ways to Display Words:</vt:lpstr>
      <vt:lpstr>Three Ways to Display Words:</vt:lpstr>
      <vt:lpstr>Three Ways to Display Words:</vt:lpstr>
      <vt:lpstr>Debugging Tips</vt:lpstr>
      <vt:lpstr>Syntax vs Semantics</vt:lpstr>
      <vt:lpstr>p5.js’s Helpers</vt:lpstr>
      <vt:lpstr>Browser Console</vt:lpstr>
      <vt:lpstr>Browser Console</vt:lpstr>
      <vt:lpstr>The Rubber Duck Method</vt:lpstr>
      <vt:lpstr>Rubber Duck Debugging -  FAQ</vt:lpstr>
      <vt:lpstr>Is That A Bomb????</vt:lpstr>
      <vt:lpstr>4. Conditionals</vt:lpstr>
      <vt:lpstr>Conditionals In English</vt:lpstr>
      <vt:lpstr>Conditionals In English</vt:lpstr>
      <vt:lpstr>Conditionals in Code</vt:lpstr>
      <vt:lpstr>The Truth</vt:lpstr>
      <vt:lpstr>Comparisons</vt:lpstr>
      <vt:lpstr>Comparison Koalas (Greater Than)</vt:lpstr>
      <vt:lpstr>Comparison Koalas (Less Than)</vt:lpstr>
      <vt:lpstr>Comparison Koalas (Equal To)</vt:lpstr>
      <vt:lpstr>Comparison Koalas (Not Equal To)</vt:lpstr>
      <vt:lpstr>Boolean Operators</vt:lpstr>
      <vt:lpstr>Numbers that Change</vt:lpstr>
      <vt:lpstr>p5.js Numbers That Change</vt:lpstr>
      <vt:lpstr>Random Numbers</vt:lpstr>
      <vt:lpstr>https://pastebin.com/CC8L9STu</vt:lpstr>
      <vt:lpstr>Making Your Own Variables</vt:lpstr>
      <vt:lpstr>Naming Variables</vt:lpstr>
      <vt:lpstr>Camel Case</vt:lpstr>
      <vt:lpstr>Manipulating Variables</vt:lpstr>
      <vt:lpstr>Try: Counting Random Numbers</vt:lpstr>
      <vt:lpstr>Basic Input and Drawing</vt:lpstr>
      <vt:lpstr>Things You Can Save</vt:lpstr>
      <vt:lpstr>Strings</vt:lpstr>
      <vt:lpstr>Objects</vt:lpstr>
      <vt:lpstr>Rectangle Object</vt:lpstr>
      <vt:lpstr>Global Game Jam 2018</vt:lpstr>
      <vt:lpstr>Homework</vt:lpstr>
      <vt:lpstr>Minute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2 – 11 Sept</dc:title>
  <dc:creator>Christopher Hallberg</dc:creator>
  <cp:lastModifiedBy>Christopher Hallberg</cp:lastModifiedBy>
  <cp:revision>69</cp:revision>
  <dcterms:created xsi:type="dcterms:W3CDTF">2017-09-07T00:59:50Z</dcterms:created>
  <dcterms:modified xsi:type="dcterms:W3CDTF">2018-09-17T18:31:50Z</dcterms:modified>
</cp:coreProperties>
</file>