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6"/>
  </p:notesMasterIdLst>
  <p:sldIdLst>
    <p:sldId id="256" r:id="rId3"/>
    <p:sldId id="301" r:id="rId4"/>
    <p:sldId id="335" r:id="rId5"/>
    <p:sldId id="342" r:id="rId6"/>
    <p:sldId id="302" r:id="rId7"/>
    <p:sldId id="300" r:id="rId8"/>
    <p:sldId id="281" r:id="rId9"/>
    <p:sldId id="287" r:id="rId10"/>
    <p:sldId id="283" r:id="rId11"/>
    <p:sldId id="334" r:id="rId12"/>
    <p:sldId id="285" r:id="rId13"/>
    <p:sldId id="293" r:id="rId14"/>
    <p:sldId id="338" r:id="rId15"/>
    <p:sldId id="288" r:id="rId16"/>
    <p:sldId id="295" r:id="rId17"/>
    <p:sldId id="291" r:id="rId18"/>
    <p:sldId id="339" r:id="rId19"/>
    <p:sldId id="306" r:id="rId20"/>
    <p:sldId id="289" r:id="rId21"/>
    <p:sldId id="290" r:id="rId22"/>
    <p:sldId id="298" r:id="rId23"/>
    <p:sldId id="340" r:id="rId24"/>
    <p:sldId id="286" r:id="rId25"/>
    <p:sldId id="311" r:id="rId26"/>
    <p:sldId id="341" r:id="rId27"/>
    <p:sldId id="294" r:id="rId28"/>
    <p:sldId id="292" r:id="rId29"/>
    <p:sldId id="297" r:id="rId30"/>
    <p:sldId id="296" r:id="rId31"/>
    <p:sldId id="303" r:id="rId32"/>
    <p:sldId id="299" r:id="rId33"/>
    <p:sldId id="333" r:id="rId34"/>
    <p:sldId id="305" r:id="rId35"/>
    <p:sldId id="308" r:id="rId36"/>
    <p:sldId id="310" r:id="rId37"/>
    <p:sldId id="319" r:id="rId38"/>
    <p:sldId id="324" r:id="rId39"/>
    <p:sldId id="325" r:id="rId40"/>
    <p:sldId id="326" r:id="rId41"/>
    <p:sldId id="320" r:id="rId42"/>
    <p:sldId id="329" r:id="rId43"/>
    <p:sldId id="332" r:id="rId44"/>
    <p:sldId id="336" r:id="rId45"/>
    <p:sldId id="318" r:id="rId46"/>
    <p:sldId id="337" r:id="rId47"/>
    <p:sldId id="322" r:id="rId48"/>
    <p:sldId id="316" r:id="rId49"/>
    <p:sldId id="321" r:id="rId50"/>
    <p:sldId id="330" r:id="rId51"/>
    <p:sldId id="331" r:id="rId52"/>
    <p:sldId id="271" r:id="rId53"/>
    <p:sldId id="304" r:id="rId54"/>
    <p:sldId id="27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FF"/>
    <a:srgbClr val="FFFF00"/>
    <a:srgbClr val="01582B"/>
    <a:srgbClr val="FF0000"/>
    <a:srgbClr val="0000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533" autoAdjust="0"/>
  </p:normalViewPr>
  <p:slideViewPr>
    <p:cSldViewPr snapToGrid="0">
      <p:cViewPr varScale="1">
        <p:scale>
          <a:sx n="74" d="100"/>
          <a:sy n="74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24216-D3E8-4A3C-B98D-BF0FC245DA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9DB6D-D46C-42A3-ACA4-850EB6D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DB6D-D46C-42A3-ACA4-850EB6DA79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8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24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Abyssrium - Anne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DB6D-D46C-42A3-ACA4-850EB6DA797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0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Pink backgrounds - Charlotte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DB6D-D46C-42A3-ACA4-850EB6DA797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had to label this grid, how might you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DB6D-D46C-42A3-ACA4-850EB6DA79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5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DB6D-D46C-42A3-ACA4-850EB6DA79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https://tinyurl.com/imm120grid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DB6D-D46C-42A3-ACA4-850EB6DA79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DB6D-D46C-42A3-ACA4-850EB6DA79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DB6D-D46C-42A3-ACA4-850EB6DA79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9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I’m going to name a country and I want you to draw the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DB6D-D46C-42A3-ACA4-850EB6DA79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Off the screen (round ends)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DB6D-D46C-42A3-ACA4-850EB6DA79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4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76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1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2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5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9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7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889-034D-4B14-A64F-9930D12CB9C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crhallberg/sketches/r1vmnXV_Q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7521-F031-4B62-B936-AAA96E437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Shapes and Colors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DCA15-602F-41DB-804D-3290E12CD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IMM 120 – September 10, 2018</a:t>
            </a:r>
          </a:p>
        </p:txBody>
      </p:sp>
    </p:spTree>
    <p:extLst>
      <p:ext uri="{BB962C8B-B14F-4D97-AF65-F5344CB8AC3E}">
        <p14:creationId xmlns:p14="http://schemas.microsoft.com/office/powerpoint/2010/main" val="155795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13D4-2433-46AD-AB9C-62D2E54F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7793-8E91-43CD-AB1A-B0A4EC9D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 then Y</a:t>
            </a:r>
          </a:p>
          <a:p>
            <a:r>
              <a:rPr lang="en-US"/>
              <a:t>(100, 200) is 100 pixels from the left, 200 pixels from the top</a:t>
            </a:r>
          </a:p>
        </p:txBody>
      </p:sp>
    </p:spTree>
    <p:extLst>
      <p:ext uri="{BB962C8B-B14F-4D97-AF65-F5344CB8AC3E}">
        <p14:creationId xmlns:p14="http://schemas.microsoft.com/office/powerpoint/2010/main" val="105579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AD0C4-13D4-43C1-B208-19CDFF47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5B5-2569-4712-9418-B6A70F46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Draw Shapes</a:t>
            </a:r>
          </a:p>
        </p:txBody>
      </p:sp>
    </p:spTree>
    <p:extLst>
      <p:ext uri="{BB962C8B-B14F-4D97-AF65-F5344CB8AC3E}">
        <p14:creationId xmlns:p14="http://schemas.microsoft.com/office/powerpoint/2010/main" val="69123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C13F80-8DAA-4301-8E62-4163B11DF0A2}"/>
              </a:ext>
            </a:extLst>
          </p:cNvPr>
          <p:cNvCxnSpPr>
            <a:cxnSpLocks/>
          </p:cNvCxnSpPr>
          <p:nvPr/>
        </p:nvCxnSpPr>
        <p:spPr>
          <a:xfrm flipH="1">
            <a:off x="3381828" y="1658257"/>
            <a:ext cx="5428343" cy="3541486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E181334-3483-4E3F-AE23-5C3C629B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370112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C13F80-8DAA-4301-8E62-4163B11DF0A2}"/>
              </a:ext>
            </a:extLst>
          </p:cNvPr>
          <p:cNvCxnSpPr>
            <a:cxnSpLocks/>
          </p:cNvCxnSpPr>
          <p:nvPr/>
        </p:nvCxnSpPr>
        <p:spPr>
          <a:xfrm flipH="1">
            <a:off x="3381828" y="1658257"/>
            <a:ext cx="5428343" cy="3541486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8186442" y="72571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x2, y2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86A6-541A-4ADA-8799-332C94530B5B}"/>
              </a:ext>
            </a:extLst>
          </p:cNvPr>
          <p:cNvSpPr txBox="1"/>
          <p:nvPr/>
        </p:nvSpPr>
        <p:spPr>
          <a:xfrm>
            <a:off x="2758099" y="554751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x1, y1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81334-3483-4E3F-AE23-5C3C629B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46952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D415B-B4F1-4BC5-B7FB-96C84E803F3F}"/>
              </a:ext>
            </a:extLst>
          </p:cNvPr>
          <p:cNvSpPr txBox="1"/>
          <p:nvPr/>
        </p:nvSpPr>
        <p:spPr>
          <a:xfrm>
            <a:off x="1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line – </a:t>
            </a:r>
            <a:r>
              <a:rPr lang="en-US" sz="6600">
                <a:solidFill>
                  <a:schemeClr val="accent3"/>
                </a:solidFill>
              </a:rPr>
              <a:t>100, 200</a:t>
            </a:r>
            <a:r>
              <a:rPr lang="en-US" sz="6600"/>
              <a:t>, </a:t>
            </a:r>
            <a:r>
              <a:rPr lang="en-US" sz="6600">
                <a:solidFill>
                  <a:schemeClr val="accent5"/>
                </a:solidFill>
              </a:rPr>
              <a:t>50, 100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FCA4D-3E15-4F89-A5F5-E56B69C963EB}"/>
              </a:ext>
            </a:extLst>
          </p:cNvPr>
          <p:cNvSpPr txBox="1"/>
          <p:nvPr/>
        </p:nvSpPr>
        <p:spPr>
          <a:xfrm>
            <a:off x="0" y="4866501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/>
              <a:t>line(</a:t>
            </a:r>
            <a:r>
              <a:rPr lang="en-US" sz="6600" b="1">
                <a:solidFill>
                  <a:schemeClr val="accent3"/>
                </a:solidFill>
              </a:rPr>
              <a:t>100, 200</a:t>
            </a:r>
            <a:r>
              <a:rPr lang="en-US" sz="6600" b="1"/>
              <a:t>, </a:t>
            </a:r>
            <a:r>
              <a:rPr lang="en-US" sz="6600" b="1">
                <a:solidFill>
                  <a:schemeClr val="accent5"/>
                </a:solidFill>
              </a:rPr>
              <a:t>50, 100</a:t>
            </a:r>
            <a:r>
              <a:rPr lang="en-US" sz="6600" b="1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41199-2104-4BE7-8C48-35F8CBC56242}"/>
              </a:ext>
            </a:extLst>
          </p:cNvPr>
          <p:cNvSpPr txBox="1"/>
          <p:nvPr/>
        </p:nvSpPr>
        <p:spPr>
          <a:xfrm>
            <a:off x="1" y="883503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line – </a:t>
            </a:r>
            <a:r>
              <a:rPr lang="en-US" sz="6600">
                <a:solidFill>
                  <a:schemeClr val="accent3"/>
                </a:solidFill>
              </a:rPr>
              <a:t>(100, 200)</a:t>
            </a:r>
            <a:r>
              <a:rPr lang="en-US" sz="6600"/>
              <a:t> </a:t>
            </a:r>
            <a:r>
              <a:rPr lang="en-US" sz="6600">
                <a:solidFill>
                  <a:schemeClr val="accent5"/>
                </a:solidFill>
              </a:rPr>
              <a:t>(50, 100)</a:t>
            </a:r>
          </a:p>
        </p:txBody>
      </p:sp>
    </p:spTree>
    <p:extLst>
      <p:ext uri="{BB962C8B-B14F-4D97-AF65-F5344CB8AC3E}">
        <p14:creationId xmlns:p14="http://schemas.microsoft.com/office/powerpoint/2010/main" val="35897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C13F80-8DAA-4301-8E62-4163B11DF0A2}"/>
              </a:ext>
            </a:extLst>
          </p:cNvPr>
          <p:cNvCxnSpPr>
            <a:cxnSpLocks/>
          </p:cNvCxnSpPr>
          <p:nvPr/>
        </p:nvCxnSpPr>
        <p:spPr>
          <a:xfrm flipH="1">
            <a:off x="2452914" y="1671080"/>
            <a:ext cx="6357257" cy="175792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8186442" y="72571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x2, y2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86A6-541A-4ADA-8799-332C94530B5B}"/>
              </a:ext>
            </a:extLst>
          </p:cNvPr>
          <p:cNvSpPr txBox="1"/>
          <p:nvPr/>
        </p:nvSpPr>
        <p:spPr>
          <a:xfrm>
            <a:off x="1829185" y="378959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x1, y1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81334-3483-4E3F-AE23-5C3C629B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71DB8-5175-476E-ACBD-4A1B03D489C3}"/>
              </a:ext>
            </a:extLst>
          </p:cNvPr>
          <p:cNvCxnSpPr>
            <a:cxnSpLocks/>
          </p:cNvCxnSpPr>
          <p:nvPr/>
        </p:nvCxnSpPr>
        <p:spPr>
          <a:xfrm flipH="1">
            <a:off x="7939314" y="1690688"/>
            <a:ext cx="870857" cy="3856822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CDE7F6-3929-4B83-BC25-637858A08990}"/>
              </a:ext>
            </a:extLst>
          </p:cNvPr>
          <p:cNvCxnSpPr>
            <a:cxnSpLocks/>
          </p:cNvCxnSpPr>
          <p:nvPr/>
        </p:nvCxnSpPr>
        <p:spPr>
          <a:xfrm>
            <a:off x="2452914" y="3429000"/>
            <a:ext cx="5486400" cy="211851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869B06-1A61-4FE0-BBFB-12154E2C2E37}"/>
              </a:ext>
            </a:extLst>
          </p:cNvPr>
          <p:cNvSpPr txBox="1"/>
          <p:nvPr/>
        </p:nvSpPr>
        <p:spPr>
          <a:xfrm>
            <a:off x="7315585" y="5839897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x3, y3</a:t>
            </a:r>
          </a:p>
        </p:txBody>
      </p:sp>
    </p:spTree>
    <p:extLst>
      <p:ext uri="{BB962C8B-B14F-4D97-AF65-F5344CB8AC3E}">
        <p14:creationId xmlns:p14="http://schemas.microsoft.com/office/powerpoint/2010/main" val="282438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D415B-B4F1-4BC5-B7FB-96C84E803F3F}"/>
              </a:ext>
            </a:extLst>
          </p:cNvPr>
          <p:cNvSpPr txBox="1"/>
          <p:nvPr/>
        </p:nvSpPr>
        <p:spPr>
          <a:xfrm>
            <a:off x="1" y="287500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triangle – </a:t>
            </a:r>
            <a:r>
              <a:rPr lang="en-US" sz="5400">
                <a:solidFill>
                  <a:schemeClr val="accent3"/>
                </a:solidFill>
              </a:rPr>
              <a:t>100, 200</a:t>
            </a:r>
            <a:r>
              <a:rPr lang="en-US" sz="5400"/>
              <a:t>, </a:t>
            </a:r>
            <a:r>
              <a:rPr lang="en-US" sz="5400">
                <a:solidFill>
                  <a:schemeClr val="accent5"/>
                </a:solidFill>
              </a:rPr>
              <a:t>50, 100</a:t>
            </a:r>
            <a:r>
              <a:rPr lang="en-US" sz="5400"/>
              <a:t>, </a:t>
            </a:r>
            <a:r>
              <a:rPr lang="en-US" sz="5400">
                <a:solidFill>
                  <a:srgbClr val="FFC000"/>
                </a:solidFill>
              </a:rPr>
              <a:t>200, 150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FCA4D-3E15-4F89-A5F5-E56B69C963EB}"/>
              </a:ext>
            </a:extLst>
          </p:cNvPr>
          <p:cNvSpPr txBox="1"/>
          <p:nvPr/>
        </p:nvSpPr>
        <p:spPr>
          <a:xfrm>
            <a:off x="0" y="486650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triangle</a:t>
            </a:r>
            <a:r>
              <a:rPr lang="en-US" sz="5400" b="1"/>
              <a:t>(</a:t>
            </a:r>
            <a:r>
              <a:rPr lang="en-US" sz="5400" b="1">
                <a:solidFill>
                  <a:schemeClr val="accent3"/>
                </a:solidFill>
              </a:rPr>
              <a:t>100, 200</a:t>
            </a:r>
            <a:r>
              <a:rPr lang="en-US" sz="5400" b="1"/>
              <a:t>, </a:t>
            </a:r>
            <a:r>
              <a:rPr lang="en-US" sz="5400" b="1">
                <a:solidFill>
                  <a:schemeClr val="accent5"/>
                </a:solidFill>
              </a:rPr>
              <a:t>50, 100</a:t>
            </a:r>
            <a:r>
              <a:rPr lang="en-US" sz="5400" b="1"/>
              <a:t>, </a:t>
            </a:r>
            <a:r>
              <a:rPr lang="en-US" sz="5400" b="1">
                <a:solidFill>
                  <a:srgbClr val="FFC000"/>
                </a:solidFill>
              </a:rPr>
              <a:t>200, 150</a:t>
            </a:r>
            <a:r>
              <a:rPr lang="en-US" sz="5400" b="1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41199-2104-4BE7-8C48-35F8CBC56242}"/>
              </a:ext>
            </a:extLst>
          </p:cNvPr>
          <p:cNvSpPr txBox="1"/>
          <p:nvPr/>
        </p:nvSpPr>
        <p:spPr>
          <a:xfrm>
            <a:off x="1" y="883503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triangle – </a:t>
            </a:r>
            <a:r>
              <a:rPr lang="en-US" sz="5400">
                <a:solidFill>
                  <a:schemeClr val="accent3"/>
                </a:solidFill>
              </a:rPr>
              <a:t>(100, 200) </a:t>
            </a:r>
            <a:r>
              <a:rPr lang="en-US" sz="5400">
                <a:solidFill>
                  <a:schemeClr val="accent5"/>
                </a:solidFill>
              </a:rPr>
              <a:t>(50, 100) </a:t>
            </a:r>
            <a:r>
              <a:rPr lang="en-US" sz="5400">
                <a:solidFill>
                  <a:srgbClr val="FFC000"/>
                </a:solidFill>
              </a:rPr>
              <a:t>(200, 150)</a:t>
            </a:r>
          </a:p>
        </p:txBody>
      </p:sp>
    </p:spTree>
    <p:extLst>
      <p:ext uri="{BB962C8B-B14F-4D97-AF65-F5344CB8AC3E}">
        <p14:creationId xmlns:p14="http://schemas.microsoft.com/office/powerpoint/2010/main" val="123181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334B-ECC2-4B9F-A428-5A475FB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E43AE-E0A3-45AA-AB0F-1BBC889E5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https://editor.p5js.org/crhallberg/sketches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09427C1-09B9-4271-9020-E7399EE01F31}"/>
              </a:ext>
            </a:extLst>
          </p:cNvPr>
          <p:cNvSpPr/>
          <p:nvPr/>
        </p:nvSpPr>
        <p:spPr>
          <a:xfrm>
            <a:off x="2572656" y="1996000"/>
            <a:ext cx="7743372" cy="3591710"/>
          </a:xfrm>
          <a:prstGeom prst="ellips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6FF06-243C-401F-964D-673010BDBD8C}"/>
              </a:ext>
            </a:extLst>
          </p:cNvPr>
          <p:cNvCxnSpPr>
            <a:cxnSpLocks/>
            <a:stCxn id="3" idx="2"/>
            <a:endCxn id="3" idx="6"/>
          </p:cNvCxnSpPr>
          <p:nvPr/>
        </p:nvCxnSpPr>
        <p:spPr>
          <a:xfrm>
            <a:off x="2572656" y="3791855"/>
            <a:ext cx="7743372" cy="0"/>
          </a:xfrm>
          <a:prstGeom prst="straightConnector1">
            <a:avLst/>
          </a:prstGeom>
          <a:ln w="76200">
            <a:solidFill>
              <a:srgbClr val="92D05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49951-B2B3-4711-85D7-F03F83E9AB13}"/>
              </a:ext>
            </a:extLst>
          </p:cNvPr>
          <p:cNvCxnSpPr>
            <a:cxnSpLocks/>
            <a:stCxn id="3" idx="4"/>
            <a:endCxn id="3" idx="0"/>
          </p:cNvCxnSpPr>
          <p:nvPr/>
        </p:nvCxnSpPr>
        <p:spPr>
          <a:xfrm flipV="1">
            <a:off x="6444342" y="1996000"/>
            <a:ext cx="0" cy="359171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B4ACD-962D-4380-BEBB-88116E6C702A}"/>
              </a:ext>
            </a:extLst>
          </p:cNvPr>
          <p:cNvCxnSpPr>
            <a:cxnSpLocks/>
          </p:cNvCxnSpPr>
          <p:nvPr/>
        </p:nvCxnSpPr>
        <p:spPr>
          <a:xfrm>
            <a:off x="6444342" y="3791855"/>
            <a:ext cx="1" cy="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6037018" y="4105007"/>
            <a:ext cx="814647" cy="58477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3200" b="1"/>
              <a:t>x, y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ED2FC6D-AAB1-40D7-8329-4B16F8AE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Ellipse (CENTER)</a:t>
            </a:r>
          </a:p>
        </p:txBody>
      </p:sp>
    </p:spTree>
    <p:extLst>
      <p:ext uri="{BB962C8B-B14F-4D97-AF65-F5344CB8AC3E}">
        <p14:creationId xmlns:p14="http://schemas.microsoft.com/office/powerpoint/2010/main" val="365349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5149-B112-44FB-BB17-16951EDA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D1D8-D6AC-4E0D-8233-60917AC4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Breaks</a:t>
            </a:r>
          </a:p>
          <a:p>
            <a:r>
              <a:rPr lang="en-US"/>
              <a:t>Sorry about Canvas</a:t>
            </a:r>
          </a:p>
        </p:txBody>
      </p:sp>
    </p:spTree>
    <p:extLst>
      <p:ext uri="{BB962C8B-B14F-4D97-AF65-F5344CB8AC3E}">
        <p14:creationId xmlns:p14="http://schemas.microsoft.com/office/powerpoint/2010/main" val="2426555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4D8DF8-14E6-4F79-A3BF-210A19B17E09}"/>
              </a:ext>
            </a:extLst>
          </p:cNvPr>
          <p:cNvSpPr/>
          <p:nvPr/>
        </p:nvSpPr>
        <p:spPr>
          <a:xfrm>
            <a:off x="2572650" y="2083089"/>
            <a:ext cx="7743372" cy="3591709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6FF06-243C-401F-964D-673010BDBD8C}"/>
              </a:ext>
            </a:extLst>
          </p:cNvPr>
          <p:cNvCxnSpPr>
            <a:cxnSpLocks/>
          </p:cNvCxnSpPr>
          <p:nvPr/>
        </p:nvCxnSpPr>
        <p:spPr>
          <a:xfrm>
            <a:off x="2572656" y="3878943"/>
            <a:ext cx="7743372" cy="0"/>
          </a:xfrm>
          <a:prstGeom prst="straightConnector1">
            <a:avLst/>
          </a:prstGeom>
          <a:ln w="76200">
            <a:solidFill>
              <a:srgbClr val="92D05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49951-B2B3-4711-85D7-F03F83E9AB13}"/>
              </a:ext>
            </a:extLst>
          </p:cNvPr>
          <p:cNvCxnSpPr>
            <a:cxnSpLocks/>
          </p:cNvCxnSpPr>
          <p:nvPr/>
        </p:nvCxnSpPr>
        <p:spPr>
          <a:xfrm flipV="1">
            <a:off x="6474287" y="2083088"/>
            <a:ext cx="0" cy="359171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B4ACD-962D-4380-BEBB-88116E6C702A}"/>
              </a:ext>
            </a:extLst>
          </p:cNvPr>
          <p:cNvCxnSpPr>
            <a:cxnSpLocks/>
          </p:cNvCxnSpPr>
          <p:nvPr/>
        </p:nvCxnSpPr>
        <p:spPr>
          <a:xfrm>
            <a:off x="2572650" y="2083089"/>
            <a:ext cx="0" cy="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1319875" y="1790701"/>
            <a:ext cx="814647" cy="58477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3200" b="1"/>
              <a:t>x, y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ED2FC6D-AAB1-40D7-8329-4B16F8AE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Rect</a:t>
            </a:r>
            <a:r>
              <a:rPr lang="en-US"/>
              <a:t>angles (CORNER)</a:t>
            </a:r>
          </a:p>
        </p:txBody>
      </p:sp>
    </p:spTree>
    <p:extLst>
      <p:ext uri="{BB962C8B-B14F-4D97-AF65-F5344CB8AC3E}">
        <p14:creationId xmlns:p14="http://schemas.microsoft.com/office/powerpoint/2010/main" val="2623376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1BAE-14B2-47E0-BF2F-11A37F81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6455-EF3F-42AF-A319-58E8600D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latin typeface="Roboto Slab" pitchFamily="2" charset="0"/>
                <a:ea typeface="Roboto Slab" pitchFamily="2" charset="0"/>
              </a:rPr>
              <a:t>line 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(</a:t>
            </a:r>
            <a:r>
              <a:rPr lang="en-US" sz="360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x1, y1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rPr>
              <a:t>x2, y2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);</a:t>
            </a:r>
            <a:endParaRPr lang="en-US" sz="3600" b="1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3600" b="1">
                <a:latin typeface="Roboto Slab" pitchFamily="2" charset="0"/>
                <a:ea typeface="Roboto Slab" pitchFamily="2" charset="0"/>
              </a:rPr>
              <a:t>ellipse 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(</a:t>
            </a:r>
            <a:r>
              <a:rPr lang="en-US" sz="360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center x, center 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width, </a:t>
            </a:r>
            <a:r>
              <a:rPr lang="en-US" sz="3600" strike="sngStrike">
                <a:latin typeface="Roboto Slab" pitchFamily="2" charset="0"/>
                <a:ea typeface="Roboto Slab" pitchFamily="2" charset="0"/>
              </a:rPr>
              <a:t>height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);</a:t>
            </a:r>
            <a:endParaRPr lang="en-US" sz="3600" b="1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3600" b="1">
                <a:latin typeface="Roboto Slab" pitchFamily="2" charset="0"/>
                <a:ea typeface="Roboto Slab" pitchFamily="2" charset="0"/>
              </a:rPr>
              <a:t>rect 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(</a:t>
            </a:r>
            <a:r>
              <a:rPr lang="en-US" sz="360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corner x, corner 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width, height);</a:t>
            </a:r>
            <a:endParaRPr lang="en-US" sz="3600" b="1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3600" b="1">
                <a:latin typeface="Roboto Slab" pitchFamily="2" charset="0"/>
                <a:ea typeface="Roboto Slab" pitchFamily="2" charset="0"/>
              </a:rPr>
              <a:t>triangle 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(</a:t>
            </a:r>
            <a:r>
              <a:rPr lang="en-US" sz="360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x1, y1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rPr>
              <a:t>x2, y2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x3, y3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);</a:t>
            </a:r>
          </a:p>
          <a:p>
            <a:pPr marL="0" indent="0">
              <a:buNone/>
            </a:pPr>
            <a:endParaRPr lang="en-US" sz="3600" b="1"/>
          </a:p>
          <a:p>
            <a:pPr marL="0" indent="0">
              <a:buNone/>
            </a:pPr>
            <a:r>
              <a:rPr lang="en-US" sz="3600" i="1"/>
              <a:t>Time to make a house!</a:t>
            </a:r>
          </a:p>
        </p:txBody>
      </p:sp>
    </p:spTree>
    <p:extLst>
      <p:ext uri="{BB962C8B-B14F-4D97-AF65-F5344CB8AC3E}">
        <p14:creationId xmlns:p14="http://schemas.microsoft.com/office/powerpoint/2010/main" val="3411614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4BE47-B6AA-4712-9FCB-EA559BA41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5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00B0A7-8FD0-4565-92D0-E0C646830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8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F8A2E3C-DF59-458D-93C8-7DA412B8874D}"/>
              </a:ext>
            </a:extLst>
          </p:cNvPr>
          <p:cNvSpPr/>
          <p:nvPr/>
        </p:nvSpPr>
        <p:spPr>
          <a:xfrm>
            <a:off x="6690360" y="3769916"/>
            <a:ext cx="3657600" cy="1783080"/>
          </a:xfrm>
          <a:prstGeom prst="rect">
            <a:avLst/>
          </a:prstGeom>
          <a:noFill/>
          <a:ln w="38100"/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D459CC-AED7-4CAC-BA60-6A92CEA8A901}"/>
              </a:ext>
            </a:extLst>
          </p:cNvPr>
          <p:cNvSpPr/>
          <p:nvPr/>
        </p:nvSpPr>
        <p:spPr>
          <a:xfrm>
            <a:off x="7368540" y="2743200"/>
            <a:ext cx="3078480" cy="2549843"/>
          </a:xfrm>
          <a:prstGeom prst="ellipse">
            <a:avLst/>
          </a:prstGeom>
          <a:noFill/>
          <a:scene3d>
            <a:camera prst="isometricRightUp"/>
            <a:lightRig rig="threePt" dir="t"/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52500-5C79-4594-92CD-9BF8A8D79CDB}"/>
              </a:ext>
            </a:extLst>
          </p:cNvPr>
          <p:cNvSpPr/>
          <p:nvPr/>
        </p:nvSpPr>
        <p:spPr>
          <a:xfrm>
            <a:off x="6400800" y="2869883"/>
            <a:ext cx="4236720" cy="304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5259F-00D0-4D17-8ACC-86920410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2B46-1717-4CCA-8F38-EB1E1E2F8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Shapes will be covered by shapes drawn later</a:t>
            </a:r>
          </a:p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AC11DE-F963-4DF0-9CAE-78D2ACC20B0C}"/>
              </a:ext>
            </a:extLst>
          </p:cNvPr>
          <p:cNvSpPr/>
          <p:nvPr/>
        </p:nvSpPr>
        <p:spPr>
          <a:xfrm>
            <a:off x="8008620" y="3107215"/>
            <a:ext cx="3078480" cy="2549843"/>
          </a:xfrm>
          <a:prstGeom prst="ellipse">
            <a:avLst/>
          </a:prstGeom>
          <a:scene3d>
            <a:camera prst="isometricRightUp"/>
            <a:lightRig rig="threePt" dir="t"/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48918-8F70-43D3-A3BD-9A375D3F7A4A}"/>
              </a:ext>
            </a:extLst>
          </p:cNvPr>
          <p:cNvSpPr/>
          <p:nvPr/>
        </p:nvSpPr>
        <p:spPr>
          <a:xfrm>
            <a:off x="7848600" y="4393883"/>
            <a:ext cx="3657600" cy="1783080"/>
          </a:xfrm>
          <a:prstGeom prst="rect">
            <a:avLst/>
          </a:prstGeom>
          <a:ln w="38100"/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F1A7A0-46F6-400B-8F3D-AC11838C5A10}"/>
              </a:ext>
            </a:extLst>
          </p:cNvPr>
          <p:cNvCxnSpPr>
            <a:cxnSpLocks/>
          </p:cNvCxnSpPr>
          <p:nvPr/>
        </p:nvCxnSpPr>
        <p:spPr>
          <a:xfrm flipH="1" flipV="1">
            <a:off x="8854440" y="2972278"/>
            <a:ext cx="693420" cy="354806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C35B67-BA79-4037-8B09-B38EF4E50FDC}"/>
              </a:ext>
            </a:extLst>
          </p:cNvPr>
          <p:cNvCxnSpPr>
            <a:cxnSpLocks/>
          </p:cNvCxnSpPr>
          <p:nvPr/>
        </p:nvCxnSpPr>
        <p:spPr>
          <a:xfrm flipH="1" flipV="1">
            <a:off x="7193280" y="4668203"/>
            <a:ext cx="1162050" cy="616268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EB929E4-AED4-461C-9F58-CF41DD300065}"/>
              </a:ext>
            </a:extLst>
          </p:cNvPr>
          <p:cNvSpPr/>
          <p:nvPr/>
        </p:nvSpPr>
        <p:spPr>
          <a:xfrm>
            <a:off x="773430" y="2869883"/>
            <a:ext cx="4236720" cy="304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787C89-336A-48E8-AD34-18A7D78D2737}"/>
              </a:ext>
            </a:extLst>
          </p:cNvPr>
          <p:cNvSpPr/>
          <p:nvPr/>
        </p:nvSpPr>
        <p:spPr>
          <a:xfrm>
            <a:off x="1855470" y="2957433"/>
            <a:ext cx="3078480" cy="25498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1FBFD-A0B4-4962-A87F-EEC7D06F6C26}"/>
              </a:ext>
            </a:extLst>
          </p:cNvPr>
          <p:cNvSpPr/>
          <p:nvPr/>
        </p:nvSpPr>
        <p:spPr>
          <a:xfrm>
            <a:off x="982980" y="3929500"/>
            <a:ext cx="3657600" cy="178308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4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1BAE-14B2-47E0-BF2F-11A37F81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6455-EF3F-42AF-A319-58E8600D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latin typeface="Roboto Slab" pitchFamily="2" charset="0"/>
                <a:ea typeface="Roboto Slab" pitchFamily="2" charset="0"/>
              </a:rPr>
              <a:t>line 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(</a:t>
            </a:r>
            <a:r>
              <a:rPr lang="en-US" sz="360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x1, y1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rPr>
              <a:t>x2, y2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);</a:t>
            </a:r>
            <a:endParaRPr lang="en-US" sz="3600" b="1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3600" b="1">
                <a:latin typeface="Roboto Slab" pitchFamily="2" charset="0"/>
                <a:ea typeface="Roboto Slab" pitchFamily="2" charset="0"/>
              </a:rPr>
              <a:t>ellipse 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(</a:t>
            </a:r>
            <a:r>
              <a:rPr lang="en-US" sz="360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center x, center 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width, </a:t>
            </a:r>
            <a:r>
              <a:rPr lang="en-US" sz="3600" strike="sngStrike">
                <a:latin typeface="Roboto Slab" pitchFamily="2" charset="0"/>
                <a:ea typeface="Roboto Slab" pitchFamily="2" charset="0"/>
              </a:rPr>
              <a:t>height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);</a:t>
            </a:r>
            <a:endParaRPr lang="en-US" sz="3600" b="1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3600" b="1">
                <a:latin typeface="Roboto Slab" pitchFamily="2" charset="0"/>
                <a:ea typeface="Roboto Slab" pitchFamily="2" charset="0"/>
              </a:rPr>
              <a:t>rect 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(</a:t>
            </a:r>
            <a:r>
              <a:rPr lang="en-US" sz="360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corner x, corner 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width, height);</a:t>
            </a:r>
            <a:endParaRPr lang="en-US" sz="3600" b="1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3600" b="1">
                <a:latin typeface="Roboto Slab" pitchFamily="2" charset="0"/>
                <a:ea typeface="Roboto Slab" pitchFamily="2" charset="0"/>
              </a:rPr>
              <a:t>triangle 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(</a:t>
            </a:r>
            <a:r>
              <a:rPr lang="en-US" sz="360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x1, y1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rPr>
              <a:t>x2, y2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x3, y3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);</a:t>
            </a:r>
          </a:p>
          <a:p>
            <a:pPr marL="0" indent="0">
              <a:buNone/>
            </a:pPr>
            <a:endParaRPr lang="en-US" sz="3600" b="1"/>
          </a:p>
          <a:p>
            <a:pPr marL="0" indent="0">
              <a:buNone/>
            </a:pPr>
            <a:r>
              <a:rPr lang="en-US" sz="3600" i="1"/>
              <a:t>Time to make a house!</a:t>
            </a:r>
          </a:p>
        </p:txBody>
      </p:sp>
    </p:spTree>
    <p:extLst>
      <p:ext uri="{BB962C8B-B14F-4D97-AF65-F5344CB8AC3E}">
        <p14:creationId xmlns:p14="http://schemas.microsoft.com/office/powerpoint/2010/main" val="87856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5B5-2569-4712-9418-B6A70F46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FDA70-24C2-4674-881E-30CA12D1C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SAVE and make a new sketch</a:t>
            </a:r>
          </a:p>
        </p:txBody>
      </p:sp>
    </p:spTree>
    <p:extLst>
      <p:ext uri="{BB962C8B-B14F-4D97-AF65-F5344CB8AC3E}">
        <p14:creationId xmlns:p14="http://schemas.microsoft.com/office/powerpoint/2010/main" val="4007722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797BF6-C761-4F80-BCB9-FF2DCE37F456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5E89A-35FA-4A23-8FDC-15D0CFFF9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" y="547913"/>
            <a:ext cx="5881914" cy="5881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83F0E-4D23-4D9F-9189-29125ECD4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86" y="547913"/>
            <a:ext cx="5881914" cy="58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B933-05D0-4D34-A2E1-AA141CF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Red-Green-Blue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C6A1-7E47-4CBF-BB59-C48A32A6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coordinates are always in pairs, </a:t>
            </a:r>
            <a:r>
              <a:rPr lang="en-US" b="1"/>
              <a:t>these go in triple</a:t>
            </a:r>
            <a:r>
              <a:rPr lang="en-US"/>
              <a:t>.</a:t>
            </a:r>
          </a:p>
          <a:p>
            <a:r>
              <a:rPr lang="en-US" b="1"/>
              <a:t>Values go from 0 to 255.</a:t>
            </a:r>
            <a:r>
              <a:rPr lang="en-US"/>
              <a:t> </a:t>
            </a:r>
            <a:r>
              <a:rPr lang="en-US" sz="2400" i="1"/>
              <a:t>(it’s a binary thing)</a:t>
            </a:r>
            <a:endParaRPr lang="en-US" b="1" i="1"/>
          </a:p>
          <a:p>
            <a:r>
              <a:rPr lang="en-US"/>
              <a:t>If you only put one, p5.js will put that number in all three.</a:t>
            </a:r>
          </a:p>
          <a:p>
            <a:r>
              <a:rPr lang="en-US" b="1"/>
              <a:t>Use a color picker</a:t>
            </a:r>
            <a:r>
              <a:rPr lang="en-US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D109D-BF8F-45DD-94B8-C88A6553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38" y="4542791"/>
            <a:ext cx="11523524" cy="11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11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39952A-3EAC-40DB-A28C-9374D0C16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89" y="0"/>
            <a:ext cx="690982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1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7479-1D0D-4174-B320-6F0AD1D8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713B-975F-4503-96A5-7522C14E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Basics of p5.js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Placing Things on a Screen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Drawing Shapes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Changing Colors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Tour of the World</a:t>
            </a:r>
          </a:p>
        </p:txBody>
      </p:sp>
    </p:spTree>
    <p:extLst>
      <p:ext uri="{BB962C8B-B14F-4D97-AF65-F5344CB8AC3E}">
        <p14:creationId xmlns:p14="http://schemas.microsoft.com/office/powerpoint/2010/main" val="829633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4C62-E0DE-498B-88F3-38D9B1C4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328"/>
            <a:ext cx="52578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fill(255, 0, 0);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4FBD2A-9386-4E15-9CD7-755D8CFF53E4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00FF00"/>
                </a:solidFill>
                <a:latin typeface="Roboto Slab" pitchFamily="2" charset="0"/>
                <a:ea typeface="Roboto Slab" pitchFamily="2" charset="0"/>
              </a:rPr>
              <a:t>fill(0, 255, 0);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D315B2-EF82-44DD-AD60-C37F03B554C4}"/>
              </a:ext>
            </a:extLst>
          </p:cNvPr>
          <p:cNvSpPr txBox="1">
            <a:spLocks/>
          </p:cNvSpPr>
          <p:nvPr/>
        </p:nvSpPr>
        <p:spPr>
          <a:xfrm>
            <a:off x="838200" y="4812110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0000FF"/>
                </a:solidFill>
                <a:latin typeface="Roboto Slab" pitchFamily="2" charset="0"/>
                <a:ea typeface="Roboto Slab" pitchFamily="2" charset="0"/>
              </a:rPr>
              <a:t>fill(0, 0, 255);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4763B6-2DB7-48F0-90A8-F58E73BFC8F7}"/>
              </a:ext>
            </a:extLst>
          </p:cNvPr>
          <p:cNvSpPr txBox="1">
            <a:spLocks/>
          </p:cNvSpPr>
          <p:nvPr/>
        </p:nvSpPr>
        <p:spPr>
          <a:xfrm>
            <a:off x="6096000" y="72032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fill(255, 255, 0);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B9AB95-140D-46AF-AD0E-492DB35FE439}"/>
              </a:ext>
            </a:extLst>
          </p:cNvPr>
          <p:cNvSpPr txBox="1">
            <a:spLocks/>
          </p:cNvSpPr>
          <p:nvPr/>
        </p:nvSpPr>
        <p:spPr>
          <a:xfrm>
            <a:off x="6096000" y="2766219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FF00FF"/>
                </a:solidFill>
                <a:latin typeface="Roboto Slab" pitchFamily="2" charset="0"/>
                <a:ea typeface="Roboto Slab" pitchFamily="2" charset="0"/>
              </a:rPr>
              <a:t>fill(255, 0, 255);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599EF9-0C6E-4D08-88C5-5413385CA286}"/>
              </a:ext>
            </a:extLst>
          </p:cNvPr>
          <p:cNvSpPr txBox="1">
            <a:spLocks/>
          </p:cNvSpPr>
          <p:nvPr/>
        </p:nvSpPr>
        <p:spPr>
          <a:xfrm>
            <a:off x="6096000" y="4812110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00FFFF"/>
                </a:solidFill>
                <a:latin typeface="Roboto Slab" pitchFamily="2" charset="0"/>
                <a:ea typeface="Roboto Slab" pitchFamily="2" charset="0"/>
              </a:rPr>
              <a:t>fill(0, 255, 255);</a:t>
            </a:r>
          </a:p>
        </p:txBody>
      </p:sp>
    </p:spTree>
    <p:extLst>
      <p:ext uri="{BB962C8B-B14F-4D97-AF65-F5344CB8AC3E}">
        <p14:creationId xmlns:p14="http://schemas.microsoft.com/office/powerpoint/2010/main" val="1417722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4F-6F94-4F14-86E7-BB18D47E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FB0A-BF67-4FDD-A109-2B0A351A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/>
              <a:t>fill</a:t>
            </a:r>
            <a:r>
              <a:rPr lang="en-US"/>
              <a:t> – inside color of the following shapes</a:t>
            </a:r>
            <a:endParaRPr lang="en-US" sz="3600"/>
          </a:p>
          <a:p>
            <a:pPr marL="0" indent="0">
              <a:buNone/>
            </a:pPr>
            <a:r>
              <a:rPr lang="en-US" sz="3600" b="1"/>
              <a:t>stroke</a:t>
            </a:r>
            <a:r>
              <a:rPr lang="en-US"/>
              <a:t> - line color of the following shapes</a:t>
            </a:r>
          </a:p>
          <a:p>
            <a:pPr marL="0" indent="0">
              <a:buNone/>
            </a:pPr>
            <a:r>
              <a:rPr lang="en-US" sz="3600" b="1"/>
              <a:t>background</a:t>
            </a:r>
            <a:r>
              <a:rPr lang="en-US"/>
              <a:t> – clear the entire screen w/ one color</a:t>
            </a:r>
          </a:p>
          <a:p>
            <a:pPr marL="0" indent="0">
              <a:buNone/>
            </a:pPr>
            <a:endParaRPr 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6F94E-45E0-4255-8A79-6DD01550F737}"/>
              </a:ext>
            </a:extLst>
          </p:cNvPr>
          <p:cNvSpPr txBox="1"/>
          <p:nvPr/>
        </p:nvSpPr>
        <p:spPr>
          <a:xfrm>
            <a:off x="0" y="47995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background(100, 100, 100) == background(100)</a:t>
            </a:r>
          </a:p>
        </p:txBody>
      </p:sp>
    </p:spTree>
    <p:extLst>
      <p:ext uri="{BB962C8B-B14F-4D97-AF65-F5344CB8AC3E}">
        <p14:creationId xmlns:p14="http://schemas.microsoft.com/office/powerpoint/2010/main" val="4022729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8E1C-1783-4FF3-ADBD-BD0717EF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Change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4155-6914-44AF-B3AE-EAD3497C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BEFORE the shape you want to color</a:t>
            </a:r>
          </a:p>
          <a:p>
            <a:r>
              <a:rPr lang="en-US"/>
              <a:t>Color will not change until you tell it 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220E5-CDCC-4270-B05F-4A3A6927C868}"/>
              </a:ext>
            </a:extLst>
          </p:cNvPr>
          <p:cNvSpPr txBox="1"/>
          <p:nvPr/>
        </p:nvSpPr>
        <p:spPr>
          <a:xfrm>
            <a:off x="7867028" y="1825625"/>
            <a:ext cx="20249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SETUP</a:t>
            </a:r>
          </a:p>
          <a:p>
            <a:endParaRPr lang="en-US" sz="4400">
              <a:latin typeface="Roboto Slab" pitchFamily="2" charset="0"/>
              <a:ea typeface="Roboto Slab" pitchFamily="2" charset="0"/>
            </a:endParaRPr>
          </a:p>
          <a:p>
            <a:endParaRPr lang="en-US" sz="4400">
              <a:latin typeface="Roboto Slab" pitchFamily="2" charset="0"/>
              <a:ea typeface="Roboto Slab" pitchFamily="2" charset="0"/>
            </a:endParaRPr>
          </a:p>
          <a:p>
            <a:r>
              <a:rPr lang="en-US" sz="4400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DRAW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BF74B17-A529-4E9C-8428-B581C31A7CE6}"/>
              </a:ext>
            </a:extLst>
          </p:cNvPr>
          <p:cNvSpPr/>
          <p:nvPr/>
        </p:nvSpPr>
        <p:spPr>
          <a:xfrm>
            <a:off x="8875131" y="2961585"/>
            <a:ext cx="2478669" cy="2498933"/>
          </a:xfrm>
          <a:prstGeom prst="arc">
            <a:avLst>
              <a:gd name="adj1" fmla="val 12571135"/>
              <a:gd name="adj2" fmla="val 8836798"/>
            </a:avLst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C12ADE-35B0-4D24-B5B5-BE857C356898}"/>
              </a:ext>
            </a:extLst>
          </p:cNvPr>
          <p:cNvCxnSpPr/>
          <p:nvPr/>
        </p:nvCxnSpPr>
        <p:spPr>
          <a:xfrm>
            <a:off x="8717281" y="2659751"/>
            <a:ext cx="0" cy="979007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24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54BB077-AF04-47E1-8159-6F5E72C81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00"/>
            <a:ext cx="5715000" cy="327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079C0-A74A-44ED-BAD5-CE86C961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0700"/>
            <a:ext cx="5715000" cy="32766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6E575D-D28F-48FA-B55A-DFB2079132D7}"/>
              </a:ext>
            </a:extLst>
          </p:cNvPr>
          <p:cNvSpPr/>
          <p:nvPr/>
        </p:nvSpPr>
        <p:spPr>
          <a:xfrm>
            <a:off x="0" y="0"/>
            <a:ext cx="13031788" cy="6858000"/>
          </a:xfrm>
          <a:custGeom>
            <a:avLst/>
            <a:gdLst>
              <a:gd name="connsiteX0" fmla="*/ 12192000 w 13031788"/>
              <a:gd name="connsiteY0" fmla="*/ 1623328 h 6858000"/>
              <a:gd name="connsiteX1" fmla="*/ 12299641 w 13031788"/>
              <a:gd name="connsiteY1" fmla="*/ 1721159 h 6858000"/>
              <a:gd name="connsiteX2" fmla="*/ 13031788 w 13031788"/>
              <a:gd name="connsiteY2" fmla="*/ 3488718 h 6858000"/>
              <a:gd name="connsiteX3" fmla="*/ 12299641 w 13031788"/>
              <a:gd name="connsiteY3" fmla="*/ 5256277 h 6858000"/>
              <a:gd name="connsiteX4" fmla="*/ 12192000 w 13031788"/>
              <a:gd name="connsiteY4" fmla="*/ 5354108 h 6858000"/>
              <a:gd name="connsiteX5" fmla="*/ 0 w 13031788"/>
              <a:gd name="connsiteY5" fmla="*/ 0 h 6858000"/>
              <a:gd name="connsiteX6" fmla="*/ 12192000 w 13031788"/>
              <a:gd name="connsiteY6" fmla="*/ 0 h 6858000"/>
              <a:gd name="connsiteX7" fmla="*/ 12192000 w 13031788"/>
              <a:gd name="connsiteY7" fmla="*/ 1623328 h 6858000"/>
              <a:gd name="connsiteX8" fmla="*/ 12122127 w 13031788"/>
              <a:gd name="connsiteY8" fmla="*/ 1559823 h 6858000"/>
              <a:gd name="connsiteX9" fmla="*/ 10532082 w 13031788"/>
              <a:gd name="connsiteY9" fmla="*/ 989012 h 6858000"/>
              <a:gd name="connsiteX10" fmla="*/ 8032376 w 13031788"/>
              <a:gd name="connsiteY10" fmla="*/ 3488718 h 6858000"/>
              <a:gd name="connsiteX11" fmla="*/ 10532082 w 13031788"/>
              <a:gd name="connsiteY11" fmla="*/ 5988424 h 6858000"/>
              <a:gd name="connsiteX12" fmla="*/ 12122127 w 13031788"/>
              <a:gd name="connsiteY12" fmla="*/ 5417613 h 6858000"/>
              <a:gd name="connsiteX13" fmla="*/ 12192000 w 13031788"/>
              <a:gd name="connsiteY13" fmla="*/ 5354108 h 6858000"/>
              <a:gd name="connsiteX14" fmla="*/ 12192000 w 13031788"/>
              <a:gd name="connsiteY14" fmla="*/ 6858000 h 6858000"/>
              <a:gd name="connsiteX15" fmla="*/ 0 w 13031788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031788" h="6858000">
                <a:moveTo>
                  <a:pt x="12192000" y="1623328"/>
                </a:moveTo>
                <a:lnTo>
                  <a:pt x="12299641" y="1721159"/>
                </a:lnTo>
                <a:cubicBezTo>
                  <a:pt x="12751999" y="2173517"/>
                  <a:pt x="13031788" y="2798443"/>
                  <a:pt x="13031788" y="3488718"/>
                </a:cubicBezTo>
                <a:cubicBezTo>
                  <a:pt x="13031788" y="4178993"/>
                  <a:pt x="12751999" y="4803920"/>
                  <a:pt x="12299641" y="5256277"/>
                </a:cubicBezTo>
                <a:lnTo>
                  <a:pt x="12192000" y="535410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623328"/>
                </a:lnTo>
                <a:lnTo>
                  <a:pt x="12122127" y="1559823"/>
                </a:lnTo>
                <a:cubicBezTo>
                  <a:pt x="11690031" y="1203226"/>
                  <a:pt x="11136073" y="989012"/>
                  <a:pt x="10532082" y="989012"/>
                </a:cubicBezTo>
                <a:cubicBezTo>
                  <a:pt x="9151532" y="989012"/>
                  <a:pt x="8032376" y="2108168"/>
                  <a:pt x="8032376" y="3488718"/>
                </a:cubicBezTo>
                <a:cubicBezTo>
                  <a:pt x="8032376" y="4869268"/>
                  <a:pt x="9151532" y="5988424"/>
                  <a:pt x="10532082" y="5988424"/>
                </a:cubicBezTo>
                <a:cubicBezTo>
                  <a:pt x="11136073" y="5988424"/>
                  <a:pt x="11690031" y="5774211"/>
                  <a:pt x="12122127" y="5417613"/>
                </a:cubicBezTo>
                <a:lnTo>
                  <a:pt x="12192000" y="5354108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72110-6CCB-4896-8C88-374C33F4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898745" cy="2971800"/>
          </a:xfrm>
        </p:spPr>
        <p:txBody>
          <a:bodyPr/>
          <a:lstStyle/>
          <a:p>
            <a:r>
              <a:rPr lang="en-US">
                <a:latin typeface="Calamity" panose="00000500000000000000" pitchFamily="50" charset="0"/>
              </a:rPr>
              <a:t>WELCOME TO THE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79A22C-F071-4E9A-9B1B-BC1F49AF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3429000"/>
            <a:ext cx="8001000" cy="2439988"/>
          </a:xfrm>
        </p:spPr>
        <p:txBody>
          <a:bodyPr>
            <a:normAutofit/>
          </a:bodyPr>
          <a:lstStyle/>
          <a:p>
            <a:r>
              <a:rPr lang="en-US" sz="4800" b="1">
                <a:latin typeface="Calamity" panose="00000500000000000000" pitchFamily="50" charset="0"/>
              </a:rPr>
              <a:t>IMM 120 WORLD TOUR</a:t>
            </a:r>
          </a:p>
        </p:txBody>
      </p:sp>
    </p:spTree>
    <p:extLst>
      <p:ext uri="{BB962C8B-B14F-4D97-AF65-F5344CB8AC3E}">
        <p14:creationId xmlns:p14="http://schemas.microsoft.com/office/powerpoint/2010/main" val="97455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5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5 0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C1A1E8-3C45-447C-98AF-FD11BAC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JAPAN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069C4-4FA9-4D5D-A1FC-EE8F28489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31239"/>
            <a:ext cx="7188199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1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A4B6-B173-4F62-AA4A-D1D4348D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A3E1-6F74-4553-995D-9EA3DC7A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createCanvas(width, height);</a:t>
            </a:r>
          </a:p>
          <a:p>
            <a:pPr marL="0" indent="0">
              <a:buNone/>
            </a:pPr>
            <a:r>
              <a:rPr lang="en-US"/>
              <a:t>width</a:t>
            </a:r>
          </a:p>
          <a:p>
            <a:pPr marL="0" indent="0">
              <a:buNone/>
            </a:pPr>
            <a:r>
              <a:rPr lang="en-US"/>
              <a:t>height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ellipse(</a:t>
            </a:r>
            <a:r>
              <a:rPr lang="en-US">
                <a:solidFill>
                  <a:schemeClr val="accent3"/>
                </a:solidFill>
              </a:rPr>
              <a:t>width / 2</a:t>
            </a:r>
            <a:r>
              <a:rPr lang="en-US"/>
              <a:t>, </a:t>
            </a:r>
            <a:r>
              <a:rPr lang="en-US">
                <a:solidFill>
                  <a:schemeClr val="accent5"/>
                </a:solidFill>
              </a:rPr>
              <a:t>height / 2</a:t>
            </a:r>
            <a:r>
              <a:rPr lang="en-US"/>
              <a:t>, ###);</a:t>
            </a:r>
          </a:p>
        </p:txBody>
      </p:sp>
    </p:spTree>
    <p:extLst>
      <p:ext uri="{BB962C8B-B14F-4D97-AF65-F5344CB8AC3E}">
        <p14:creationId xmlns:p14="http://schemas.microsoft.com/office/powerpoint/2010/main" val="3569104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B68D-ADF2-4334-A45F-D95A3D8A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noFill() and noStroke()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F00D-88FF-4B1C-88E2-FB338197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Draw a shape with no fill or stroke</a:t>
            </a:r>
          </a:p>
          <a:p>
            <a:r>
              <a:rPr lang="en-US"/>
              <a:t>Background and shapes behind will show through</a:t>
            </a:r>
          </a:p>
        </p:txBody>
      </p:sp>
    </p:spTree>
    <p:extLst>
      <p:ext uri="{BB962C8B-B14F-4D97-AF65-F5344CB8AC3E}">
        <p14:creationId xmlns:p14="http://schemas.microsoft.com/office/powerpoint/2010/main" val="259608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C1A1E8-3C45-447C-98AF-FD11BAC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DENMARK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3788E-9BDE-4761-BB7F-A5B48E05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9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C1A1E8-3C45-447C-98AF-FD11BAC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DENMARK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3788E-9BDE-4761-BB7F-A5B48E05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81588B-D79D-44CD-9CC4-44F27D9C0ED1}"/>
              </a:ext>
            </a:extLst>
          </p:cNvPr>
          <p:cNvSpPr/>
          <p:nvPr/>
        </p:nvSpPr>
        <p:spPr>
          <a:xfrm>
            <a:off x="6309360" y="1136067"/>
            <a:ext cx="762000" cy="45824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1D353C-1EFC-43B9-A369-E511D8853900}"/>
              </a:ext>
            </a:extLst>
          </p:cNvPr>
          <p:cNvSpPr/>
          <p:nvPr/>
        </p:nvSpPr>
        <p:spPr>
          <a:xfrm>
            <a:off x="4032515" y="3139439"/>
            <a:ext cx="7194284" cy="624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56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C1A1E8-3C45-447C-98AF-FD11BAC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DENMARK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3788E-9BDE-4761-BB7F-A5B48E05D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81588B-D79D-44CD-9CC4-44F27D9C0ED1}"/>
              </a:ext>
            </a:extLst>
          </p:cNvPr>
          <p:cNvSpPr/>
          <p:nvPr/>
        </p:nvSpPr>
        <p:spPr>
          <a:xfrm>
            <a:off x="6675120" y="838200"/>
            <a:ext cx="60960" cy="5212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1D353C-1EFC-43B9-A369-E511D8853900}"/>
              </a:ext>
            </a:extLst>
          </p:cNvPr>
          <p:cNvSpPr/>
          <p:nvPr/>
        </p:nvSpPr>
        <p:spPr>
          <a:xfrm>
            <a:off x="3703320" y="3429000"/>
            <a:ext cx="78486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6E09-1D0E-4F67-9652-18B4F88B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p5.js skeleton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0521-E8DB-44CE-BC30-E17BA7CE96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setup()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createCanvas(400, 400);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draw() { 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background(220);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E2631-06A5-409F-9CB4-ABB030B1EB50}"/>
              </a:ext>
            </a:extLst>
          </p:cNvPr>
          <p:cNvSpPr txBox="1"/>
          <p:nvPr/>
        </p:nvSpPr>
        <p:spPr>
          <a:xfrm>
            <a:off x="7074547" y="1539667"/>
            <a:ext cx="20249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SETUP</a:t>
            </a:r>
          </a:p>
          <a:p>
            <a:endParaRPr lang="en-US" sz="4400">
              <a:latin typeface="Roboto Slab" pitchFamily="2" charset="0"/>
              <a:ea typeface="Roboto Slab" pitchFamily="2" charset="0"/>
            </a:endParaRPr>
          </a:p>
          <a:p>
            <a:endParaRPr lang="en-US" sz="4400">
              <a:latin typeface="Roboto Slab" pitchFamily="2" charset="0"/>
              <a:ea typeface="Roboto Slab" pitchFamily="2" charset="0"/>
            </a:endParaRPr>
          </a:p>
          <a:p>
            <a:r>
              <a:rPr lang="en-US" sz="4400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DRAW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73AAF67-0A1E-4E83-98C8-02FB3D8A7F6E}"/>
              </a:ext>
            </a:extLst>
          </p:cNvPr>
          <p:cNvSpPr/>
          <p:nvPr/>
        </p:nvSpPr>
        <p:spPr>
          <a:xfrm>
            <a:off x="8082650" y="2675627"/>
            <a:ext cx="2478669" cy="2498933"/>
          </a:xfrm>
          <a:prstGeom prst="arc">
            <a:avLst>
              <a:gd name="adj1" fmla="val 12571135"/>
              <a:gd name="adj2" fmla="val 8836798"/>
            </a:avLst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34C6A0-1B89-4EB0-8209-CD13DD8E7786}"/>
              </a:ext>
            </a:extLst>
          </p:cNvPr>
          <p:cNvCxnSpPr/>
          <p:nvPr/>
        </p:nvCxnSpPr>
        <p:spPr>
          <a:xfrm>
            <a:off x="7924800" y="2373793"/>
            <a:ext cx="0" cy="979007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44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B68D-ADF2-4334-A45F-D95A3D8A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Stroke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F00D-88FF-4B1C-88E2-FB338197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the thickness of your lines</a:t>
            </a:r>
          </a:p>
          <a:p>
            <a:r>
              <a:rPr lang="en-US"/>
              <a:t>strokeWeight(pixels)</a:t>
            </a:r>
          </a:p>
        </p:txBody>
      </p:sp>
    </p:spTree>
    <p:extLst>
      <p:ext uri="{BB962C8B-B14F-4D97-AF65-F5344CB8AC3E}">
        <p14:creationId xmlns:p14="http://schemas.microsoft.com/office/powerpoint/2010/main" val="3346892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C1A1E8-3C45-447C-98AF-FD11BAC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TRINIDAD AND TOBAGO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FB682-245F-4CEC-A2CB-98D2C4A13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54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C1A1E8-3C45-447C-98AF-FD11BAC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TRINIDAD AND TOBAGO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FB682-245F-4CEC-A2CB-98D2C4A13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10EAB3-9D59-4BFE-AC4D-597C3B833BCC}"/>
              </a:ext>
            </a:extLst>
          </p:cNvPr>
          <p:cNvCxnSpPr>
            <a:cxnSpLocks/>
          </p:cNvCxnSpPr>
          <p:nvPr/>
        </p:nvCxnSpPr>
        <p:spPr>
          <a:xfrm>
            <a:off x="3886200" y="960120"/>
            <a:ext cx="5623560" cy="498348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664F7-40A5-47F6-B60F-BF9DED4968D5}"/>
              </a:ext>
            </a:extLst>
          </p:cNvPr>
          <p:cNvCxnSpPr>
            <a:cxnSpLocks/>
          </p:cNvCxnSpPr>
          <p:nvPr/>
        </p:nvCxnSpPr>
        <p:spPr>
          <a:xfrm>
            <a:off x="5831839" y="960120"/>
            <a:ext cx="5623560" cy="498348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CF749-720C-4D71-BA21-760B32083FCE}"/>
              </a:ext>
            </a:extLst>
          </p:cNvPr>
          <p:cNvCxnSpPr>
            <a:cxnSpLocks/>
          </p:cNvCxnSpPr>
          <p:nvPr/>
        </p:nvCxnSpPr>
        <p:spPr>
          <a:xfrm>
            <a:off x="4859020" y="960120"/>
            <a:ext cx="5623560" cy="498348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35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C1A1E8-3C45-447C-98AF-FD11BAC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TRINIDAD AND TOBAGO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FB682-245F-4CEC-A2CB-98D2C4A13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10EAB3-9D59-4BFE-AC4D-597C3B833BCC}"/>
              </a:ext>
            </a:extLst>
          </p:cNvPr>
          <p:cNvCxnSpPr>
            <a:cxnSpLocks/>
          </p:cNvCxnSpPr>
          <p:nvPr/>
        </p:nvCxnSpPr>
        <p:spPr>
          <a:xfrm>
            <a:off x="3886200" y="960120"/>
            <a:ext cx="5623560" cy="498348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664F7-40A5-47F6-B60F-BF9DED4968D5}"/>
              </a:ext>
            </a:extLst>
          </p:cNvPr>
          <p:cNvCxnSpPr>
            <a:cxnSpLocks/>
          </p:cNvCxnSpPr>
          <p:nvPr/>
        </p:nvCxnSpPr>
        <p:spPr>
          <a:xfrm>
            <a:off x="5831839" y="960120"/>
            <a:ext cx="5623560" cy="498348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CF749-720C-4D71-BA21-760B32083FCE}"/>
              </a:ext>
            </a:extLst>
          </p:cNvPr>
          <p:cNvCxnSpPr>
            <a:cxnSpLocks/>
          </p:cNvCxnSpPr>
          <p:nvPr/>
        </p:nvCxnSpPr>
        <p:spPr>
          <a:xfrm>
            <a:off x="4859020" y="960120"/>
            <a:ext cx="5623560" cy="498348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6376CD-CC05-4609-8005-AD1ACB15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754251"/>
            <a:ext cx="8305800" cy="53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5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D6FB5-B93E-4C8C-A237-154FF30E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SAINT LUCIA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6CB4E-3199-4BD1-9337-127854519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30258"/>
            <a:ext cx="7188199" cy="35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97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D6FB5-B93E-4C8C-A237-154FF30E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SAINT LUCIA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4A095-9344-400E-B832-0DEE81A4C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636118"/>
            <a:ext cx="8159486" cy="55857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8935586-835A-49D1-9323-C303390E530B}"/>
              </a:ext>
            </a:extLst>
          </p:cNvPr>
          <p:cNvSpPr/>
          <p:nvPr/>
        </p:nvSpPr>
        <p:spPr>
          <a:xfrm>
            <a:off x="7726680" y="1143000"/>
            <a:ext cx="1493520" cy="11125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44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B8C0-89AB-4D74-8E67-BC0DA5C3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Color From an Image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D54667-C988-4722-8308-108685CEF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52" y="2891537"/>
            <a:ext cx="11244296" cy="1074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9888E-DA29-4A05-8B07-EEEE54E2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319587"/>
            <a:ext cx="8610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74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9DF1-28EB-45EF-B3D1-13016290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PAKISTAN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F44CF-A55C-4EBF-B3B0-0729386C4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0" y="1029939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36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E7F7-CF11-4A52-9DE0-055AC78E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BF0E-D865-4821-BF7F-06480260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 shape with the background color to carve out a shape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A69A19-9979-4B23-AEF5-6C81ADFBCF0C}"/>
              </a:ext>
            </a:extLst>
          </p:cNvPr>
          <p:cNvGrpSpPr/>
          <p:nvPr/>
        </p:nvGrpSpPr>
        <p:grpSpPr>
          <a:xfrm>
            <a:off x="3208020" y="2893377"/>
            <a:ext cx="5775960" cy="3418523"/>
            <a:chOff x="1447800" y="2758440"/>
            <a:chExt cx="5775960" cy="34185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0AA78D-89ED-4675-93F1-5AB9D1178982}"/>
                </a:ext>
              </a:extLst>
            </p:cNvPr>
            <p:cNvSpPr/>
            <p:nvPr/>
          </p:nvSpPr>
          <p:spPr>
            <a:xfrm>
              <a:off x="1447800" y="2758440"/>
              <a:ext cx="5775960" cy="3418523"/>
            </a:xfrm>
            <a:prstGeom prst="rect">
              <a:avLst/>
            </a:prstGeom>
            <a:solidFill>
              <a:srgbClr val="01582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7FA2A4F-C462-4436-A91A-9E2C63E3CDA0}"/>
                </a:ext>
              </a:extLst>
            </p:cNvPr>
            <p:cNvSpPr/>
            <p:nvPr/>
          </p:nvSpPr>
          <p:spPr>
            <a:xfrm>
              <a:off x="2461260" y="3171180"/>
              <a:ext cx="2918460" cy="287100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FDAFAE-EE32-4F8D-AC4E-2E8FDCEF8A29}"/>
                </a:ext>
              </a:extLst>
            </p:cNvPr>
            <p:cNvSpPr/>
            <p:nvPr/>
          </p:nvSpPr>
          <p:spPr>
            <a:xfrm>
              <a:off x="3116580" y="2939097"/>
              <a:ext cx="2560320" cy="2560320"/>
            </a:xfrm>
            <a:prstGeom prst="ellipse">
              <a:avLst/>
            </a:prstGeom>
            <a:solidFill>
              <a:srgbClr val="01582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118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C189479-08AA-4F72-88E2-2190EFE92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8" t="-24072" r="-15851" b="24072"/>
          <a:stretch/>
        </p:blipFill>
        <p:spPr>
          <a:xfrm>
            <a:off x="0" y="-2194560"/>
            <a:ext cx="12435840" cy="911352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55B26EE-FE35-4DC4-8247-FBF1F91CE4CA}"/>
              </a:ext>
            </a:extLst>
          </p:cNvPr>
          <p:cNvSpPr/>
          <p:nvPr/>
        </p:nvSpPr>
        <p:spPr>
          <a:xfrm>
            <a:off x="6146800" y="2495550"/>
            <a:ext cx="1136650" cy="1301750"/>
          </a:xfrm>
          <a:custGeom>
            <a:avLst/>
            <a:gdLst>
              <a:gd name="connsiteX0" fmla="*/ 0 w 1136650"/>
              <a:gd name="connsiteY0" fmla="*/ 0 h 1301750"/>
              <a:gd name="connsiteX1" fmla="*/ 1136650 w 1136650"/>
              <a:gd name="connsiteY1" fmla="*/ 1301750 h 1301750"/>
              <a:gd name="connsiteX2" fmla="*/ 101600 w 1136650"/>
              <a:gd name="connsiteY2" fmla="*/ 1066800 h 1301750"/>
              <a:gd name="connsiteX3" fmla="*/ 0 w 1136650"/>
              <a:gd name="connsiteY3" fmla="*/ 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650" h="1301750">
                <a:moveTo>
                  <a:pt x="0" y="0"/>
                </a:moveTo>
                <a:lnTo>
                  <a:pt x="1136650" y="1301750"/>
                </a:lnTo>
                <a:lnTo>
                  <a:pt x="10160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8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D52D1D-5D73-46DF-9057-2BE86A4DE14A}"/>
              </a:ext>
            </a:extLst>
          </p:cNvPr>
          <p:cNvSpPr/>
          <p:nvPr/>
        </p:nvSpPr>
        <p:spPr>
          <a:xfrm rot="8643114">
            <a:off x="5885640" y="2964914"/>
            <a:ext cx="1136650" cy="1301750"/>
          </a:xfrm>
          <a:custGeom>
            <a:avLst/>
            <a:gdLst>
              <a:gd name="connsiteX0" fmla="*/ 0 w 1136650"/>
              <a:gd name="connsiteY0" fmla="*/ 0 h 1301750"/>
              <a:gd name="connsiteX1" fmla="*/ 1136650 w 1136650"/>
              <a:gd name="connsiteY1" fmla="*/ 1301750 h 1301750"/>
              <a:gd name="connsiteX2" fmla="*/ 101600 w 1136650"/>
              <a:gd name="connsiteY2" fmla="*/ 1066800 h 1301750"/>
              <a:gd name="connsiteX3" fmla="*/ 0 w 1136650"/>
              <a:gd name="connsiteY3" fmla="*/ 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650" h="1301750">
                <a:moveTo>
                  <a:pt x="0" y="0"/>
                </a:moveTo>
                <a:lnTo>
                  <a:pt x="1136650" y="1301750"/>
                </a:lnTo>
                <a:lnTo>
                  <a:pt x="10160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8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4B01A0C-AF09-4A63-B4C3-6693ADD66785}"/>
              </a:ext>
            </a:extLst>
          </p:cNvPr>
          <p:cNvSpPr/>
          <p:nvPr/>
        </p:nvSpPr>
        <p:spPr>
          <a:xfrm rot="4304645">
            <a:off x="6180950" y="2828925"/>
            <a:ext cx="1136650" cy="1301750"/>
          </a:xfrm>
          <a:custGeom>
            <a:avLst/>
            <a:gdLst>
              <a:gd name="connsiteX0" fmla="*/ 0 w 1136650"/>
              <a:gd name="connsiteY0" fmla="*/ 0 h 1301750"/>
              <a:gd name="connsiteX1" fmla="*/ 1136650 w 1136650"/>
              <a:gd name="connsiteY1" fmla="*/ 1301750 h 1301750"/>
              <a:gd name="connsiteX2" fmla="*/ 101600 w 1136650"/>
              <a:gd name="connsiteY2" fmla="*/ 1066800 h 1301750"/>
              <a:gd name="connsiteX3" fmla="*/ 0 w 1136650"/>
              <a:gd name="connsiteY3" fmla="*/ 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650" h="1301750">
                <a:moveTo>
                  <a:pt x="0" y="0"/>
                </a:moveTo>
                <a:lnTo>
                  <a:pt x="1136650" y="1301750"/>
                </a:lnTo>
                <a:lnTo>
                  <a:pt x="10160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8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82FC11C-A0A5-4CF9-A0E9-55E84E26C026}"/>
              </a:ext>
            </a:extLst>
          </p:cNvPr>
          <p:cNvGrpSpPr/>
          <p:nvPr/>
        </p:nvGrpSpPr>
        <p:grpSpPr>
          <a:xfrm>
            <a:off x="677333" y="0"/>
            <a:ext cx="11159065" cy="6858000"/>
            <a:chOff x="677333" y="0"/>
            <a:chExt cx="11159065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EAAA04D-939D-43C1-8866-8B5C0C266BC9}"/>
                </a:ext>
              </a:extLst>
            </p:cNvPr>
            <p:cNvCxnSpPr/>
            <p:nvPr/>
          </p:nvCxnSpPr>
          <p:spPr>
            <a:xfrm>
              <a:off x="677333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3669330-BE57-4CFC-8840-672988750FBC}"/>
                </a:ext>
              </a:extLst>
            </p:cNvPr>
            <p:cNvCxnSpPr/>
            <p:nvPr/>
          </p:nvCxnSpPr>
          <p:spPr>
            <a:xfrm>
              <a:off x="1374775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6813C-AAE3-41B6-8C51-5218C2EEC053}"/>
                </a:ext>
              </a:extLst>
            </p:cNvPr>
            <p:cNvCxnSpPr/>
            <p:nvPr/>
          </p:nvCxnSpPr>
          <p:spPr>
            <a:xfrm>
              <a:off x="2072217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F0F5E-C358-4532-AAF0-CE5836328467}"/>
                </a:ext>
              </a:extLst>
            </p:cNvPr>
            <p:cNvCxnSpPr/>
            <p:nvPr/>
          </p:nvCxnSpPr>
          <p:spPr>
            <a:xfrm>
              <a:off x="2769659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712B97-9FCE-436B-B266-55319A0E8166}"/>
                </a:ext>
              </a:extLst>
            </p:cNvPr>
            <p:cNvCxnSpPr/>
            <p:nvPr/>
          </p:nvCxnSpPr>
          <p:spPr>
            <a:xfrm>
              <a:off x="3467101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C0B516-B824-4A5A-A19C-834F6B2495D3}"/>
                </a:ext>
              </a:extLst>
            </p:cNvPr>
            <p:cNvCxnSpPr/>
            <p:nvPr/>
          </p:nvCxnSpPr>
          <p:spPr>
            <a:xfrm>
              <a:off x="4164543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6E8805-2567-46C7-B35E-21C8179054F3}"/>
                </a:ext>
              </a:extLst>
            </p:cNvPr>
            <p:cNvCxnSpPr/>
            <p:nvPr/>
          </p:nvCxnSpPr>
          <p:spPr>
            <a:xfrm>
              <a:off x="4861985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4E55DB-CB2B-4017-B2F6-B80321D95722}"/>
                </a:ext>
              </a:extLst>
            </p:cNvPr>
            <p:cNvCxnSpPr/>
            <p:nvPr/>
          </p:nvCxnSpPr>
          <p:spPr>
            <a:xfrm>
              <a:off x="5559427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58FDF0-38A1-445F-8D8F-02AFF6A485DD}"/>
                </a:ext>
              </a:extLst>
            </p:cNvPr>
            <p:cNvCxnSpPr/>
            <p:nvPr/>
          </p:nvCxnSpPr>
          <p:spPr>
            <a:xfrm>
              <a:off x="6256869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EB2831F-3ED5-4F01-A2EF-0440A371330C}"/>
                </a:ext>
              </a:extLst>
            </p:cNvPr>
            <p:cNvCxnSpPr/>
            <p:nvPr/>
          </p:nvCxnSpPr>
          <p:spPr>
            <a:xfrm>
              <a:off x="6954311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49E02F-E157-4D2E-91B5-D0F5E34ED29B}"/>
                </a:ext>
              </a:extLst>
            </p:cNvPr>
            <p:cNvCxnSpPr/>
            <p:nvPr/>
          </p:nvCxnSpPr>
          <p:spPr>
            <a:xfrm>
              <a:off x="7651753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E8D32D-D937-4B0F-92D8-6E80C7ED4AA8}"/>
                </a:ext>
              </a:extLst>
            </p:cNvPr>
            <p:cNvCxnSpPr/>
            <p:nvPr/>
          </p:nvCxnSpPr>
          <p:spPr>
            <a:xfrm>
              <a:off x="8349195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F000FB-8AC9-4C89-97F1-3F37F47F5ADB}"/>
                </a:ext>
              </a:extLst>
            </p:cNvPr>
            <p:cNvCxnSpPr/>
            <p:nvPr/>
          </p:nvCxnSpPr>
          <p:spPr>
            <a:xfrm>
              <a:off x="9046637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B07F7A-15B7-4611-B281-3EFB6B12C08A}"/>
                </a:ext>
              </a:extLst>
            </p:cNvPr>
            <p:cNvCxnSpPr/>
            <p:nvPr/>
          </p:nvCxnSpPr>
          <p:spPr>
            <a:xfrm>
              <a:off x="9744079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9D61AC-6001-4BE2-8B70-B2BEC37D1AF9}"/>
                </a:ext>
              </a:extLst>
            </p:cNvPr>
            <p:cNvCxnSpPr/>
            <p:nvPr/>
          </p:nvCxnSpPr>
          <p:spPr>
            <a:xfrm>
              <a:off x="10441521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7F1BE6-1492-4061-976B-F42829C53F80}"/>
                </a:ext>
              </a:extLst>
            </p:cNvPr>
            <p:cNvCxnSpPr/>
            <p:nvPr/>
          </p:nvCxnSpPr>
          <p:spPr>
            <a:xfrm>
              <a:off x="11138963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674635-DC59-4747-BA76-7A9BEF555B26}"/>
                </a:ext>
              </a:extLst>
            </p:cNvPr>
            <p:cNvCxnSpPr/>
            <p:nvPr/>
          </p:nvCxnSpPr>
          <p:spPr>
            <a:xfrm>
              <a:off x="11836398" y="0"/>
              <a:ext cx="0" cy="685800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5F6AD2-DD9E-4F18-96C6-6EA82C03F4B6}"/>
              </a:ext>
            </a:extLst>
          </p:cNvPr>
          <p:cNvCxnSpPr>
            <a:cxnSpLocks/>
          </p:cNvCxnSpPr>
          <p:nvPr/>
        </p:nvCxnSpPr>
        <p:spPr>
          <a:xfrm flipH="1">
            <a:off x="0" y="685799"/>
            <a:ext cx="12192000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B582F0-5474-42EB-A45F-0D208EC343A0}"/>
              </a:ext>
            </a:extLst>
          </p:cNvPr>
          <p:cNvCxnSpPr>
            <a:cxnSpLocks/>
          </p:cNvCxnSpPr>
          <p:nvPr/>
        </p:nvCxnSpPr>
        <p:spPr>
          <a:xfrm flipH="1">
            <a:off x="0" y="1371599"/>
            <a:ext cx="12192000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B32313-AB08-47A7-89A4-2CB1E06E4B66}"/>
              </a:ext>
            </a:extLst>
          </p:cNvPr>
          <p:cNvCxnSpPr>
            <a:cxnSpLocks/>
          </p:cNvCxnSpPr>
          <p:nvPr/>
        </p:nvCxnSpPr>
        <p:spPr>
          <a:xfrm flipH="1">
            <a:off x="0" y="2057399"/>
            <a:ext cx="12192000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C9586C-F9B7-4559-B471-0B1BB16B9E66}"/>
              </a:ext>
            </a:extLst>
          </p:cNvPr>
          <p:cNvCxnSpPr>
            <a:cxnSpLocks/>
          </p:cNvCxnSpPr>
          <p:nvPr/>
        </p:nvCxnSpPr>
        <p:spPr>
          <a:xfrm flipH="1">
            <a:off x="0" y="2743199"/>
            <a:ext cx="12192000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CE3946-0036-4FAE-AB41-A91BAB98A14A}"/>
              </a:ext>
            </a:extLst>
          </p:cNvPr>
          <p:cNvCxnSpPr>
            <a:cxnSpLocks/>
          </p:cNvCxnSpPr>
          <p:nvPr/>
        </p:nvCxnSpPr>
        <p:spPr>
          <a:xfrm flipH="1">
            <a:off x="0" y="3428999"/>
            <a:ext cx="12192000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DC7073-4708-4580-B482-D0A4A8FC4FC8}"/>
              </a:ext>
            </a:extLst>
          </p:cNvPr>
          <p:cNvCxnSpPr>
            <a:cxnSpLocks/>
          </p:cNvCxnSpPr>
          <p:nvPr/>
        </p:nvCxnSpPr>
        <p:spPr>
          <a:xfrm flipH="1">
            <a:off x="0" y="4114799"/>
            <a:ext cx="12192000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952D47-25D4-4417-91FD-1CDAF1D95C37}"/>
              </a:ext>
            </a:extLst>
          </p:cNvPr>
          <p:cNvCxnSpPr>
            <a:cxnSpLocks/>
          </p:cNvCxnSpPr>
          <p:nvPr/>
        </p:nvCxnSpPr>
        <p:spPr>
          <a:xfrm flipH="1">
            <a:off x="0" y="4800599"/>
            <a:ext cx="12192000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6F7EA0-ECA2-4C2A-8DA6-0B35E58BD6E7}"/>
              </a:ext>
            </a:extLst>
          </p:cNvPr>
          <p:cNvCxnSpPr>
            <a:cxnSpLocks/>
          </p:cNvCxnSpPr>
          <p:nvPr/>
        </p:nvCxnSpPr>
        <p:spPr>
          <a:xfrm flipH="1">
            <a:off x="0" y="5486399"/>
            <a:ext cx="12192000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079CBF-1F9D-4D4D-A80F-524A4397C64C}"/>
              </a:ext>
            </a:extLst>
          </p:cNvPr>
          <p:cNvCxnSpPr>
            <a:cxnSpLocks/>
          </p:cNvCxnSpPr>
          <p:nvPr/>
        </p:nvCxnSpPr>
        <p:spPr>
          <a:xfrm flipH="1">
            <a:off x="0" y="6172199"/>
            <a:ext cx="12192000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7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4B4A-F235-4D36-A7FB-91DA928C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B58F-C248-43E6-A577-9D28B3F2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beginShape and endShape</a:t>
            </a:r>
          </a:p>
          <a:p>
            <a:r>
              <a:rPr lang="en-US"/>
              <a:t>Worth a read on the reference</a:t>
            </a:r>
          </a:p>
          <a:p>
            <a:r>
              <a:rPr lang="en-US"/>
              <a:t>I will touch on it in a later class</a:t>
            </a:r>
          </a:p>
        </p:txBody>
      </p:sp>
    </p:spTree>
    <p:extLst>
      <p:ext uri="{BB962C8B-B14F-4D97-AF65-F5344CB8AC3E}">
        <p14:creationId xmlns:p14="http://schemas.microsoft.com/office/powerpoint/2010/main" val="1885999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#1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Take your house </a:t>
            </a:r>
            <a:r>
              <a:rPr lang="en-US" b="1"/>
              <a:t>and submit the link on Canvas.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14835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93F81D-0B13-425C-A91E-46407AAD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#2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784635-7D98-452B-81A6-260C77651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264150" cy="1500187"/>
          </a:xfrm>
        </p:spPr>
        <p:txBody>
          <a:bodyPr/>
          <a:lstStyle/>
          <a:p>
            <a:r>
              <a:rPr lang="en-US" b="1"/>
              <a:t>Play a clicker game</a:t>
            </a:r>
          </a:p>
          <a:p>
            <a:pPr lvl="1"/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F582A6C-3D37-423F-A5BF-941A0610D8A5}"/>
              </a:ext>
            </a:extLst>
          </p:cNvPr>
          <p:cNvSpPr txBox="1">
            <a:spLocks/>
          </p:cNvSpPr>
          <p:nvPr/>
        </p:nvSpPr>
        <p:spPr>
          <a:xfrm>
            <a:off x="6096000" y="4589463"/>
            <a:ext cx="526415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Universal Paperclips</a:t>
            </a:r>
          </a:p>
          <a:p>
            <a:r>
              <a:rPr lang="en-US"/>
              <a:t>Cookie Clicker</a:t>
            </a:r>
          </a:p>
          <a:p>
            <a:r>
              <a:rPr lang="en-US"/>
              <a:t>Eggs Inc.	</a:t>
            </a:r>
          </a:p>
        </p:txBody>
      </p:sp>
    </p:spTree>
    <p:extLst>
      <p:ext uri="{BB962C8B-B14F-4D97-AF65-F5344CB8AC3E}">
        <p14:creationId xmlns:p14="http://schemas.microsoft.com/office/powerpoint/2010/main" val="3238377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1480353" cy="1500187"/>
          </a:xfrm>
        </p:spPr>
        <p:txBody>
          <a:bodyPr/>
          <a:lstStyle/>
          <a:p>
            <a:r>
              <a:rPr lang="en-US" dirty="0"/>
              <a:t>Once you hand in your survey, you may go.</a:t>
            </a:r>
          </a:p>
          <a:p>
            <a:r>
              <a:rPr lang="en-US" dirty="0"/>
              <a:t>If you have questions or concerns, I will stay and answer them for as long as I can.</a:t>
            </a:r>
          </a:p>
        </p:txBody>
      </p:sp>
    </p:spTree>
    <p:extLst>
      <p:ext uri="{BB962C8B-B14F-4D97-AF65-F5344CB8AC3E}">
        <p14:creationId xmlns:p14="http://schemas.microsoft.com/office/powerpoint/2010/main" val="169893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FB9C5-9EDD-4B0E-99BD-6B82B356C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64" y="0"/>
            <a:ext cx="779631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A298C-FD02-4FE1-A117-54C938D58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" y="1"/>
            <a:ext cx="7796317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1BC02-1737-46F1-8180-2D2153240C77}"/>
              </a:ext>
            </a:extLst>
          </p:cNvPr>
          <p:cNvSpPr txBox="1"/>
          <p:nvPr/>
        </p:nvSpPr>
        <p:spPr>
          <a:xfrm>
            <a:off x="4376619" y="2844225"/>
            <a:ext cx="3438762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C000"/>
                </a:solidFill>
              </a:rPr>
              <a:t>horizontal / x-axis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4682E-72B8-4A0F-AC23-5597556461DA}"/>
              </a:ext>
            </a:extLst>
          </p:cNvPr>
          <p:cNvSpPr/>
          <p:nvPr/>
        </p:nvSpPr>
        <p:spPr>
          <a:xfrm>
            <a:off x="0" y="2"/>
            <a:ext cx="3460585" cy="685799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EECC4-7FE1-4273-B5FE-0AD834771EA1}"/>
              </a:ext>
            </a:extLst>
          </p:cNvPr>
          <p:cNvSpPr/>
          <p:nvPr/>
        </p:nvSpPr>
        <p:spPr>
          <a:xfrm>
            <a:off x="3460585" y="2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171CE-5E47-470A-AEEC-A1F222C3C03A}"/>
              </a:ext>
            </a:extLst>
          </p:cNvPr>
          <p:cNvSpPr/>
          <p:nvPr/>
        </p:nvSpPr>
        <p:spPr>
          <a:xfrm>
            <a:off x="3460585" y="5943603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2942-7F92-41E2-A6BF-9FBE0489D0ED}"/>
              </a:ext>
            </a:extLst>
          </p:cNvPr>
          <p:cNvSpPr/>
          <p:nvPr/>
        </p:nvSpPr>
        <p:spPr>
          <a:xfrm>
            <a:off x="8432799" y="914396"/>
            <a:ext cx="805543" cy="502920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9C9319-8723-408D-B56E-C68F3B92877E}"/>
              </a:ext>
            </a:extLst>
          </p:cNvPr>
          <p:cNvCxnSpPr/>
          <p:nvPr/>
        </p:nvCxnSpPr>
        <p:spPr>
          <a:xfrm>
            <a:off x="2627086" y="3429000"/>
            <a:ext cx="6633029" cy="0"/>
          </a:xfrm>
          <a:prstGeom prst="straightConnector1">
            <a:avLst/>
          </a:prstGeom>
          <a:ln w="1524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5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A298C-FD02-4FE1-A117-54C938D58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" y="1"/>
            <a:ext cx="7796317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D4682E-72B8-4A0F-AC23-5597556461DA}"/>
              </a:ext>
            </a:extLst>
          </p:cNvPr>
          <p:cNvSpPr/>
          <p:nvPr/>
        </p:nvSpPr>
        <p:spPr>
          <a:xfrm>
            <a:off x="0" y="2"/>
            <a:ext cx="3460585" cy="685799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EECC4-7FE1-4273-B5FE-0AD834771EA1}"/>
              </a:ext>
            </a:extLst>
          </p:cNvPr>
          <p:cNvSpPr/>
          <p:nvPr/>
        </p:nvSpPr>
        <p:spPr>
          <a:xfrm>
            <a:off x="3460585" y="2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171CE-5E47-470A-AEEC-A1F222C3C03A}"/>
              </a:ext>
            </a:extLst>
          </p:cNvPr>
          <p:cNvSpPr/>
          <p:nvPr/>
        </p:nvSpPr>
        <p:spPr>
          <a:xfrm>
            <a:off x="3460585" y="5943603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2942-7F92-41E2-A6BF-9FBE0489D0ED}"/>
              </a:ext>
            </a:extLst>
          </p:cNvPr>
          <p:cNvSpPr/>
          <p:nvPr/>
        </p:nvSpPr>
        <p:spPr>
          <a:xfrm>
            <a:off x="8432799" y="914396"/>
            <a:ext cx="805543" cy="502920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B59A4-FE7F-45BE-97BB-0223E91B4048}"/>
              </a:ext>
            </a:extLst>
          </p:cNvPr>
          <p:cNvSpPr txBox="1"/>
          <p:nvPr/>
        </p:nvSpPr>
        <p:spPr>
          <a:xfrm rot="16200000">
            <a:off x="4329491" y="3136611"/>
            <a:ext cx="294824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vertical / y-axis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B78AB-000E-4849-9D16-F031234B2ECA}"/>
              </a:ext>
            </a:extLst>
          </p:cNvPr>
          <p:cNvCxnSpPr>
            <a:cxnSpLocks/>
          </p:cNvCxnSpPr>
          <p:nvPr/>
        </p:nvCxnSpPr>
        <p:spPr>
          <a:xfrm>
            <a:off x="6096000" y="714828"/>
            <a:ext cx="0" cy="5428343"/>
          </a:xfrm>
          <a:prstGeom prst="straightConnector1">
            <a:avLst/>
          </a:prstGeom>
          <a:ln w="152400">
            <a:solidFill>
              <a:srgbClr val="FFFF00"/>
            </a:solidFill>
            <a:headEnd type="triangl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0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4BE47-B6AA-4712-9FCB-EA559BA4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498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743</Words>
  <Application>Microsoft Office PowerPoint</Application>
  <PresentationFormat>Widescreen</PresentationFormat>
  <Paragraphs>148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Calamity</vt:lpstr>
      <vt:lpstr>Calibri</vt:lpstr>
      <vt:lpstr>Courier New</vt:lpstr>
      <vt:lpstr>Roboto Slab</vt:lpstr>
      <vt:lpstr>Source Sans Pro</vt:lpstr>
      <vt:lpstr>1_Office Theme</vt:lpstr>
      <vt:lpstr>Office Theme</vt:lpstr>
      <vt:lpstr>Shapes and Colors</vt:lpstr>
      <vt:lpstr>Previously, in IMM120</vt:lpstr>
      <vt:lpstr>Today in IMM120</vt:lpstr>
      <vt:lpstr>p5.js skeleton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Coordinates</vt:lpstr>
      <vt:lpstr>PowerPoint Presentation</vt:lpstr>
      <vt:lpstr>How to Draw Shapes</vt:lpstr>
      <vt:lpstr>Line</vt:lpstr>
      <vt:lpstr>Line</vt:lpstr>
      <vt:lpstr>PowerPoint Presentation</vt:lpstr>
      <vt:lpstr>Triangles</vt:lpstr>
      <vt:lpstr>PowerPoint Presentation</vt:lpstr>
      <vt:lpstr>Shape Modes</vt:lpstr>
      <vt:lpstr>Ellipse (CENTER)</vt:lpstr>
      <vt:lpstr>Rectangles (CORNER)</vt:lpstr>
      <vt:lpstr>Shape Commands</vt:lpstr>
      <vt:lpstr>PowerPoint Presentation</vt:lpstr>
      <vt:lpstr>PowerPoint Presentation</vt:lpstr>
      <vt:lpstr>Layers</vt:lpstr>
      <vt:lpstr>Shape Commands</vt:lpstr>
      <vt:lpstr>Using Colors</vt:lpstr>
      <vt:lpstr>PowerPoint Presentation</vt:lpstr>
      <vt:lpstr>Red-Green-Blue</vt:lpstr>
      <vt:lpstr>PowerPoint Presentation</vt:lpstr>
      <vt:lpstr>fill(255, 0, 0);</vt:lpstr>
      <vt:lpstr>Color Commands</vt:lpstr>
      <vt:lpstr>When to Change Colors</vt:lpstr>
      <vt:lpstr>WELCOME TO THE</vt:lpstr>
      <vt:lpstr>JAPAN</vt:lpstr>
      <vt:lpstr>Centering</vt:lpstr>
      <vt:lpstr>noFill() and noStroke()</vt:lpstr>
      <vt:lpstr>DENMARK</vt:lpstr>
      <vt:lpstr>DENMARK</vt:lpstr>
      <vt:lpstr>DENMARK</vt:lpstr>
      <vt:lpstr>Stroke Weight</vt:lpstr>
      <vt:lpstr>TRINIDAD AND TOBAGO</vt:lpstr>
      <vt:lpstr>TRINIDAD AND TOBAGO</vt:lpstr>
      <vt:lpstr>TRINIDAD AND TOBAGO</vt:lpstr>
      <vt:lpstr>SAINT LUCIA</vt:lpstr>
      <vt:lpstr>SAINT LUCIA</vt:lpstr>
      <vt:lpstr>Choosing a Color From an Image</vt:lpstr>
      <vt:lpstr>PAKISTAN</vt:lpstr>
      <vt:lpstr>Occlusion</vt:lpstr>
      <vt:lpstr>PowerPoint Presentation</vt:lpstr>
      <vt:lpstr>Polygons</vt:lpstr>
      <vt:lpstr>Homework #1</vt:lpstr>
      <vt:lpstr>Homework #2</vt:lpstr>
      <vt:lpstr>Minute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 and Colors</dc:title>
  <dc:creator>Christopher Hallberg</dc:creator>
  <cp:lastModifiedBy>Christopher Hallberg</cp:lastModifiedBy>
  <cp:revision>27</cp:revision>
  <dcterms:created xsi:type="dcterms:W3CDTF">2018-09-10T19:02:44Z</dcterms:created>
  <dcterms:modified xsi:type="dcterms:W3CDTF">2018-09-11T00:31:13Z</dcterms:modified>
</cp:coreProperties>
</file>