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83" r:id="rId9"/>
    <p:sldId id="320" r:id="rId10"/>
    <p:sldId id="295" r:id="rId11"/>
    <p:sldId id="296" r:id="rId12"/>
    <p:sldId id="297" r:id="rId13"/>
    <p:sldId id="274" r:id="rId14"/>
    <p:sldId id="298" r:id="rId15"/>
    <p:sldId id="299" r:id="rId16"/>
    <p:sldId id="306" r:id="rId17"/>
    <p:sldId id="305" r:id="rId18"/>
    <p:sldId id="307" r:id="rId19"/>
    <p:sldId id="301" r:id="rId20"/>
    <p:sldId id="302" r:id="rId21"/>
    <p:sldId id="303" r:id="rId22"/>
    <p:sldId id="304" r:id="rId23"/>
    <p:sldId id="308" r:id="rId24"/>
    <p:sldId id="319" r:id="rId25"/>
    <p:sldId id="309" r:id="rId26"/>
    <p:sldId id="278" r:id="rId27"/>
    <p:sldId id="310" r:id="rId28"/>
    <p:sldId id="275" r:id="rId29"/>
    <p:sldId id="311" r:id="rId30"/>
    <p:sldId id="312" r:id="rId31"/>
    <p:sldId id="313" r:id="rId32"/>
    <p:sldId id="314" r:id="rId33"/>
    <p:sldId id="315" r:id="rId34"/>
    <p:sldId id="316" r:id="rId35"/>
    <p:sldId id="273" r:id="rId36"/>
    <p:sldId id="287" r:id="rId37"/>
    <p:sldId id="263" r:id="rId38"/>
    <p:sldId id="264" r:id="rId39"/>
    <p:sldId id="317" r:id="rId40"/>
    <p:sldId id="318" r:id="rId41"/>
    <p:sldId id="321" r:id="rId42"/>
    <p:sldId id="268" r:id="rId43"/>
    <p:sldId id="269" r:id="rId44"/>
    <p:sldId id="27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97157-0BF0-425C-B80E-4476CAA09EFA}">
          <p14:sldIdLst>
            <p14:sldId id="256"/>
            <p14:sldId id="257"/>
            <p14:sldId id="290"/>
            <p14:sldId id="291"/>
            <p14:sldId id="292"/>
            <p14:sldId id="293"/>
            <p14:sldId id="294"/>
            <p14:sldId id="283"/>
            <p14:sldId id="320"/>
            <p14:sldId id="295"/>
            <p14:sldId id="296"/>
            <p14:sldId id="297"/>
            <p14:sldId id="274"/>
            <p14:sldId id="298"/>
            <p14:sldId id="299"/>
            <p14:sldId id="306"/>
            <p14:sldId id="305"/>
            <p14:sldId id="307"/>
            <p14:sldId id="301"/>
            <p14:sldId id="302"/>
            <p14:sldId id="303"/>
            <p14:sldId id="304"/>
            <p14:sldId id="308"/>
            <p14:sldId id="319"/>
            <p14:sldId id="309"/>
            <p14:sldId id="278"/>
            <p14:sldId id="310"/>
            <p14:sldId id="275"/>
            <p14:sldId id="311"/>
            <p14:sldId id="312"/>
            <p14:sldId id="313"/>
            <p14:sldId id="314"/>
            <p14:sldId id="315"/>
            <p14:sldId id="316"/>
            <p14:sldId id="273"/>
            <p14:sldId id="287"/>
            <p14:sldId id="263"/>
            <p14:sldId id="264"/>
            <p14:sldId id="317"/>
            <p14:sldId id="318"/>
            <p14:sldId id="321"/>
            <p14:sldId id="268"/>
            <p14:sldId id="26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201" autoAdjust="0"/>
  </p:normalViewPr>
  <p:slideViewPr>
    <p:cSldViewPr snapToGrid="0">
      <p:cViewPr varScale="1">
        <p:scale>
          <a:sx n="81" d="100"/>
          <a:sy n="81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E863-276B-49C7-859C-5F515B64E944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305A9-1E06-4466-8E22-36C6BA73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(no pink backgrounds) sorry </a:t>
            </a:r>
            <a:r>
              <a:rPr lang="en-US"/>
              <a:t>Charlotte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3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effectLst/>
              </a:rPr>
              <a:t>Shapes</a:t>
            </a:r>
          </a:p>
          <a:p>
            <a:pPr marL="171450" indent="-171450">
              <a:buFontTx/>
              <a:buChar char="-"/>
            </a:pPr>
            <a:r>
              <a:rPr lang="en-US">
                <a:effectLst/>
              </a:rPr>
              <a:t>rectangle anchor</a:t>
            </a:r>
          </a:p>
          <a:p>
            <a:pPr marL="171450" indent="-171450">
              <a:buFontTx/>
              <a:buChar char="-"/>
            </a:pPr>
            <a:r>
              <a:rPr lang="en-US">
                <a:effectLst/>
              </a:rPr>
              <a:t>(commands)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a function to demonstrate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3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effectLst/>
              </a:rPr>
              <a:t>Shapes</a:t>
            </a:r>
          </a:p>
          <a:p>
            <a:pPr marL="171450" indent="-171450">
              <a:buFontTx/>
              <a:buChar char="-"/>
            </a:pPr>
            <a:r>
              <a:rPr lang="en-US">
                <a:effectLst/>
              </a:rPr>
              <a:t>rectangle anchor</a:t>
            </a:r>
          </a:p>
          <a:p>
            <a:pPr marL="171450" indent="-171450">
              <a:buFontTx/>
              <a:buChar char="-"/>
            </a:pPr>
            <a:r>
              <a:rPr lang="en-US">
                <a:effectLst/>
              </a:rPr>
              <a:t>(commands)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63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way is which?</a:t>
            </a:r>
          </a:p>
          <a:p>
            <a:r>
              <a:rPr lang="en-US"/>
              <a:t>There is a page on Canvas that has all of the commands covered. Also p5.js reference.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3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26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Goods, rate, multiplier, price, accumulative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Pixels = pixels + rate * multiplier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https://crhallberg.com/justwires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1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Pink backgrounds - Charlotte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9DB6D-D46C-42A3-ACA4-850EB6DA79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7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(pictures of kittens)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(video game references)- Collision detection</a:t>
            </a:r>
          </a:p>
          <a:p>
            <a:r>
              <a:rPr lang="en-US">
                <a:effectLst/>
              </a:rPr>
              <a:t>coordinates</a:t>
            </a:r>
          </a:p>
          <a:p>
            <a:r>
              <a:rPr lang="en-US">
                <a:effectLst/>
              </a:rPr>
              <a:t>- translate(width/2, height/2)</a:t>
            </a:r>
          </a:p>
          <a:p>
            <a:r>
              <a:rPr lang="en-US">
                <a:effectLst/>
              </a:rPr>
              <a:t>- print(coords)</a:t>
            </a:r>
          </a:p>
          <a:p>
            <a:r>
              <a:rPr lang="en-US">
                <a:effectLst/>
              </a:rPr>
              <a:t>are there more functions in p5.js</a:t>
            </a:r>
          </a:p>
          <a:p>
            <a:r>
              <a:rPr lang="en-US">
                <a:effectLst/>
              </a:rPr>
              <a:t>more examples</a:t>
            </a:r>
          </a:p>
          <a:p>
            <a:r>
              <a:rPr lang="en-US">
                <a:effectLst/>
              </a:rPr>
              <a:t>- Daniel Shiffman</a:t>
            </a:r>
          </a:p>
          <a:p>
            <a:r>
              <a:rPr lang="en-US">
                <a:effectLst/>
              </a:rPr>
              <a:t>- https://p5js.org/learn/color.html</a:t>
            </a:r>
          </a:p>
          <a:p>
            <a:r>
              <a:rPr lang="en-US">
                <a:effectLst/>
              </a:rPr>
              <a:t>shapes</a:t>
            </a:r>
          </a:p>
          <a:p>
            <a:r>
              <a:rPr lang="en-US">
                <a:effectLst/>
              </a:rPr>
              <a:t>- rectangle anchor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Now that all our moral support is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helping vs. cheating</a:t>
            </a:r>
          </a:p>
          <a:p>
            <a:r>
              <a:rPr lang="en-US">
                <a:effectLst/>
              </a:rPr>
              <a:t>- Using a tool versus adapting a project</a:t>
            </a:r>
          </a:p>
          <a:p>
            <a:r>
              <a:rPr lang="en-US">
                <a:effectLst/>
              </a:rPr>
              <a:t>- Collision detection</a:t>
            </a:r>
          </a:p>
          <a:p>
            <a:r>
              <a:rPr lang="en-US">
                <a:effectLst/>
              </a:rPr>
              <a:t>coordinates</a:t>
            </a:r>
          </a:p>
          <a:p>
            <a:r>
              <a:rPr lang="en-US">
                <a:effectLst/>
              </a:rPr>
              <a:t>- translate(width/2, height/2)</a:t>
            </a:r>
          </a:p>
          <a:p>
            <a:r>
              <a:rPr lang="en-US">
                <a:effectLst/>
              </a:rPr>
              <a:t>- print(coords)</a:t>
            </a:r>
          </a:p>
          <a:p>
            <a:r>
              <a:rPr lang="en-US">
                <a:effectLst/>
              </a:rPr>
              <a:t>are there more functions in p5.js</a:t>
            </a:r>
          </a:p>
          <a:p>
            <a:r>
              <a:rPr lang="en-US">
                <a:effectLst/>
              </a:rPr>
              <a:t>more examples</a:t>
            </a:r>
          </a:p>
          <a:p>
            <a:r>
              <a:rPr lang="en-US">
                <a:effectLst/>
              </a:rPr>
              <a:t>- Daniel Shiffman</a:t>
            </a:r>
          </a:p>
          <a:p>
            <a:r>
              <a:rPr lang="en-US">
                <a:effectLst/>
              </a:rPr>
              <a:t>- https://p5js.org/learn/color.html</a:t>
            </a:r>
          </a:p>
          <a:p>
            <a:r>
              <a:rPr lang="en-US">
                <a:effectLst/>
              </a:rPr>
              <a:t>shapes</a:t>
            </a:r>
          </a:p>
          <a:p>
            <a:r>
              <a:rPr lang="en-US">
                <a:effectLst/>
              </a:rPr>
              <a:t>- rectangle anchor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coordinates</a:t>
            </a:r>
          </a:p>
          <a:p>
            <a:r>
              <a:rPr lang="en-US">
                <a:effectLst/>
              </a:rPr>
              <a:t>- translate(width/2, height/2)</a:t>
            </a:r>
          </a:p>
          <a:p>
            <a:r>
              <a:rPr lang="en-US">
                <a:effectLst/>
              </a:rPr>
              <a:t>- print(coords)</a:t>
            </a:r>
          </a:p>
          <a:p>
            <a:r>
              <a:rPr lang="en-US">
                <a:effectLst/>
              </a:rPr>
              <a:t>are there more functions in p5.js</a:t>
            </a:r>
          </a:p>
          <a:p>
            <a:r>
              <a:rPr lang="en-US">
                <a:effectLst/>
              </a:rPr>
              <a:t>more examples</a:t>
            </a:r>
          </a:p>
          <a:p>
            <a:r>
              <a:rPr lang="en-US">
                <a:effectLst/>
              </a:rPr>
              <a:t>- Daniel Shiffman</a:t>
            </a:r>
          </a:p>
          <a:p>
            <a:r>
              <a:rPr lang="en-US">
                <a:effectLst/>
              </a:rPr>
              <a:t>- https://p5js.org/learn/color.html</a:t>
            </a:r>
          </a:p>
          <a:p>
            <a:r>
              <a:rPr lang="en-US">
                <a:effectLst/>
              </a:rPr>
              <a:t>shapes</a:t>
            </a:r>
          </a:p>
          <a:p>
            <a:r>
              <a:rPr lang="en-US">
                <a:effectLst/>
              </a:rPr>
              <a:t>- rectangle anchor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2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coordinates</a:t>
            </a:r>
          </a:p>
          <a:p>
            <a:r>
              <a:rPr lang="en-US">
                <a:effectLst/>
              </a:rPr>
              <a:t>- translate(width/2, height/2)</a:t>
            </a:r>
          </a:p>
          <a:p>
            <a:r>
              <a:rPr lang="en-US">
                <a:effectLst/>
              </a:rPr>
              <a:t>- print(coords)</a:t>
            </a:r>
          </a:p>
          <a:p>
            <a:r>
              <a:rPr lang="en-US">
                <a:effectLst/>
              </a:rPr>
              <a:t>are there more functions in p5.js</a:t>
            </a:r>
          </a:p>
          <a:p>
            <a:r>
              <a:rPr lang="en-US">
                <a:effectLst/>
              </a:rPr>
              <a:t>more examples</a:t>
            </a:r>
          </a:p>
          <a:p>
            <a:r>
              <a:rPr lang="en-US">
                <a:effectLst/>
              </a:rPr>
              <a:t>- Daniel Shiffman</a:t>
            </a:r>
          </a:p>
          <a:p>
            <a:r>
              <a:rPr lang="en-US">
                <a:effectLst/>
              </a:rPr>
              <a:t>- https://p5js.org/learn/color.html</a:t>
            </a:r>
          </a:p>
          <a:p>
            <a:r>
              <a:rPr lang="en-US">
                <a:effectLst/>
              </a:rPr>
              <a:t>shapes</a:t>
            </a:r>
          </a:p>
          <a:p>
            <a:r>
              <a:rPr lang="en-US">
                <a:effectLst/>
              </a:rPr>
              <a:t>- rectangle anchor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7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more examples</a:t>
            </a:r>
          </a:p>
          <a:p>
            <a:r>
              <a:rPr lang="en-US">
                <a:effectLst/>
              </a:rPr>
              <a:t>- Daniel Shiffman</a:t>
            </a:r>
          </a:p>
          <a:p>
            <a:r>
              <a:rPr lang="en-US">
                <a:effectLst/>
              </a:rPr>
              <a:t>- https://p5js.org/learn/color.html</a:t>
            </a:r>
          </a:p>
          <a:p>
            <a:r>
              <a:rPr lang="en-US">
                <a:effectLst/>
              </a:rPr>
              <a:t>shapes</a:t>
            </a:r>
          </a:p>
          <a:p>
            <a:r>
              <a:rPr lang="en-US">
                <a:effectLst/>
              </a:rPr>
              <a:t>- rectangle anchor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more examples</a:t>
            </a:r>
          </a:p>
          <a:p>
            <a:r>
              <a:rPr lang="en-US">
                <a:effectLst/>
              </a:rPr>
              <a:t>- https://p5js.org/learn/color.html</a:t>
            </a:r>
          </a:p>
          <a:p>
            <a:pPr marL="0" indent="0">
              <a:buFontTx/>
              <a:buNone/>
            </a:pPr>
            <a:r>
              <a:rPr lang="en-US">
                <a:effectLst/>
              </a:rPr>
              <a:t>- Daniel Shiffman</a:t>
            </a:r>
          </a:p>
          <a:p>
            <a:pPr marL="0" indent="0">
              <a:buFontTx/>
              <a:buNone/>
            </a:pPr>
            <a:r>
              <a:rPr lang="en-US">
                <a:effectLst/>
              </a:rPr>
              <a:t>shapes</a:t>
            </a:r>
          </a:p>
          <a:p>
            <a:r>
              <a:rPr lang="en-US">
                <a:effectLst/>
              </a:rPr>
              <a:t>- rectangle anchor</a:t>
            </a:r>
          </a:p>
          <a:p>
            <a:r>
              <a:rPr lang="en-US">
                <a:effectLst/>
              </a:rPr>
              <a:t>- shapes with motion for clarity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0CC-24D0-44C2-87E3-A2F862B302FE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C0-6107-4D27-8BD9-4B2183B7CC6B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B82-9AD1-40C8-A2CF-6D3DE3EEF0E7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DF9-EC9F-4078-A271-41E6AECB8D9A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A553-CF7A-4484-AF61-B9E8C37CD15F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3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049E-0E78-4376-8AB2-BE04AB90C5FF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707-08BB-46CF-87D1-76549F84CD5B}" type="datetime1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2D8-030D-4429-AD0A-389CB69F7EE5}" type="datetime1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751-EFF3-408F-B7FA-84232C8BB055}" type="datetime1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404-9892-4638-9CA0-795F5CCCF814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8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18E-3EA0-4BA1-9D6A-E015A16038B1}" type="datetime1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98EF-F8A3-4297-A8AF-09AEF40B26F6}" type="datetime1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87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rhallberg.com/CollisionDetection/Website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Variables / Conditionals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18 Sept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>
                <a:solidFill>
                  <a:srgbClr val="FFFF00"/>
                </a:solidFill>
              </a:rPr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>
                <a:solidFill>
                  <a:srgbClr val="FFFF00"/>
                </a:solidFill>
              </a:rPr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2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>
                <a:solidFill>
                  <a:srgbClr val="FFFF00"/>
                </a:solidFill>
              </a:rPr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3BCF5-6EE3-45DA-932D-F9B6C3D3C4D9}"/>
              </a:ext>
            </a:extLst>
          </p:cNvPr>
          <p:cNvSpPr/>
          <p:nvPr/>
        </p:nvSpPr>
        <p:spPr>
          <a:xfrm>
            <a:off x="6598920" y="4769083"/>
            <a:ext cx="2571750" cy="1604963"/>
          </a:xfrm>
          <a:prstGeom prst="rect">
            <a:avLst/>
          </a:prstGeom>
          <a:ln w="76200">
            <a:solidFill>
              <a:srgbClr val="FF66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A98E4-0161-43CF-B11E-B9700E487F10}"/>
              </a:ext>
            </a:extLst>
          </p:cNvPr>
          <p:cNvSpPr/>
          <p:nvPr/>
        </p:nvSpPr>
        <p:spPr>
          <a:xfrm>
            <a:off x="3842272" y="4634146"/>
            <a:ext cx="1918448" cy="191844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1564FF-84FD-4132-94D7-30FF21C2ACAF}"/>
              </a:ext>
            </a:extLst>
          </p:cNvPr>
          <p:cNvGrpSpPr/>
          <p:nvPr/>
        </p:nvGrpSpPr>
        <p:grpSpPr>
          <a:xfrm>
            <a:off x="4658060" y="5449934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DFB2EE-98BB-4EFA-BCF9-7479AA5A99E7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E40D92-3E98-4AB5-A10E-E13C1BCDC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12BB3D-0620-4A94-9957-0AF40D628F5C}"/>
              </a:ext>
            </a:extLst>
          </p:cNvPr>
          <p:cNvGrpSpPr/>
          <p:nvPr/>
        </p:nvGrpSpPr>
        <p:grpSpPr>
          <a:xfrm>
            <a:off x="6455484" y="4625647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C7C501-0873-4236-A4D1-5C2BB90384A6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82CFBE-F0CC-4316-A541-FF3CE0566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F242C5-83AC-4CCE-B9FE-496B832DCF3F}"/>
              </a:ext>
            </a:extLst>
          </p:cNvPr>
          <p:cNvCxnSpPr/>
          <p:nvPr/>
        </p:nvCxnSpPr>
        <p:spPr>
          <a:xfrm flipH="1">
            <a:off x="1248229" y="4769083"/>
            <a:ext cx="1407885" cy="1604963"/>
          </a:xfrm>
          <a:prstGeom prst="line">
            <a:avLst/>
          </a:prstGeom>
          <a:ln w="762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1BA7B-A03C-4AA5-BFE8-DD9272F00884}"/>
              </a:ext>
            </a:extLst>
          </p:cNvPr>
          <p:cNvGrpSpPr/>
          <p:nvPr/>
        </p:nvGrpSpPr>
        <p:grpSpPr>
          <a:xfrm>
            <a:off x="2493724" y="4625647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F072EE-52E8-49AF-BC1B-8CF1D54F5736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C48B01-8781-4472-8B0F-98165DA15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C500E-E2E5-40FC-8783-DFA414D796B2}"/>
              </a:ext>
            </a:extLst>
          </p:cNvPr>
          <p:cNvGrpSpPr/>
          <p:nvPr/>
        </p:nvGrpSpPr>
        <p:grpSpPr>
          <a:xfrm>
            <a:off x="1133822" y="6176963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1A657-3F91-42E2-8E4C-5525F9E7A2C8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5319B-7338-4306-A092-3861D7008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6709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B9AF7-BFAC-4F5B-86FE-096E498F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360150" cy="2852737"/>
          </a:xfrm>
        </p:spPr>
        <p:txBody>
          <a:bodyPr/>
          <a:lstStyle/>
          <a:p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ellipse(100, 200, 300, 400);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47DCD-2C91-4E1E-9E30-997295D5C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line is called a </a:t>
            </a:r>
            <a:r>
              <a:rPr lang="en-US" b="1">
                <a:solidFill>
                  <a:srgbClr val="FFFF00"/>
                </a:solidFill>
              </a:rPr>
              <a:t>command</a:t>
            </a:r>
            <a:r>
              <a:rPr lang="en-US"/>
              <a:t>.</a:t>
            </a:r>
          </a:p>
          <a:p>
            <a:r>
              <a:rPr lang="en-US"/>
              <a:t>ellipse is a </a:t>
            </a:r>
            <a:r>
              <a:rPr lang="en-US" b="1">
                <a:solidFill>
                  <a:srgbClr val="FFFF00"/>
                </a:solidFill>
              </a:rPr>
              <a:t>function</a:t>
            </a:r>
            <a:r>
              <a:rPr lang="en-US"/>
              <a:t>.</a:t>
            </a:r>
          </a:p>
          <a:p>
            <a:r>
              <a:rPr lang="en-US"/>
              <a:t>by using this function, we are </a:t>
            </a:r>
            <a:r>
              <a:rPr lang="en-US" b="1">
                <a:solidFill>
                  <a:srgbClr val="FFFF00"/>
                </a:solidFill>
              </a:rPr>
              <a:t>calling</a:t>
            </a:r>
            <a:r>
              <a:rPr lang="en-US" b="1"/>
              <a:t> </a:t>
            </a:r>
            <a:r>
              <a:rPr lang="en-US"/>
              <a:t>it and sending it data (arguments).</a:t>
            </a:r>
          </a:p>
        </p:txBody>
      </p:sp>
    </p:spTree>
    <p:extLst>
      <p:ext uri="{BB962C8B-B14F-4D97-AF65-F5344CB8AC3E}">
        <p14:creationId xmlns:p14="http://schemas.microsoft.com/office/powerpoint/2010/main" val="4173108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>
                <a:solidFill>
                  <a:srgbClr val="FFFF00"/>
                </a:solidFill>
              </a:rPr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33BCF5-6EE3-45DA-932D-F9B6C3D3C4D9}"/>
              </a:ext>
            </a:extLst>
          </p:cNvPr>
          <p:cNvSpPr/>
          <p:nvPr/>
        </p:nvSpPr>
        <p:spPr>
          <a:xfrm>
            <a:off x="6598920" y="4769083"/>
            <a:ext cx="2571750" cy="1604963"/>
          </a:xfrm>
          <a:prstGeom prst="rect">
            <a:avLst/>
          </a:prstGeom>
          <a:ln w="76200">
            <a:solidFill>
              <a:srgbClr val="FF66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A98E4-0161-43CF-B11E-B9700E487F10}"/>
              </a:ext>
            </a:extLst>
          </p:cNvPr>
          <p:cNvSpPr/>
          <p:nvPr/>
        </p:nvSpPr>
        <p:spPr>
          <a:xfrm>
            <a:off x="3842272" y="4634146"/>
            <a:ext cx="1918448" cy="1918448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1564FF-84FD-4132-94D7-30FF21C2ACAF}"/>
              </a:ext>
            </a:extLst>
          </p:cNvPr>
          <p:cNvGrpSpPr/>
          <p:nvPr/>
        </p:nvGrpSpPr>
        <p:grpSpPr>
          <a:xfrm>
            <a:off x="4658060" y="5449934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DFB2EE-98BB-4EFA-BCF9-7479AA5A99E7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E40D92-3E98-4AB5-A10E-E13C1BCDC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12BB3D-0620-4A94-9957-0AF40D628F5C}"/>
              </a:ext>
            </a:extLst>
          </p:cNvPr>
          <p:cNvGrpSpPr/>
          <p:nvPr/>
        </p:nvGrpSpPr>
        <p:grpSpPr>
          <a:xfrm>
            <a:off x="6455484" y="4625647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C7C501-0873-4236-A4D1-5C2BB90384A6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82CFBE-F0CC-4316-A541-FF3CE05661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F242C5-83AC-4CCE-B9FE-496B832DCF3F}"/>
              </a:ext>
            </a:extLst>
          </p:cNvPr>
          <p:cNvCxnSpPr/>
          <p:nvPr/>
        </p:nvCxnSpPr>
        <p:spPr>
          <a:xfrm flipH="1">
            <a:off x="1248229" y="4769083"/>
            <a:ext cx="1407885" cy="1604963"/>
          </a:xfrm>
          <a:prstGeom prst="line">
            <a:avLst/>
          </a:prstGeom>
          <a:ln w="76200">
            <a:solidFill>
              <a:srgbClr val="FF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E1BA7B-A03C-4AA5-BFE8-DD9272F00884}"/>
              </a:ext>
            </a:extLst>
          </p:cNvPr>
          <p:cNvGrpSpPr/>
          <p:nvPr/>
        </p:nvGrpSpPr>
        <p:grpSpPr>
          <a:xfrm>
            <a:off x="2493724" y="4625647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F072EE-52E8-49AF-BC1B-8CF1D54F5736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C48B01-8781-4472-8B0F-98165DA158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2C500E-E2E5-40FC-8783-DFA414D796B2}"/>
              </a:ext>
            </a:extLst>
          </p:cNvPr>
          <p:cNvGrpSpPr/>
          <p:nvPr/>
        </p:nvGrpSpPr>
        <p:grpSpPr>
          <a:xfrm>
            <a:off x="1133822" y="6176963"/>
            <a:ext cx="286871" cy="286871"/>
            <a:chOff x="4661647" y="5571564"/>
            <a:chExt cx="286871" cy="28687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51A657-3F91-42E2-8E4C-5525F9E7A2C8}"/>
                </a:ext>
              </a:extLst>
            </p:cNvPr>
            <p:cNvCxnSpPr/>
            <p:nvPr/>
          </p:nvCxnSpPr>
          <p:spPr>
            <a:xfrm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5319B-7338-4306-A092-3861D7008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1647" y="5571564"/>
              <a:ext cx="286871" cy="286871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1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5DBB-E8DE-4E8D-8282-0E7323F1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4F03-CF76-4597-AFAE-D93889A5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rgbClr val="FFFF00"/>
                </a:solidFill>
              </a:rPr>
              <a:t>variable</a:t>
            </a:r>
            <a:r>
              <a:rPr lang="en-US"/>
              <a:t> is a value that we can change with code</a:t>
            </a:r>
          </a:p>
          <a:p>
            <a:r>
              <a:rPr lang="en-US"/>
              <a:t>The value of 7 is always going to be 7</a:t>
            </a:r>
          </a:p>
          <a:p>
            <a:r>
              <a:rPr lang="en-US"/>
              <a:t>A variable labels or refers to a value and we use that reference to use that value and can </a:t>
            </a:r>
            <a:r>
              <a:rPr lang="en-US">
                <a:solidFill>
                  <a:srgbClr val="FFFF00"/>
                </a:solidFill>
              </a:rPr>
              <a:t>assign</a:t>
            </a:r>
            <a:r>
              <a:rPr lang="en-US"/>
              <a:t> new values to that label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94BC687-4933-40A9-93D1-3F1B5FC56110}"/>
              </a:ext>
            </a:extLst>
          </p:cNvPr>
          <p:cNvSpPr/>
          <p:nvPr/>
        </p:nvSpPr>
        <p:spPr>
          <a:xfrm rot="16200000">
            <a:off x="2559574" y="5130383"/>
            <a:ext cx="2900597" cy="55463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3B5E0D-786D-43D0-8B57-C3359590F7F0}"/>
              </a:ext>
            </a:extLst>
          </p:cNvPr>
          <p:cNvGrpSpPr/>
          <p:nvPr/>
        </p:nvGrpSpPr>
        <p:grpSpPr>
          <a:xfrm>
            <a:off x="3838421" y="4276570"/>
            <a:ext cx="897538" cy="1439057"/>
            <a:chOff x="4947689" y="4287187"/>
            <a:chExt cx="897538" cy="1439057"/>
          </a:xfrm>
          <a:solidFill>
            <a:srgbClr val="FF00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FDD20A-AB7E-4E4B-A34B-572062145C6E}"/>
                </a:ext>
              </a:extLst>
            </p:cNvPr>
            <p:cNvSpPr/>
            <p:nvPr/>
          </p:nvSpPr>
          <p:spPr>
            <a:xfrm>
              <a:off x="4947689" y="4631962"/>
              <a:ext cx="897537" cy="10942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930CC27-6825-4108-89CB-7B8301158228}"/>
                </a:ext>
              </a:extLst>
            </p:cNvPr>
            <p:cNvSpPr/>
            <p:nvPr/>
          </p:nvSpPr>
          <p:spPr>
            <a:xfrm>
              <a:off x="4947690" y="4287187"/>
              <a:ext cx="897537" cy="897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8EA99E1-F8CA-4B78-B5FE-1F037BFED561}"/>
              </a:ext>
            </a:extLst>
          </p:cNvPr>
          <p:cNvSpPr/>
          <p:nvPr/>
        </p:nvSpPr>
        <p:spPr>
          <a:xfrm>
            <a:off x="4287190" y="4275945"/>
            <a:ext cx="2293492" cy="1439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>
                <a:latin typeface="Iosevka" panose="02000509000000000000" pitchFamily="49" charset="0"/>
                <a:ea typeface="Iosevka" panose="02000509000000000000" pitchFamily="49" charset="0"/>
              </a:rPr>
              <a:t>mouseX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70BD1-D850-4831-B1FD-994FDB823886}"/>
              </a:ext>
            </a:extLst>
          </p:cNvPr>
          <p:cNvGrpSpPr/>
          <p:nvPr/>
        </p:nvGrpSpPr>
        <p:grpSpPr>
          <a:xfrm>
            <a:off x="6131912" y="4275945"/>
            <a:ext cx="897538" cy="1439057"/>
            <a:chOff x="4947689" y="4287187"/>
            <a:chExt cx="897538" cy="143905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4CD288-B605-4CE8-90DE-CC99E7D5550A}"/>
                </a:ext>
              </a:extLst>
            </p:cNvPr>
            <p:cNvSpPr/>
            <p:nvPr/>
          </p:nvSpPr>
          <p:spPr>
            <a:xfrm>
              <a:off x="4947689" y="4631962"/>
              <a:ext cx="897537" cy="10942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5879E6-CD38-4A00-BD52-6A9B09109C88}"/>
                </a:ext>
              </a:extLst>
            </p:cNvPr>
            <p:cNvSpPr/>
            <p:nvPr/>
          </p:nvSpPr>
          <p:spPr>
            <a:xfrm>
              <a:off x="4947690" y="4287187"/>
              <a:ext cx="897537" cy="89753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93B1DE0-EDE9-4575-95C0-47DE9FE62C5E}"/>
              </a:ext>
            </a:extLst>
          </p:cNvPr>
          <p:cNvSpPr/>
          <p:nvPr/>
        </p:nvSpPr>
        <p:spPr>
          <a:xfrm>
            <a:off x="3987384" y="5715001"/>
            <a:ext cx="1695760" cy="45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A2746-67EE-43C3-82EC-0DEBB35E8A5E}"/>
              </a:ext>
            </a:extLst>
          </p:cNvPr>
          <p:cNvGrpSpPr/>
          <p:nvPr/>
        </p:nvGrpSpPr>
        <p:grpSpPr>
          <a:xfrm rot="1859082">
            <a:off x="6323741" y="4485620"/>
            <a:ext cx="1356476" cy="1439057"/>
            <a:chOff x="4947689" y="4287187"/>
            <a:chExt cx="897538" cy="1439057"/>
          </a:xfrm>
          <a:scene3d>
            <a:camera prst="isometricRightUp"/>
            <a:lightRig rig="threePt" dir="t"/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59AF35-A20B-4056-ACCB-379543D3F359}"/>
                </a:ext>
              </a:extLst>
            </p:cNvPr>
            <p:cNvSpPr/>
            <p:nvPr/>
          </p:nvSpPr>
          <p:spPr>
            <a:xfrm>
              <a:off x="4947689" y="4631962"/>
              <a:ext cx="897537" cy="10942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34C500-62E5-420E-8785-7182C16E23A4}"/>
                </a:ext>
              </a:extLst>
            </p:cNvPr>
            <p:cNvSpPr/>
            <p:nvPr/>
          </p:nvSpPr>
          <p:spPr>
            <a:xfrm>
              <a:off x="4947690" y="4287187"/>
              <a:ext cx="897537" cy="89753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4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0F97-B46E-4343-BD52-295D0C1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Make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CE7F-9036-4871-A0D9-5A6147C1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var cookies = 0;</a:t>
            </a:r>
          </a:p>
          <a:p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var bakery = “Voodoo Donuts”;</a:t>
            </a:r>
          </a:p>
          <a:p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var isDelicious = true;</a:t>
            </a:r>
          </a:p>
          <a:p>
            <a:pPr marL="0" indent="0">
              <a:buNone/>
            </a:pPr>
            <a:endParaRPr lang="en-US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>
                <a:ea typeface="Iosevka" panose="02000509000000000000" pitchFamily="49" charset="0"/>
              </a:rPr>
              <a:t>Names must follow simple rules:</a:t>
            </a:r>
          </a:p>
          <a:p>
            <a:r>
              <a:rPr lang="en-US">
                <a:ea typeface="Iosevka" panose="02000509000000000000" pitchFamily="49" charset="0"/>
              </a:rPr>
              <a:t>Can’t start with a number</a:t>
            </a:r>
          </a:p>
          <a:p>
            <a:r>
              <a:rPr lang="en-US">
                <a:ea typeface="Iosevka" panose="02000509000000000000" pitchFamily="49" charset="0"/>
              </a:rPr>
              <a:t>No punctuation or spaces</a:t>
            </a:r>
          </a:p>
          <a:p>
            <a:r>
              <a:rPr lang="en-US">
                <a:ea typeface="Iosevka" panose="02000509000000000000" pitchFamily="49" charset="0"/>
              </a:rPr>
              <a:t>Must be a unique name (function, mouseX, ellipse)</a:t>
            </a:r>
          </a:p>
          <a:p>
            <a:endParaRPr lang="en-US"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>
                <a:ea typeface="Iosevka" panose="02000509000000000000" pitchFamily="49" charset="0"/>
              </a:rPr>
              <a:t>Tip: useCamelCase. camelCaseCapitalizesEachWordForReadability</a:t>
            </a:r>
          </a:p>
          <a:p>
            <a:pPr marL="0" indent="0">
              <a:buNone/>
            </a:pPr>
            <a:r>
              <a:rPr lang="en-US"/>
              <a:t>Tip: Be descriptive. You know that pOX means “playing on Xbox” today…</a:t>
            </a:r>
          </a:p>
        </p:txBody>
      </p:sp>
    </p:spTree>
    <p:extLst>
      <p:ext uri="{BB962C8B-B14F-4D97-AF65-F5344CB8AC3E}">
        <p14:creationId xmlns:p14="http://schemas.microsoft.com/office/powerpoint/2010/main" val="423023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5244-4666-42C1-8232-23968210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I Save in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FA7B-5603-4386-ACA6-7360DB71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Numbers</a:t>
            </a:r>
            <a:r>
              <a:rPr lang="en-US"/>
              <a:t>: 0, -5, 6, 3.141592, etc.</a:t>
            </a:r>
          </a:p>
          <a:p>
            <a:r>
              <a:rPr lang="en-US" b="1"/>
              <a:t>Strings</a:t>
            </a:r>
            <a:r>
              <a:rPr lang="en-US"/>
              <a:t> (words): “word”, “letter”, “s”, “a full sentence.”</a:t>
            </a:r>
          </a:p>
          <a:p>
            <a:r>
              <a:rPr lang="en-US" b="1"/>
              <a:t>Booleans</a:t>
            </a:r>
            <a:r>
              <a:rPr lang="en-US"/>
              <a:t>: true, false</a:t>
            </a:r>
          </a:p>
          <a:p>
            <a:r>
              <a:rPr lang="en-US" b="1"/>
              <a:t>Other Variables</a:t>
            </a:r>
            <a:r>
              <a:rPr lang="en-US"/>
              <a:t>: mouseX + mouseY - width</a:t>
            </a:r>
          </a:p>
        </p:txBody>
      </p:sp>
    </p:spTree>
    <p:extLst>
      <p:ext uri="{BB962C8B-B14F-4D97-AF65-F5344CB8AC3E}">
        <p14:creationId xmlns:p14="http://schemas.microsoft.com/office/powerpoint/2010/main" val="261742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3678-385E-4D7C-845E-BFD39878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Variables We’ll be Using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46D4-6003-4C79-ACEC-E9703B42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mouseX</a:t>
            </a: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 (number) – x position of the mouse</a:t>
            </a:r>
          </a:p>
          <a:p>
            <a:r>
              <a:rPr lang="en-US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mouseY</a:t>
            </a: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 (number) – y position of the mouse</a:t>
            </a:r>
          </a:p>
          <a:p>
            <a:endParaRPr lang="en-US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keyIsPressed</a:t>
            </a: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 (boolean) – true when any key is…</a:t>
            </a:r>
          </a:p>
          <a:p>
            <a:r>
              <a:rPr lang="en-US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mouseIsPressed</a:t>
            </a: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 (boolean) – true when the mouse is…</a:t>
            </a:r>
          </a:p>
          <a:p>
            <a:endParaRPr lang="en-US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frameCount</a:t>
            </a:r>
            <a:r>
              <a:rPr lang="en-US">
                <a:latin typeface="Iosevka" panose="02000509000000000000" pitchFamily="49" charset="0"/>
                <a:ea typeface="Iosevka" panose="02000509000000000000" pitchFamily="49" charset="0"/>
              </a:rPr>
              <a:t> (number) – number of times draw() has run since the sketch started</a:t>
            </a:r>
          </a:p>
        </p:txBody>
      </p:sp>
    </p:spTree>
    <p:extLst>
      <p:ext uri="{BB962C8B-B14F-4D97-AF65-F5344CB8AC3E}">
        <p14:creationId xmlns:p14="http://schemas.microsoft.com/office/powerpoint/2010/main" val="3725466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891-6E77-42D7-BECC-D3111875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Display 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A462-6D30-450C-93F5-3BD793A3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print(variable)</a:t>
            </a:r>
            <a:r>
              <a:rPr lang="en-US"/>
              <a:t> – Print value to the console</a:t>
            </a:r>
          </a:p>
          <a:p>
            <a:r>
              <a:rPr lang="en-US" b="1"/>
              <a:t>text(“a”, x, y)</a:t>
            </a:r>
            <a:r>
              <a:rPr lang="en-US"/>
              <a:t> – Display words on the canvas</a:t>
            </a:r>
          </a:p>
          <a:p>
            <a:r>
              <a:rPr lang="en-US" b="1"/>
              <a:t>alert(5)</a:t>
            </a:r>
            <a:r>
              <a:rPr lang="en-US"/>
              <a:t> – Pop-up with information, pause code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719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</p:spTree>
    <p:extLst>
      <p:ext uri="{BB962C8B-B14F-4D97-AF65-F5344CB8AC3E}">
        <p14:creationId xmlns:p14="http://schemas.microsoft.com/office/powerpoint/2010/main" val="333837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891-6E77-42D7-BECC-D3111875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Display 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A462-6D30-450C-93F5-3BD793A3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print(variable)</a:t>
            </a:r>
            <a:r>
              <a:rPr lang="en-US"/>
              <a:t> – Print value to the console</a:t>
            </a:r>
          </a:p>
          <a:p>
            <a:r>
              <a:rPr lang="en-US" b="1"/>
              <a:t>text(“a”, x, y)</a:t>
            </a:r>
            <a:r>
              <a:rPr lang="en-US"/>
              <a:t> – Display words on the canvas</a:t>
            </a:r>
          </a:p>
          <a:p>
            <a:r>
              <a:rPr lang="en-US" b="1"/>
              <a:t>alert(5)</a:t>
            </a:r>
            <a:r>
              <a:rPr lang="en-US"/>
              <a:t> – Pop-up with information, pause code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C0C4-4362-4018-88F1-1C100F87D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223" y="4629150"/>
            <a:ext cx="130683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91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891-6E77-42D7-BECC-D3111875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Display 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A462-6D30-450C-93F5-3BD793A3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print(variable)</a:t>
            </a:r>
            <a:r>
              <a:rPr lang="en-US"/>
              <a:t> – Print value to the console</a:t>
            </a:r>
          </a:p>
          <a:p>
            <a:r>
              <a:rPr lang="en-US" b="1"/>
              <a:t>text(“a”, x, y)</a:t>
            </a:r>
            <a:r>
              <a:rPr lang="en-US"/>
              <a:t> – Display words on the canvas</a:t>
            </a:r>
          </a:p>
          <a:p>
            <a:r>
              <a:rPr lang="en-US" b="1"/>
              <a:t>alert(5)</a:t>
            </a:r>
            <a:r>
              <a:rPr lang="en-US"/>
              <a:t> – Pop-up with information, pause code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CC550-CB54-4B12-BF21-3316ABBA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8929"/>
            <a:ext cx="12192000" cy="42070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6984DF-2165-48BF-81DA-DAB8D0671DC3}"/>
              </a:ext>
            </a:extLst>
          </p:cNvPr>
          <p:cNvSpPr/>
          <p:nvPr/>
        </p:nvSpPr>
        <p:spPr>
          <a:xfrm>
            <a:off x="154745" y="5528603"/>
            <a:ext cx="5500467" cy="147710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36DCA-2C9D-4FA1-A797-72D9684AE7B4}"/>
              </a:ext>
            </a:extLst>
          </p:cNvPr>
          <p:cNvCxnSpPr>
            <a:cxnSpLocks/>
          </p:cNvCxnSpPr>
          <p:nvPr/>
        </p:nvCxnSpPr>
        <p:spPr>
          <a:xfrm>
            <a:off x="9806550" y="3340100"/>
            <a:ext cx="0" cy="239395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46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6891-6E77-42D7-BECC-D3111875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Display 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A462-6D30-450C-93F5-3BD793A3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print(variable)</a:t>
            </a:r>
            <a:r>
              <a:rPr lang="en-US"/>
              <a:t> – Print value to the console</a:t>
            </a:r>
          </a:p>
          <a:p>
            <a:r>
              <a:rPr lang="en-US" b="1"/>
              <a:t>text(“a”, x, y)</a:t>
            </a:r>
            <a:r>
              <a:rPr lang="en-US"/>
              <a:t> – Display words on the canvas</a:t>
            </a:r>
          </a:p>
          <a:p>
            <a:r>
              <a:rPr lang="en-US" b="1"/>
              <a:t>alert(5)</a:t>
            </a:r>
            <a:r>
              <a:rPr lang="en-US"/>
              <a:t> – Pop-up with information, pause code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3C15D-D7A4-4066-BD79-D942389B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3744"/>
            <a:ext cx="12192000" cy="32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9D5E-4207-4914-A61C-10B94CC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Clicker Game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4D7A-D8CF-47BA-9B86-E695685D6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break this down</a:t>
            </a:r>
          </a:p>
          <a:p>
            <a:r>
              <a:rPr lang="en-US"/>
              <a:t>Write down what shapes we need to draw</a:t>
            </a:r>
          </a:p>
          <a:p>
            <a:r>
              <a:rPr lang="en-US"/>
              <a:t>What numbers do we need to save?</a:t>
            </a:r>
          </a:p>
        </p:txBody>
      </p:sp>
    </p:spTree>
    <p:extLst>
      <p:ext uri="{BB962C8B-B14F-4D97-AF65-F5344CB8AC3E}">
        <p14:creationId xmlns:p14="http://schemas.microsoft.com/office/powerpoint/2010/main" val="945446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9D5E-4207-4914-A61C-10B94CCA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Clicker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DFDC-554E-483E-ABA5-B94890F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Going to need some numbers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/>
              <a:t>Goods, accumulative; price, rate; multiplier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Only when clicking</a:t>
            </a:r>
          </a:p>
          <a:p>
            <a:pPr lvl="1"/>
            <a:r>
              <a:rPr lang="en-US"/>
              <a:t>Conditionals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Buying Boosts</a:t>
            </a:r>
          </a:p>
          <a:p>
            <a:pPr lvl="1"/>
            <a:r>
              <a:rPr lang="en-US"/>
              <a:t>keyIsPressed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Clicking on the button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Maybe next week, we’ll see about time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1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45F-8D8A-424A-9D78-7A949358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 Bomb????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F1FB-4EE3-43BC-93CC-6FDB5E78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go to </a:t>
            </a:r>
            <a:r>
              <a:rPr lang="en-US" b="1"/>
              <a:t>bombmanual.com</a:t>
            </a:r>
            <a:r>
              <a:rPr lang="en-US"/>
              <a:t>. Trust me. It’s fine.</a:t>
            </a:r>
          </a:p>
          <a:p>
            <a:r>
              <a:rPr lang="en-US"/>
              <a:t>Page 5.</a:t>
            </a:r>
          </a:p>
          <a:p>
            <a:r>
              <a:rPr lang="en-US"/>
              <a:t>Shout out to </a:t>
            </a:r>
            <a:r>
              <a:rPr lang="en-US" i="1"/>
              <a:t>Keep Talking And Nobody Explodes</a:t>
            </a:r>
          </a:p>
        </p:txBody>
      </p:sp>
    </p:spTree>
    <p:extLst>
      <p:ext uri="{BB962C8B-B14F-4D97-AF65-F5344CB8AC3E}">
        <p14:creationId xmlns:p14="http://schemas.microsoft.com/office/powerpoint/2010/main" val="70292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A26-B069-406B-8C20-DDFEC734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791-3E24-4F19-82FC-D1A18782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5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213EB-2496-4612-8294-DAEDA0F0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8991"/>
            <a:ext cx="10515600" cy="19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4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"If you see a bear, run!"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"If you're going to be late, give me a call."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629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7FEA-DAF7-4B81-8D04-8A259B5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71D-6DC1-4144-B8B1-C591C1EE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Computers can only deal with true and false (binary).</a:t>
            </a:r>
          </a:p>
          <a:p>
            <a:r>
              <a:rPr lang="en-US"/>
              <a:t>When we ask questions of computer they must be true or false questions.</a:t>
            </a:r>
          </a:p>
          <a:p>
            <a:r>
              <a:rPr lang="en-US"/>
              <a:t>The way we will guarantee that our questions are always true or false is by </a:t>
            </a:r>
            <a:r>
              <a:rPr lang="en-US" b="1"/>
              <a:t>using comparisons </a:t>
            </a:r>
            <a:r>
              <a:rPr lang="en-US"/>
              <a:t>for all of them.</a:t>
            </a:r>
          </a:p>
        </p:txBody>
      </p:sp>
    </p:spTree>
    <p:extLst>
      <p:ext uri="{BB962C8B-B14F-4D97-AF65-F5344CB8AC3E}">
        <p14:creationId xmlns:p14="http://schemas.microsoft.com/office/powerpoint/2010/main" val="7482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</p:spTree>
    <p:extLst>
      <p:ext uri="{BB962C8B-B14F-4D97-AF65-F5344CB8AC3E}">
        <p14:creationId xmlns:p14="http://schemas.microsoft.com/office/powerpoint/2010/main" val="5027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F4D0-292B-4745-A970-C6C12347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741D-DE26-455F-828E-B3EA54FD1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There are four basic comparisons:</a:t>
            </a:r>
          </a:p>
          <a:p>
            <a:pPr lvl="1"/>
            <a:r>
              <a:rPr lang="en-US" sz="3200"/>
              <a:t>Greater than</a:t>
            </a:r>
          </a:p>
          <a:p>
            <a:pPr lvl="1"/>
            <a:r>
              <a:rPr lang="en-US" sz="3200"/>
              <a:t>Less than</a:t>
            </a:r>
          </a:p>
          <a:p>
            <a:pPr lvl="1"/>
            <a:r>
              <a:rPr lang="en-US" sz="3200"/>
              <a:t>Equal to</a:t>
            </a:r>
          </a:p>
          <a:p>
            <a:pPr lvl="1"/>
            <a:r>
              <a:rPr lang="en-US" sz="3200"/>
              <a:t>Not equal to</a:t>
            </a:r>
          </a:p>
        </p:txBody>
      </p:sp>
    </p:spTree>
    <p:extLst>
      <p:ext uri="{BB962C8B-B14F-4D97-AF65-F5344CB8AC3E}">
        <p14:creationId xmlns:p14="http://schemas.microsoft.com/office/powerpoint/2010/main" val="2978087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D2A-AF3C-49F9-8EC9-22BC59D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Koalas (Greater Than)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BC0F-598F-4CB4-A6D8-8ADFB0E8B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828" y="1825625"/>
            <a:ext cx="8987971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>
                <a:latin typeface="Affogato Black" panose="00000A00000000000000" pitchFamily="50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83AEA-C663-4870-B31A-E217B6D00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57" y="3257582"/>
            <a:ext cx="1981200" cy="1487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8B132-134F-4CAE-98E9-3D971BF3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4243" y="1581037"/>
            <a:ext cx="7260771" cy="48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2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D2A-AF3C-49F9-8EC9-22BC59D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Koalas (Less Than)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BC0F-598F-4CB4-A6D8-8ADFB0E8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>
                <a:latin typeface="Affogato Black" panose="00000A00000000000000" pitchFamily="50" charset="0"/>
              </a:rPr>
              <a:t>&lt;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669CA-A9E7-4466-B4D2-595F4781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50" y="1458199"/>
            <a:ext cx="4068950" cy="5086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80138C-5907-4814-9BA8-75B43A1C6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29" y="2650275"/>
            <a:ext cx="4068950" cy="27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6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D2A-AF3C-49F9-8EC9-22BC59D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Koalas (Equal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BC0F-598F-4CB4-A6D8-8ADFB0E8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>
                <a:latin typeface="Affogato Black" panose="00000A00000000000000" pitchFamily="50" charset="0"/>
              </a:rPr>
              <a:t>==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80138C-5907-4814-9BA8-75B43A1C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482"/>
            <a:ext cx="5012379" cy="3328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81FAB6-07A5-4881-AE88-78F2A1009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23" y="2362481"/>
            <a:ext cx="5012379" cy="332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7D2A-AF3C-49F9-8EC9-22BC59D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Koalas (Not Equal 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BC0F-598F-4CB4-A6D8-8ADFB0E8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>
                <a:latin typeface="Affogato Black" panose="00000A00000000000000" pitchFamily="50" charset="0"/>
              </a:rPr>
              <a:t>!=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80138C-5907-4814-9BA8-75B43A1C6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482"/>
            <a:ext cx="5012379" cy="332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C8F18-9541-42A5-B8D2-21072B329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50" y="1483654"/>
            <a:ext cx="4068950" cy="50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03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617B6-F1B8-491C-8C16-4DDF3D9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C21FA-C788-455E-9CDE-355465B2C2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056097"/>
          <a:ext cx="10515603" cy="36835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818887629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3750536532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253891732"/>
                    </a:ext>
                  </a:extLst>
                </a:gridCol>
              </a:tblGrid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&lt; 5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100 &lt;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32745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15 &gt; 7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-1 &gt;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03589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== 4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4 ==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61530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3.14 !=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 !=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58608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!(False)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!(True)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6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62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B0-D487-4448-95C5-5AEF834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Code</a:t>
            </a:r>
          </a:p>
        </p:txBody>
      </p:sp>
      <p:pic>
        <p:nvPicPr>
          <p:cNvPr id="1026" name="Picture 2" descr="if-statement structure">
            <a:extLst>
              <a:ext uri="{FF2B5EF4-FFF2-40B4-BE49-F238E27FC236}">
                <a16:creationId xmlns:a16="http://schemas.microsoft.com/office/drawing/2014/main" id="{2F60B6B5-E9BB-45B0-BB02-2038BDA0D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8504"/>
            <a:ext cx="7559766" cy="27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EEE925-F0FB-4FD7-B21B-E2F79A6F3EE0}"/>
              </a:ext>
            </a:extLst>
          </p:cNvPr>
          <p:cNvSpPr/>
          <p:nvPr/>
        </p:nvSpPr>
        <p:spPr>
          <a:xfrm>
            <a:off x="8979108" y="660647"/>
            <a:ext cx="2023672" cy="734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E3A8F7-8AF1-403F-AE80-109DB46A1C48}"/>
              </a:ext>
            </a:extLst>
          </p:cNvPr>
          <p:cNvSpPr/>
          <p:nvPr/>
        </p:nvSpPr>
        <p:spPr>
          <a:xfrm>
            <a:off x="9990944" y="2159123"/>
            <a:ext cx="2023672" cy="22635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code between { 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BA02B3-A80B-4839-A050-ED68E4868CA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9990944" y="1395165"/>
            <a:ext cx="1011836" cy="76395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62EF1-BC40-4B29-AE4C-432676CED824}"/>
              </a:ext>
            </a:extLst>
          </p:cNvPr>
          <p:cNvCxnSpPr/>
          <p:nvPr/>
        </p:nvCxnSpPr>
        <p:spPr>
          <a:xfrm>
            <a:off x="9353862" y="1395165"/>
            <a:ext cx="0" cy="3791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D5199-2A70-46ED-9CB3-164A6DCE049B}"/>
              </a:ext>
            </a:extLst>
          </p:cNvPr>
          <p:cNvSpPr/>
          <p:nvPr/>
        </p:nvSpPr>
        <p:spPr>
          <a:xfrm>
            <a:off x="8979108" y="5186596"/>
            <a:ext cx="2023672" cy="16714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rest of sketch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28BC6B-831A-43EF-B047-E81326139352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90944" y="4422639"/>
            <a:ext cx="1011836" cy="76395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03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674AB1B-D735-4688-A93B-E4A9BA740BCF}"/>
              </a:ext>
            </a:extLst>
          </p:cNvPr>
          <p:cNvGrpSpPr/>
          <p:nvPr/>
        </p:nvGrpSpPr>
        <p:grpSpPr>
          <a:xfrm>
            <a:off x="0" y="1714499"/>
            <a:ext cx="8163057" cy="4778375"/>
            <a:chOff x="1682254" y="1690688"/>
            <a:chExt cx="8827491" cy="5167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34D1FF-6801-4F10-A9F6-FB605961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254" y="1690688"/>
              <a:ext cx="8827491" cy="51673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F33547-A299-4A74-949F-6C8E77894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5901061" y="1548078"/>
              <a:ext cx="1270298" cy="252624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27D366-249B-4A10-8103-74421C1FB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1300" y="3625210"/>
              <a:ext cx="1509399" cy="256495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B16BBC-0902-420B-943B-6C0AD81C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645C4-EFA9-458E-95BA-7746A8B26AD7}"/>
              </a:ext>
            </a:extLst>
          </p:cNvPr>
          <p:cNvSpPr/>
          <p:nvPr/>
        </p:nvSpPr>
        <p:spPr>
          <a:xfrm>
            <a:off x="8979108" y="660647"/>
            <a:ext cx="2023672" cy="7345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2B6FD-5B0B-4CA6-A3A7-9B1401D40F9F}"/>
              </a:ext>
            </a:extLst>
          </p:cNvPr>
          <p:cNvSpPr/>
          <p:nvPr/>
        </p:nvSpPr>
        <p:spPr>
          <a:xfrm>
            <a:off x="9990944" y="2159123"/>
            <a:ext cx="2023672" cy="226351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accent1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code between { 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FFCB05-0DC2-40C1-9C9B-9FFF1DA025C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9990944" y="1395165"/>
            <a:ext cx="1011836" cy="76395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39F0EE-E52D-4D39-B834-D8FCB6FAE38A}"/>
              </a:ext>
            </a:extLst>
          </p:cNvPr>
          <p:cNvCxnSpPr/>
          <p:nvPr/>
        </p:nvCxnSpPr>
        <p:spPr>
          <a:xfrm>
            <a:off x="9353862" y="1395165"/>
            <a:ext cx="0" cy="37914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3A8B9-699B-46C0-A5E3-C2E30759A68E}"/>
              </a:ext>
            </a:extLst>
          </p:cNvPr>
          <p:cNvSpPr/>
          <p:nvPr/>
        </p:nvSpPr>
        <p:spPr>
          <a:xfrm>
            <a:off x="8979108" y="5186596"/>
            <a:ext cx="2023672" cy="167140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rest of sketch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FEC4B-9D3A-483A-A19B-3CFCBCD384CC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9990944" y="4422639"/>
            <a:ext cx="1011836" cy="76395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42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C32ED8-632D-4374-8483-6A70999D2CFD}"/>
              </a:ext>
            </a:extLst>
          </p:cNvPr>
          <p:cNvGrpSpPr/>
          <p:nvPr/>
        </p:nvGrpSpPr>
        <p:grpSpPr>
          <a:xfrm>
            <a:off x="0" y="1714499"/>
            <a:ext cx="8163058" cy="4778375"/>
            <a:chOff x="1682254" y="1690688"/>
            <a:chExt cx="8827491" cy="51673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34D1FF-6801-4F10-A9F6-FB605961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2254" y="1690688"/>
              <a:ext cx="8827491" cy="5167312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6DBA3FD-21CF-4CD6-BFDA-3E4C42F09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5685" y="3042501"/>
              <a:ext cx="2720628" cy="333013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C2BC963-23D7-4EC5-930F-009536181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5702597" y="1548078"/>
              <a:ext cx="1270298" cy="2526241"/>
            </a:xfrm>
            <a:prstGeom prst="rect">
              <a:avLst/>
            </a:prstGeom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5035C15-2CBB-4D01-95C3-3164190C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Conditionals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3BA15F-5B81-48D4-86C4-6EE4990C5532}"/>
              </a:ext>
            </a:extLst>
          </p:cNvPr>
          <p:cNvSpPr/>
          <p:nvPr/>
        </p:nvSpPr>
        <p:spPr>
          <a:xfrm>
            <a:off x="9990944" y="2159123"/>
            <a:ext cx="2023672" cy="2263516"/>
          </a:xfrm>
          <a:prstGeom prst="rect">
            <a:avLst/>
          </a:prstGeom>
          <a:solidFill>
            <a:schemeClr val="accent3"/>
          </a:solidFill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bg1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code between { 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466030-F6D4-4C23-9AC6-93B4FCE37135}"/>
              </a:ext>
            </a:extLst>
          </p:cNvPr>
          <p:cNvCxnSpPr/>
          <p:nvPr/>
        </p:nvCxnSpPr>
        <p:spPr>
          <a:xfrm>
            <a:off x="9353862" y="1395165"/>
            <a:ext cx="0" cy="379143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B8D84-D894-431F-9015-C78AE4054F94}"/>
              </a:ext>
            </a:extLst>
          </p:cNvPr>
          <p:cNvSpPr/>
          <p:nvPr/>
        </p:nvSpPr>
        <p:spPr>
          <a:xfrm>
            <a:off x="8979108" y="5186596"/>
            <a:ext cx="2023672" cy="167140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rest of sketch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81107A-B8FE-47EF-A160-F8B91B331C2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9990944" y="4422639"/>
            <a:ext cx="1011836" cy="763957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42C468E-4839-4BE1-9A81-4BBF7DE165D0}"/>
              </a:ext>
            </a:extLst>
          </p:cNvPr>
          <p:cNvSpPr/>
          <p:nvPr/>
        </p:nvSpPr>
        <p:spPr>
          <a:xfrm>
            <a:off x="8979108" y="660647"/>
            <a:ext cx="2023672" cy="73451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latin typeface="Iosevka" panose="02000509000000000000" pitchFamily="49" charset="0"/>
                <a:ea typeface="Iosevka" panose="02000509000000000000" pitchFamily="49" charset="0"/>
              </a:rPr>
              <a:t>if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A458DC-38AD-4A82-973C-C64D6F945650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990944" y="1395165"/>
            <a:ext cx="1011836" cy="763958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66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61CD-8BEE-4FDA-86B4-A03E790C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2"/>
            <a:ext cx="10515600" cy="6372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if (</a:t>
            </a:r>
            <a:r>
              <a:rPr lang="en-US" sz="4400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true</a:t>
            </a: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) {</a:t>
            </a: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} else {</a:t>
            </a: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3BE3-E401-43B5-8164-320C2BA9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3165" y="156492"/>
            <a:ext cx="2935911" cy="3593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130DE-F898-4245-B607-0BCCE8AD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58563" y="3324236"/>
            <a:ext cx="1734000" cy="29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61CD-8BEE-4FDA-86B4-A03E790CE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362"/>
            <a:ext cx="10515600" cy="6372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if (</a:t>
            </a:r>
            <a:r>
              <a:rPr lang="en-US" sz="4400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false</a:t>
            </a: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) {</a:t>
            </a: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} else {</a:t>
            </a: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endParaRPr lang="en-US" sz="440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0" indent="0">
              <a:buNone/>
            </a:pPr>
            <a:r>
              <a:rPr lang="en-US" sz="4400">
                <a:latin typeface="Iosevka" panose="02000509000000000000" pitchFamily="49" charset="0"/>
                <a:ea typeface="Iosevka" panose="02000509000000000000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43BE3-E401-43B5-8164-320C2BA9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31219" y="3100130"/>
            <a:ext cx="2935911" cy="3593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130DE-F898-4245-B607-0BCCE8AD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258563" y="483867"/>
            <a:ext cx="1734000" cy="294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9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4E57D-3743-4076-B06D-E44E0546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Detection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411DD-25E0-4565-8250-6BADB13E4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https://crhallberg.com/CollisionDetection/Website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027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EB14-A42C-4F4A-B2C3-E2B04340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Things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43A1-0F58-4BA2-AA80-22712A1E4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8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F7DCF5-04B7-4BC6-9AEE-6BAD4F2D9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2874"/>
            <a:ext cx="12207648" cy="39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89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480353" cy="1500187"/>
          </a:xfrm>
        </p:spPr>
        <p:txBody>
          <a:bodyPr/>
          <a:lstStyle/>
          <a:p>
            <a:r>
              <a:rPr lang="en-US" dirty="0"/>
              <a:t>Once you hand in your survey, you may go.</a:t>
            </a:r>
          </a:p>
          <a:p>
            <a:r>
              <a:rPr lang="en-US" dirty="0"/>
              <a:t>If you have questions or concerns, I will stay and answer them for as long as I can.</a:t>
            </a:r>
          </a:p>
        </p:txBody>
      </p:sp>
    </p:spTree>
    <p:extLst>
      <p:ext uri="{BB962C8B-B14F-4D97-AF65-F5344CB8AC3E}">
        <p14:creationId xmlns:p14="http://schemas.microsoft.com/office/powerpoint/2010/main" val="16989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94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Helping vs. Cheating</a:t>
            </a:r>
          </a:p>
          <a:p>
            <a:r>
              <a:rPr lang="en-US"/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>
                <a:solidFill>
                  <a:srgbClr val="FFFF00"/>
                </a:solidFill>
              </a:rPr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BE47-B6AA-4712-9FCB-EA559BA4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896-FD12-49C3-9155-19B12BD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6699"/>
                </a:solidFill>
              </a:rPr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E6C-C3ED-4983-908E-6D70F5822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Helping vs. Cheating</a:t>
            </a:r>
          </a:p>
          <a:p>
            <a:r>
              <a:rPr lang="en-US">
                <a:solidFill>
                  <a:srgbClr val="FFFF00"/>
                </a:solidFill>
              </a:rPr>
              <a:t>Coordinates</a:t>
            </a:r>
          </a:p>
          <a:p>
            <a:r>
              <a:rPr lang="en-US"/>
              <a:t>Are there more functions in p5.js?</a:t>
            </a:r>
          </a:p>
          <a:p>
            <a:r>
              <a:rPr lang="en-US"/>
              <a:t>More examples</a:t>
            </a:r>
          </a:p>
          <a:p>
            <a:r>
              <a:rPr lang="en-US"/>
              <a:t>Shapes Review</a:t>
            </a:r>
          </a:p>
        </p:txBody>
      </p:sp>
      <p:pic>
        <p:nvPicPr>
          <p:cNvPr id="1026" name="Picture 2" descr="https://lh3.googleusercontent.com/bbc1nSv_Li54CmpNwcMD0keOxfrQSyv5DzMqMP5ExHi3XLvsmh4l6lcYKrCeF0BN1dHnpwn5YW5GUVGX5b2DfC56xjb5DusdLCMbxhe4flFTs-c7oSdkv96qu5C-VNQdAJ2tBCJQXZ984ExEHfjJTVsbK2sUXGVP4OOwmfYKOEjBpM4QQwzan4IeYp9j6AUjsSxQOUsJRkHMObV-w0N-y5xfP2bdnc9dEhOHXU0MZLpi62PLhWpBS6foUaM7-fiYmY3MClSVI0RxesJn6w4JwJyw6CvDB7ZdtTFdrzPc2x4F-yuXhuZaRN0Ref8zDf3Nh-Or5wT5t8b-RvaZbAWBjuqnKoBiUZhDeuulr9QUVlEZ2AO3-gvHFSFrVm8gxDFQc-LpKTuml0r6UCu6_gCrBX-JggN32dmr5Z5zV5N_NGe2JDktJ_cLbKkdBfxS_ZG1XiQLzxgMF6Yo1GbV6UzZwh-MnZg-H5lNF6A2hrfC61Cairys5koEYUv8ML_lzYflolWlyZ7rx8ON6yIncOOCWGYZ2ITarjjuHt1RujSmW_l8kk21SwRg47F3tm_Gbkw03fkX_ZcUxM8DrKnNYVHKmfVSAkYXJQftEgTrtfdmBNjbcKcclrqKWZz__hxFJ3OI=w501-h668-no">
            <a:extLst>
              <a:ext uri="{FF2B5EF4-FFF2-40B4-BE49-F238E27FC236}">
                <a16:creationId xmlns:a16="http://schemas.microsoft.com/office/drawing/2014/main" id="{E4362F3D-061D-4DEF-98B6-9F2641D9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342900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3.googleusercontent.com/Rz0WtKq0Js0O7mB5gZv3i6S4iTXMFpiNjCwqFfUkNCPW_5uos9KFjFT1gEWLg_ljEYYr5c44jEGQVwxjB42w0nCl8iUE44pS6uJkDiCPg4UF_ZohL0tC-KrUs8IRNH6chnXd-LaLmNW0CdWYd00E3XkW5ch7p1dPi6tYHTBWqTNiowkn4oTbFmkEfBVhJ7kb85G3rvUTb9y8jfhVM4soGcLxE9Nl9508CjxEZcXFvVdpA1rEqwuvtEETmp4CjLsHMaaFsXBIwVGw5BF05otLbAIccyXRI5F2XhX29snCl-iDCbK0SceWTp0wsVdmu7dYzyTe7uqGHCKzBD6iwuJoMFrp2QSL_vHB_-G7TnGuEqOCP4GEPncGo2UD_oC7sd89HnbJGn4EOUeXIbvxi05ucQvQRkEt7T3AKhCMoOhP7GgprZWuXGatxlz-YHg4tfngrpPsf1GClm3wiSlLFcyH_NmVu-8pvKhGtx4Tt0dNojOleELikzG7fjz169zT6XbaW6EdTSGj_MpjCczRa9nqZsbwUNkwW8ow0j_0tOs7898opiI0PB-wow5GBz2P55KgfkVe0pPbtzkfSMGuJE4a6XUiWg6HYeKhB9CHcxL7c4P4GVcrbgsmN-DmsS5pNxn0=w501-h668-no">
            <a:extLst>
              <a:ext uri="{FF2B5EF4-FFF2-40B4-BE49-F238E27FC236}">
                <a16:creationId xmlns:a16="http://schemas.microsoft.com/office/drawing/2014/main" id="{06BA9446-C884-4A7B-8881-7A4D3B12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3.googleusercontent.com/flpwJ6GMyFQfTo_dHo1ErwHGjT3RzUrRJFgF4z49KSb-cHb7H-TdY4DYXBDKNEykvZEPzMX4wE6aZT3GPGVtMVZF6m91q24eWwUihcHamEyGitnqM6aSIrjZmO2xMbkIWyB3sSSK6HfVahMV9cTi8zlqSQ1k9gcM67bDkbY1Wm9zl0wb1f3p18a_zgUPUFDcfSNcjt-oYgIDmW6KTxt0BIiOqHkJkzQmRGCZmE-kmpE5BlCRJrA6tFogurBHLRyK8NQ9WiTi6ZyzKbs6G5n1cCKP0XJ-2_1v5nFUf0RZe8CAjUuGGWRIoP5Kiam39uUEdRz2TDEiZriJH4Za_ch7M6B2E_wiPho4DWIUU_QH83H9FHwRcnJ47rMHR332UFjSDJXh0lQhDBt2IBJwPblIGq0h5qTPKA7JRg_CsPRQcx4m3MOJuQUnVGLFxCbFOhjZoeyJkTVILKnXzDeXWp68nJS4QXoEH_7pY0mec9TrMXMby8rNc0JzXUQn96Vy57Qqg7oTXjY_DZvm7r_QmImTAJN3I59XmCqU9KhOuYyKELGqT-RHaqrY4xwOnIraNx9odCIcNmFUPNRvmo1Begu4J9KE5ZwiXJv80h8dWDDkSPsXClckl2nWZyqKmWU4wZBH=w377-h668-no">
            <a:extLst>
              <a:ext uri="{FF2B5EF4-FFF2-40B4-BE49-F238E27FC236}">
                <a16:creationId xmlns:a16="http://schemas.microsoft.com/office/drawing/2014/main" id="{ED77E457-1BE5-4FFB-BFF2-4727F4AAE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6" t="43294" r="39361" b="41138"/>
          <a:stretch/>
        </p:blipFill>
        <p:spPr bwMode="auto">
          <a:xfrm>
            <a:off x="6416040" y="532606"/>
            <a:ext cx="77724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645E8-B9C4-45A3-99BA-AA9F3D0D4C24}"/>
              </a:ext>
            </a:extLst>
          </p:cNvPr>
          <p:cNvSpPr txBox="1"/>
          <p:nvPr/>
        </p:nvSpPr>
        <p:spPr>
          <a:xfrm>
            <a:off x="2533616" y="4926905"/>
            <a:ext cx="5391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translate(width/2, height/2);</a:t>
            </a:r>
          </a:p>
          <a:p>
            <a:endParaRPr lang="en-US" sz="2800">
              <a:solidFill>
                <a:srgbClr val="FFFF00"/>
              </a:solidFill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2800">
                <a:solidFill>
                  <a:srgbClr val="FFFF00"/>
                </a:solidFill>
                <a:latin typeface="Iosevka" panose="02000509000000000000" pitchFamily="49" charset="0"/>
                <a:ea typeface="Iosevka" panose="02000509000000000000" pitchFamily="49" charset="0"/>
              </a:rPr>
              <a:t>print(mouseX, mouseY);</a:t>
            </a:r>
          </a:p>
        </p:txBody>
      </p:sp>
    </p:spTree>
    <p:extLst>
      <p:ext uri="{BB962C8B-B14F-4D97-AF65-F5344CB8AC3E}">
        <p14:creationId xmlns:p14="http://schemas.microsoft.com/office/powerpoint/2010/main" val="290345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2117</TotalTime>
  <Words>1457</Words>
  <Application>Microsoft Office PowerPoint</Application>
  <PresentationFormat>Widescreen</PresentationFormat>
  <Paragraphs>309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Affogato Black</vt:lpstr>
      <vt:lpstr>Arial</vt:lpstr>
      <vt:lpstr>Calibri</vt:lpstr>
      <vt:lpstr>Courier New</vt:lpstr>
      <vt:lpstr>Iosevka</vt:lpstr>
      <vt:lpstr>Source Sans Pro</vt:lpstr>
      <vt:lpstr>Source Sans Pro Black</vt:lpstr>
      <vt:lpstr>Office Theme</vt:lpstr>
      <vt:lpstr>Variables / Conditionals</vt:lpstr>
      <vt:lpstr>Previously in IMM120</vt:lpstr>
      <vt:lpstr>Previously in IMM120</vt:lpstr>
      <vt:lpstr>Previously in IMM120</vt:lpstr>
      <vt:lpstr>Previously in IMM120</vt:lpstr>
      <vt:lpstr>Previously in IMM120</vt:lpstr>
      <vt:lpstr>Previously in IMM120</vt:lpstr>
      <vt:lpstr>PowerPoint Presentation</vt:lpstr>
      <vt:lpstr>Previously in IMM120</vt:lpstr>
      <vt:lpstr>Previously in IMM120</vt:lpstr>
      <vt:lpstr>Previously in IMM120</vt:lpstr>
      <vt:lpstr>Previously in IMM120</vt:lpstr>
      <vt:lpstr>ellipse(100, 200, 300, 400);</vt:lpstr>
      <vt:lpstr>Previously in IMM120</vt:lpstr>
      <vt:lpstr>Variables</vt:lpstr>
      <vt:lpstr>How Do I Make a Variable?</vt:lpstr>
      <vt:lpstr>What Can I Save in a Variable?</vt:lpstr>
      <vt:lpstr>Built-In Variables We’ll be Using Today</vt:lpstr>
      <vt:lpstr>Three Ways to Display Words:</vt:lpstr>
      <vt:lpstr>Three Ways to Display Words:</vt:lpstr>
      <vt:lpstr>Three Ways to Display Words:</vt:lpstr>
      <vt:lpstr>Three Ways to Display Words:</vt:lpstr>
      <vt:lpstr>Making a Clicker Game</vt:lpstr>
      <vt:lpstr>Making a Clicker Game</vt:lpstr>
      <vt:lpstr>Is That A Bomb????</vt:lpstr>
      <vt:lpstr>4. Conditionals</vt:lpstr>
      <vt:lpstr>Conditionals In English</vt:lpstr>
      <vt:lpstr>Conditionals In English</vt:lpstr>
      <vt:lpstr>The Truth</vt:lpstr>
      <vt:lpstr>Comparisons</vt:lpstr>
      <vt:lpstr>Comparison Koalas (Greater Than)</vt:lpstr>
      <vt:lpstr>Comparison Koalas (Less Than)</vt:lpstr>
      <vt:lpstr>Comparison Koalas (Equal To)</vt:lpstr>
      <vt:lpstr>Comparison Koalas (Not Equal To)</vt:lpstr>
      <vt:lpstr>Boolean Operators</vt:lpstr>
      <vt:lpstr>Conditionals in Code</vt:lpstr>
      <vt:lpstr>Conditionals</vt:lpstr>
      <vt:lpstr>Conditionals</vt:lpstr>
      <vt:lpstr>PowerPoint Presentation</vt:lpstr>
      <vt:lpstr>PowerPoint Presentation</vt:lpstr>
      <vt:lpstr>Shape Detection</vt:lpstr>
      <vt:lpstr>Making Things Move</vt:lpstr>
      <vt:lpstr>PowerPoint Presentation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93</cp:revision>
  <dcterms:created xsi:type="dcterms:W3CDTF">2017-09-12T03:31:25Z</dcterms:created>
  <dcterms:modified xsi:type="dcterms:W3CDTF">2018-09-18T00:17:00Z</dcterms:modified>
</cp:coreProperties>
</file>