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2855-8DC6-4453-B095-B74894503FF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5A16-DA06-4673-80BB-DAF51DB3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3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2855-8DC6-4453-B095-B74894503FF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5A16-DA06-4673-80BB-DAF51DB3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2855-8DC6-4453-B095-B74894503FF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5A16-DA06-4673-80BB-DAF51DB3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8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2855-8DC6-4453-B095-B74894503FF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5A16-DA06-4673-80BB-DAF51DB3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6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2855-8DC6-4453-B095-B74894503FF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5A16-DA06-4673-80BB-DAF51DB3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8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2855-8DC6-4453-B095-B74894503FF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5A16-DA06-4673-80BB-DAF51DB3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1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2855-8DC6-4453-B095-B74894503FF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5A16-DA06-4673-80BB-DAF51DB3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2855-8DC6-4453-B095-B74894503FF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5A16-DA06-4673-80BB-DAF51DB3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3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2855-8DC6-4453-B095-B74894503FF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5A16-DA06-4673-80BB-DAF51DB3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2855-8DC6-4453-B095-B74894503FF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5A16-DA06-4673-80BB-DAF51DB3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2855-8DC6-4453-B095-B74894503FF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5A16-DA06-4673-80BB-DAF51DB3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E2855-8DC6-4453-B095-B74894503FF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75A16-DA06-4673-80BB-DAF51DB3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43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2954-20AD-436A-934A-9D22478AC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3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4CA62-7873-435D-BF82-B6A53AD8B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Sorry I’m not there in person</a:t>
            </a:r>
          </a:p>
        </p:txBody>
      </p:sp>
    </p:spTree>
    <p:extLst>
      <p:ext uri="{BB962C8B-B14F-4D97-AF65-F5344CB8AC3E}">
        <p14:creationId xmlns:p14="http://schemas.microsoft.com/office/powerpoint/2010/main" val="114075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8A64-CC9E-4887-8372-00214246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Collision: Point-Rectangle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7EDD9-B57B-4252-BAB8-18C460AAC44F}"/>
              </a:ext>
            </a:extLst>
          </p:cNvPr>
          <p:cNvSpPr/>
          <p:nvPr/>
        </p:nvSpPr>
        <p:spPr>
          <a:xfrm>
            <a:off x="6272011" y="2446986"/>
            <a:ext cx="4559121" cy="3000777"/>
          </a:xfrm>
          <a:prstGeom prst="rect">
            <a:avLst/>
          </a:prstGeom>
          <a:solidFill>
            <a:srgbClr val="C00000"/>
          </a:solidFill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93BD048-ADC7-48A6-9CC9-13DD61E44225}"/>
              </a:ext>
            </a:extLst>
          </p:cNvPr>
          <p:cNvSpPr/>
          <p:nvPr/>
        </p:nvSpPr>
        <p:spPr>
          <a:xfrm rot="10800000" flipH="1">
            <a:off x="6168979" y="3396801"/>
            <a:ext cx="991674" cy="120739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D63B327-2D3F-470D-83DE-0D2A877B18AC}"/>
              </a:ext>
            </a:extLst>
          </p:cNvPr>
          <p:cNvSpPr/>
          <p:nvPr/>
        </p:nvSpPr>
        <p:spPr>
          <a:xfrm rot="16200000" flipH="1">
            <a:off x="8090077" y="2199070"/>
            <a:ext cx="991674" cy="120739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8BD647-B8B7-4370-993A-34CCC4D94783}"/>
              </a:ext>
            </a:extLst>
          </p:cNvPr>
          <p:cNvSpPr/>
          <p:nvPr/>
        </p:nvSpPr>
        <p:spPr>
          <a:xfrm rot="5400000" flipH="1">
            <a:off x="8055734" y="4443210"/>
            <a:ext cx="991674" cy="120739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09BA223-220B-4366-87BF-FC6FF6AD744A}"/>
              </a:ext>
            </a:extLst>
          </p:cNvPr>
          <p:cNvSpPr/>
          <p:nvPr/>
        </p:nvSpPr>
        <p:spPr>
          <a:xfrm flipH="1">
            <a:off x="9942490" y="3396801"/>
            <a:ext cx="991674" cy="120739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1C3C5-4686-4273-B830-73CDF0D651DF}"/>
              </a:ext>
            </a:extLst>
          </p:cNvPr>
          <p:cNvSpPr/>
          <p:nvPr/>
        </p:nvSpPr>
        <p:spPr>
          <a:xfrm>
            <a:off x="6750674" y="1618095"/>
            <a:ext cx="3670479" cy="7841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9F52D1-D235-4D82-8A86-FAABCF43BA47}"/>
              </a:ext>
            </a:extLst>
          </p:cNvPr>
          <p:cNvSpPr/>
          <p:nvPr/>
        </p:nvSpPr>
        <p:spPr>
          <a:xfrm>
            <a:off x="6664815" y="5484865"/>
            <a:ext cx="3670479" cy="7841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6763CA-0496-479C-B484-0F4A0F71B33C}"/>
              </a:ext>
            </a:extLst>
          </p:cNvPr>
          <p:cNvSpPr/>
          <p:nvPr/>
        </p:nvSpPr>
        <p:spPr>
          <a:xfrm flipH="1" flipV="1">
            <a:off x="5586533" y="3331353"/>
            <a:ext cx="641792" cy="13764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DFFDA-1853-4042-B28D-12294E8E8D47}"/>
              </a:ext>
            </a:extLst>
          </p:cNvPr>
          <p:cNvSpPr/>
          <p:nvPr/>
        </p:nvSpPr>
        <p:spPr>
          <a:xfrm flipH="1" flipV="1">
            <a:off x="10872636" y="3276600"/>
            <a:ext cx="641792" cy="13764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903AD9-70F7-4DBC-8E11-7C625935CB24}"/>
              </a:ext>
            </a:extLst>
          </p:cNvPr>
          <p:cNvGrpSpPr/>
          <p:nvPr/>
        </p:nvGrpSpPr>
        <p:grpSpPr>
          <a:xfrm>
            <a:off x="3243705" y="3821408"/>
            <a:ext cx="286871" cy="286871"/>
            <a:chOff x="4661647" y="5571564"/>
            <a:chExt cx="286871" cy="2868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86C364-D769-4155-9D58-BA9A645C29AD}"/>
                </a:ext>
              </a:extLst>
            </p:cNvPr>
            <p:cNvCxnSpPr/>
            <p:nvPr/>
          </p:nvCxnSpPr>
          <p:spPr>
            <a:xfrm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DE6BF2-A119-48D7-BD2C-34880C6A8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718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8CB61E-E419-413C-994A-3CE5B6FF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Examples Available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5F88D-543F-4F53-AE85-DB81692CB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https://editor.p5js.org/crhallberg/sketches</a:t>
            </a:r>
          </a:p>
        </p:txBody>
      </p:sp>
    </p:spTree>
    <p:extLst>
      <p:ext uri="{BB962C8B-B14F-4D97-AF65-F5344CB8AC3E}">
        <p14:creationId xmlns:p14="http://schemas.microsoft.com/office/powerpoint/2010/main" val="109234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A5BB-98CB-488F-8592-B0465A50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48122-0945-4FB9-B101-39D2480C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Long term projects</a:t>
            </a:r>
          </a:p>
          <a:p>
            <a:r>
              <a:rPr lang="en-US"/>
              <a:t>Bracket placement</a:t>
            </a:r>
          </a:p>
          <a:p>
            <a:r>
              <a:rPr lang="en-US"/>
              <a:t>Functions</a:t>
            </a:r>
          </a:p>
          <a:p>
            <a:r>
              <a:rPr lang="en-US"/>
              <a:t>Collision Examples</a:t>
            </a:r>
          </a:p>
          <a:p>
            <a:r>
              <a:rPr lang="en-US"/>
              <a:t>Explain the math better</a:t>
            </a:r>
          </a:p>
        </p:txBody>
      </p:sp>
    </p:spTree>
    <p:extLst>
      <p:ext uri="{BB962C8B-B14F-4D97-AF65-F5344CB8AC3E}">
        <p14:creationId xmlns:p14="http://schemas.microsoft.com/office/powerpoint/2010/main" val="280544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2780-4B63-472F-9037-5654E8CC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Term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F9FF-20A9-4417-AEEF-EE6B8E88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Midterm (2 weeks starting October 22 [day after break])</a:t>
            </a:r>
          </a:p>
          <a:p>
            <a:r>
              <a:rPr lang="en-US"/>
              <a:t>Final Project (3 weeks starting November 25)</a:t>
            </a:r>
          </a:p>
        </p:txBody>
      </p:sp>
    </p:spTree>
    <p:extLst>
      <p:ext uri="{BB962C8B-B14F-4D97-AF65-F5344CB8AC3E}">
        <p14:creationId xmlns:p14="http://schemas.microsoft.com/office/powerpoint/2010/main" val="205963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37F2-D7B1-4C20-B49E-471C736C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Bracket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9636-D58B-4E95-B3D7-A24DE29A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Code between two braces is called a { </a:t>
            </a:r>
            <a:r>
              <a:rPr lang="en-US" b="1">
                <a:solidFill>
                  <a:srgbClr val="FFFF00"/>
                </a:solidFill>
              </a:rPr>
              <a:t>block</a:t>
            </a:r>
            <a:r>
              <a:rPr lang="en-US"/>
              <a:t> }.</a:t>
            </a:r>
          </a:p>
          <a:p>
            <a:r>
              <a:rPr lang="en-US"/>
              <a:t>You’ll need a block of code when you:</a:t>
            </a:r>
          </a:p>
          <a:p>
            <a:pPr lvl="1"/>
            <a:r>
              <a:rPr lang="en-US"/>
              <a:t>Use a function (setup, draw, custom)</a:t>
            </a:r>
          </a:p>
          <a:p>
            <a:pPr lvl="1"/>
            <a:r>
              <a:rPr lang="en-US"/>
              <a:t>Use an if statement: </a:t>
            </a:r>
            <a:r>
              <a:rPr lang="en-US">
                <a:latin typeface="Roboto Slab" pitchFamily="2" charset="0"/>
                <a:ea typeface="Roboto Slab" pitchFamily="2" charset="0"/>
              </a:rPr>
              <a:t>if (true?) { code block } else { code block }</a:t>
            </a:r>
          </a:p>
          <a:p>
            <a:r>
              <a:rPr lang="en-US"/>
              <a:t>Code blocks are normally indented in properly formatted code.</a:t>
            </a:r>
          </a:p>
          <a:p>
            <a:r>
              <a:rPr lang="en-US"/>
              <a:t>Code blocks end at the </a:t>
            </a: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  <a:r>
              <a:rPr lang="en-US"/>
              <a:t> and all variables made inside are gone.</a:t>
            </a:r>
          </a:p>
        </p:txBody>
      </p:sp>
    </p:spTree>
    <p:extLst>
      <p:ext uri="{BB962C8B-B14F-4D97-AF65-F5344CB8AC3E}">
        <p14:creationId xmlns:p14="http://schemas.microsoft.com/office/powerpoint/2010/main" val="221357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5549-EAAF-446F-A2DB-AD832AC2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1F74-B3E1-4606-BA03-4CB274BA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Next week: custom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36F4A-6486-4551-9E56-DEF1CA129BA5}"/>
              </a:ext>
            </a:extLst>
          </p:cNvPr>
          <p:cNvSpPr txBox="1"/>
          <p:nvPr/>
        </p:nvSpPr>
        <p:spPr>
          <a:xfrm>
            <a:off x="838200" y="2782669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7030A0"/>
                </a:solidFill>
                <a:latin typeface="Roboto Slab" pitchFamily="2" charset="0"/>
                <a:ea typeface="Roboto Slab" pitchFamily="2" charset="0"/>
              </a:rPr>
              <a:t>mouseX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3600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mouseY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        ellipse(</a:t>
            </a:r>
            <a:r>
              <a:rPr lang="en-US" sz="3600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x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36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y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3600">
                <a:solidFill>
                  <a:srgbClr val="FF5050"/>
                </a:solidFill>
                <a:latin typeface="Roboto Slab" pitchFamily="2" charset="0"/>
                <a:ea typeface="Roboto Slab" pitchFamily="2" charset="0"/>
              </a:rPr>
              <a:t>diameter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)</a:t>
            </a:r>
          </a:p>
          <a:p>
            <a:endParaRPr lang="en-US" sz="3600">
              <a:latin typeface="Roboto Slab" pitchFamily="2" charset="0"/>
              <a:ea typeface="Roboto Slab" pitchFamily="2" charset="0"/>
            </a:endParaRPr>
          </a:p>
          <a:p>
            <a:endParaRPr lang="en-US" sz="3600">
              <a:latin typeface="Roboto Slab" pitchFamily="2" charset="0"/>
              <a:ea typeface="Roboto Slab" pitchFamily="2" charset="0"/>
            </a:endParaRPr>
          </a:p>
          <a:p>
            <a:endParaRPr lang="en-US" sz="3600">
              <a:latin typeface="Roboto Slab" pitchFamily="2" charset="0"/>
              <a:ea typeface="Roboto Slab" pitchFamily="2" charset="0"/>
            </a:endParaRPr>
          </a:p>
          <a:p>
            <a:endParaRPr lang="en-US" sz="3600">
              <a:latin typeface="Roboto Slab" pitchFamily="2" charset="0"/>
              <a:ea typeface="Roboto Slab" pitchFamily="2" charset="0"/>
            </a:endParaRPr>
          </a:p>
          <a:p>
            <a:r>
              <a:rPr lang="en-US" sz="3600">
                <a:latin typeface="Roboto Slab" pitchFamily="2" charset="0"/>
                <a:ea typeface="Roboto Slab" pitchFamily="2" charset="0"/>
              </a:rPr>
              <a:t>function pointCircle(</a:t>
            </a:r>
            <a:r>
              <a:rPr lang="en-US" sz="3600">
                <a:solidFill>
                  <a:srgbClr val="7030A0"/>
                </a:solidFill>
                <a:latin typeface="Roboto Slab" pitchFamily="2" charset="0"/>
                <a:ea typeface="Roboto Slab" pitchFamily="2" charset="0"/>
              </a:rPr>
              <a:t>px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</a:t>
            </a:r>
            <a:r>
              <a:rPr lang="en-US" sz="3600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py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3600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cx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</a:t>
            </a:r>
            <a:r>
              <a:rPr lang="en-US" sz="36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cy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</a:t>
            </a:r>
            <a:r>
              <a:rPr lang="en-US" sz="3600">
                <a:solidFill>
                  <a:srgbClr val="FF5050"/>
                </a:solidFill>
                <a:latin typeface="Roboto Slab" pitchFamily="2" charset="0"/>
                <a:ea typeface="Roboto Slab" pitchFamily="2" charset="0"/>
              </a:rPr>
              <a:t>d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) {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2CFACF-AFAB-44FD-BCAF-A79C50C31660}"/>
              </a:ext>
            </a:extLst>
          </p:cNvPr>
          <p:cNvCxnSpPr>
            <a:cxnSpLocks/>
          </p:cNvCxnSpPr>
          <p:nvPr/>
        </p:nvCxnSpPr>
        <p:spPr>
          <a:xfrm>
            <a:off x="1777285" y="3429000"/>
            <a:ext cx="3940935" cy="213467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E59445-E6B8-4B36-B650-C6CEEB649E09}"/>
              </a:ext>
            </a:extLst>
          </p:cNvPr>
          <p:cNvCxnSpPr>
            <a:cxnSpLocks/>
          </p:cNvCxnSpPr>
          <p:nvPr/>
        </p:nvCxnSpPr>
        <p:spPr>
          <a:xfrm>
            <a:off x="3825025" y="3429000"/>
            <a:ext cx="2524260" cy="213467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8D00AE-6305-48FB-86D4-C58B2655CF52}"/>
              </a:ext>
            </a:extLst>
          </p:cNvPr>
          <p:cNvCxnSpPr>
            <a:cxnSpLocks/>
          </p:cNvCxnSpPr>
          <p:nvPr/>
        </p:nvCxnSpPr>
        <p:spPr>
          <a:xfrm flipH="1">
            <a:off x="7186412" y="3429000"/>
            <a:ext cx="103030" cy="213467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7BA2E-F160-4597-A83D-1D3787C74EED}"/>
              </a:ext>
            </a:extLst>
          </p:cNvPr>
          <p:cNvCxnSpPr>
            <a:cxnSpLocks/>
          </p:cNvCxnSpPr>
          <p:nvPr/>
        </p:nvCxnSpPr>
        <p:spPr>
          <a:xfrm flipH="1">
            <a:off x="7662930" y="3429000"/>
            <a:ext cx="103030" cy="213467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C8CB91-C76E-47C3-B9D4-7C9342C17ED1}"/>
              </a:ext>
            </a:extLst>
          </p:cNvPr>
          <p:cNvCxnSpPr>
            <a:cxnSpLocks/>
          </p:cNvCxnSpPr>
          <p:nvPr/>
        </p:nvCxnSpPr>
        <p:spPr>
          <a:xfrm flipH="1">
            <a:off x="8229600" y="3429000"/>
            <a:ext cx="811370" cy="213467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3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5EE0DF-7ADE-451A-9AF7-6BF81D1C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Detection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CC2A0-B851-4CC0-8AE4-17D2FBB29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https://crhallberg.com/CollisionDetection/Website</a:t>
            </a:r>
          </a:p>
        </p:txBody>
      </p:sp>
    </p:spTree>
    <p:extLst>
      <p:ext uri="{BB962C8B-B14F-4D97-AF65-F5344CB8AC3E}">
        <p14:creationId xmlns:p14="http://schemas.microsoft.com/office/powerpoint/2010/main" val="379260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2FBD-9EF8-4715-8D4C-7A8D9F24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Collision: Point-Circle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15878D-B25F-424D-BD1D-584A432DC53D}"/>
              </a:ext>
            </a:extLst>
          </p:cNvPr>
          <p:cNvSpPr/>
          <p:nvPr/>
        </p:nvSpPr>
        <p:spPr>
          <a:xfrm>
            <a:off x="7225048" y="1918952"/>
            <a:ext cx="3296991" cy="3296991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76B43A-2C88-4E3C-9798-35D61E02B1DD}"/>
              </a:ext>
            </a:extLst>
          </p:cNvPr>
          <p:cNvGrpSpPr/>
          <p:nvPr/>
        </p:nvGrpSpPr>
        <p:grpSpPr>
          <a:xfrm>
            <a:off x="3495938" y="3285564"/>
            <a:ext cx="286871" cy="286871"/>
            <a:chOff x="4661647" y="5571564"/>
            <a:chExt cx="286871" cy="2868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B1B4B9-285D-4016-808F-B0A10E99185B}"/>
                </a:ext>
              </a:extLst>
            </p:cNvPr>
            <p:cNvCxnSpPr/>
            <p:nvPr/>
          </p:nvCxnSpPr>
          <p:spPr>
            <a:xfrm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8426EB3-3AE4-4658-82B3-BD16C3782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A0D7E2-9936-45F3-A445-E363C02DAF3C}"/>
              </a:ext>
            </a:extLst>
          </p:cNvPr>
          <p:cNvGrpSpPr/>
          <p:nvPr/>
        </p:nvGrpSpPr>
        <p:grpSpPr>
          <a:xfrm>
            <a:off x="8730107" y="3428999"/>
            <a:ext cx="286871" cy="286871"/>
            <a:chOff x="4661647" y="5571564"/>
            <a:chExt cx="286871" cy="2868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DD8E53-AD9F-4943-B7E6-8AB3ED26CDBF}"/>
                </a:ext>
              </a:extLst>
            </p:cNvPr>
            <p:cNvCxnSpPr/>
            <p:nvPr/>
          </p:nvCxnSpPr>
          <p:spPr>
            <a:xfrm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5F1BFE-0C3D-4A77-A503-FE0A01E1DE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469972-CFD1-403D-937B-5A589786897A}"/>
              </a:ext>
            </a:extLst>
          </p:cNvPr>
          <p:cNvCxnSpPr>
            <a:stCxn id="4" idx="7"/>
            <a:endCxn id="4" idx="3"/>
          </p:cNvCxnSpPr>
          <p:nvPr/>
        </p:nvCxnSpPr>
        <p:spPr>
          <a:xfrm flipH="1">
            <a:off x="7707881" y="2401785"/>
            <a:ext cx="2331325" cy="2331325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3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2FBD-9EF8-4715-8D4C-7A8D9F24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Collision: Point-Circle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15878D-B25F-424D-BD1D-584A432DC53D}"/>
              </a:ext>
            </a:extLst>
          </p:cNvPr>
          <p:cNvSpPr/>
          <p:nvPr/>
        </p:nvSpPr>
        <p:spPr>
          <a:xfrm>
            <a:off x="7225048" y="1918952"/>
            <a:ext cx="3296991" cy="3296991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76B43A-2C88-4E3C-9798-35D61E02B1DD}"/>
              </a:ext>
            </a:extLst>
          </p:cNvPr>
          <p:cNvGrpSpPr/>
          <p:nvPr/>
        </p:nvGrpSpPr>
        <p:grpSpPr>
          <a:xfrm>
            <a:off x="3495938" y="3285564"/>
            <a:ext cx="286871" cy="286871"/>
            <a:chOff x="4661647" y="5571564"/>
            <a:chExt cx="286871" cy="2868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B1B4B9-285D-4016-808F-B0A10E99185B}"/>
                </a:ext>
              </a:extLst>
            </p:cNvPr>
            <p:cNvCxnSpPr/>
            <p:nvPr/>
          </p:nvCxnSpPr>
          <p:spPr>
            <a:xfrm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8426EB3-3AE4-4658-82B3-BD16C3782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A0D7E2-9936-45F3-A445-E363C02DAF3C}"/>
              </a:ext>
            </a:extLst>
          </p:cNvPr>
          <p:cNvGrpSpPr/>
          <p:nvPr/>
        </p:nvGrpSpPr>
        <p:grpSpPr>
          <a:xfrm>
            <a:off x="8730107" y="3428999"/>
            <a:ext cx="286871" cy="286871"/>
            <a:chOff x="4661647" y="5571564"/>
            <a:chExt cx="286871" cy="2868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DD8E53-AD9F-4943-B7E6-8AB3ED26CDBF}"/>
                </a:ext>
              </a:extLst>
            </p:cNvPr>
            <p:cNvCxnSpPr/>
            <p:nvPr/>
          </p:nvCxnSpPr>
          <p:spPr>
            <a:xfrm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5F1BFE-0C3D-4A77-A503-FE0A01E1DE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469972-CFD1-403D-937B-5A589786897A}"/>
              </a:ext>
            </a:extLst>
          </p:cNvPr>
          <p:cNvCxnSpPr>
            <a:stCxn id="4" idx="7"/>
            <a:endCxn id="4" idx="3"/>
          </p:cNvCxnSpPr>
          <p:nvPr/>
        </p:nvCxnSpPr>
        <p:spPr>
          <a:xfrm flipH="1">
            <a:off x="7707881" y="2401785"/>
            <a:ext cx="2331325" cy="2331325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08DA15-CE17-4B14-8E09-0E9F80AC4DCE}"/>
              </a:ext>
            </a:extLst>
          </p:cNvPr>
          <p:cNvCxnSpPr/>
          <p:nvPr/>
        </p:nvCxnSpPr>
        <p:spPr>
          <a:xfrm flipH="1" flipV="1">
            <a:off x="3618963" y="3428999"/>
            <a:ext cx="5254581" cy="143436"/>
          </a:xfrm>
          <a:prstGeom prst="straightConnector1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830228-3C48-412A-824B-2492D2F8599B}"/>
              </a:ext>
            </a:extLst>
          </p:cNvPr>
          <p:cNvCxnSpPr>
            <a:cxnSpLocks/>
            <a:stCxn id="4" idx="6"/>
          </p:cNvCxnSpPr>
          <p:nvPr/>
        </p:nvCxnSpPr>
        <p:spPr>
          <a:xfrm flipH="1">
            <a:off x="8873547" y="3567448"/>
            <a:ext cx="1648492" cy="4987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0F755A-6FE5-411F-92FB-39544B640C84}"/>
              </a:ext>
            </a:extLst>
          </p:cNvPr>
          <p:cNvSpPr txBox="1"/>
          <p:nvPr/>
        </p:nvSpPr>
        <p:spPr>
          <a:xfrm>
            <a:off x="4790941" y="29750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  <a:latin typeface="+mj-lt"/>
              </a:rPr>
              <a:t>DISTANCE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0D0018-0319-4880-A043-2DDF5DA4E829}"/>
              </a:ext>
            </a:extLst>
          </p:cNvPr>
          <p:cNvSpPr txBox="1"/>
          <p:nvPr/>
        </p:nvSpPr>
        <p:spPr>
          <a:xfrm>
            <a:off x="9205249" y="372147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+mj-lt"/>
              </a:rPr>
              <a:t>RADIUS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DA9B24-6B39-44E5-8B79-6E1DB6045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82" y="4814826"/>
            <a:ext cx="2476500" cy="2000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5AA8A2-D9C9-45A1-B171-EC4C01C59ACD}"/>
              </a:ext>
            </a:extLst>
          </p:cNvPr>
          <p:cNvSpPr txBox="1"/>
          <p:nvPr/>
        </p:nvSpPr>
        <p:spPr>
          <a:xfrm>
            <a:off x="5770738" y="24017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30DA7A-8F8E-4EA9-B9BA-52FBBEAD1609}"/>
                  </a:ext>
                </a:extLst>
              </p:cNvPr>
              <p:cNvSpPr txBox="1"/>
              <p:nvPr/>
            </p:nvSpPr>
            <p:spPr>
              <a:xfrm>
                <a:off x="2511377" y="4009773"/>
                <a:ext cx="4230838" cy="712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𝐻𝑌𝑃𝑂𝑇𝐸𝑁𝑈𝑆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𝑆𝐼𝐷𝐸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𝑆𝐼𝐷𝐸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𝐃𝐈𝐒𝐓</m:t>
                      </m:r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aseline="30000">
                  <a:solidFill>
                    <a:srgbClr val="7030A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30DA7A-8F8E-4EA9-B9BA-52FBBEAD1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377" y="4009773"/>
                <a:ext cx="4230838" cy="712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58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10BE-E537-477E-BA06-E1768520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Collision: Point-Rectangle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A976C-6281-40BC-A343-76F0035D7CF5}"/>
              </a:ext>
            </a:extLst>
          </p:cNvPr>
          <p:cNvSpPr txBox="1"/>
          <p:nvPr/>
        </p:nvSpPr>
        <p:spPr>
          <a:xfrm>
            <a:off x="838200" y="1690688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7030A0"/>
                </a:solidFill>
                <a:latin typeface="Roboto Slab" pitchFamily="2" charset="0"/>
                <a:ea typeface="Roboto Slab" pitchFamily="2" charset="0"/>
              </a:rPr>
              <a:t>mouseX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3600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mouseY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        rect(</a:t>
            </a:r>
            <a:r>
              <a:rPr lang="en-US" sz="3600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x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36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y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3600">
                <a:solidFill>
                  <a:srgbClr val="FF5050"/>
                </a:solidFill>
                <a:latin typeface="Roboto Slab" pitchFamily="2" charset="0"/>
                <a:ea typeface="Roboto Slab" pitchFamily="2" charset="0"/>
              </a:rPr>
              <a:t>width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3600">
                <a:solidFill>
                  <a:schemeClr val="accent6"/>
                </a:solidFill>
                <a:latin typeface="Roboto Slab" pitchFamily="2" charset="0"/>
                <a:ea typeface="Roboto Slab" pitchFamily="2" charset="0"/>
              </a:rPr>
              <a:t>height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)</a:t>
            </a:r>
          </a:p>
          <a:p>
            <a:endParaRPr lang="en-US" sz="3600">
              <a:latin typeface="Roboto Slab" pitchFamily="2" charset="0"/>
              <a:ea typeface="Roboto Slab" pitchFamily="2" charset="0"/>
            </a:endParaRPr>
          </a:p>
          <a:p>
            <a:endParaRPr lang="en-US" sz="3600">
              <a:latin typeface="Roboto Slab" pitchFamily="2" charset="0"/>
              <a:ea typeface="Roboto Slab" pitchFamily="2" charset="0"/>
            </a:endParaRPr>
          </a:p>
          <a:p>
            <a:endParaRPr lang="en-US" sz="3600">
              <a:latin typeface="Roboto Slab" pitchFamily="2" charset="0"/>
              <a:ea typeface="Roboto Slab" pitchFamily="2" charset="0"/>
            </a:endParaRPr>
          </a:p>
          <a:p>
            <a:endParaRPr lang="en-US" sz="3600">
              <a:latin typeface="Roboto Slab" pitchFamily="2" charset="0"/>
              <a:ea typeface="Roboto Slab" pitchFamily="2" charset="0"/>
            </a:endParaRPr>
          </a:p>
          <a:p>
            <a:r>
              <a:rPr lang="en-US" sz="3600">
                <a:latin typeface="Roboto Slab" pitchFamily="2" charset="0"/>
                <a:ea typeface="Roboto Slab" pitchFamily="2" charset="0"/>
              </a:rPr>
              <a:t>function pointRect(</a:t>
            </a:r>
            <a:r>
              <a:rPr lang="en-US" sz="3600">
                <a:solidFill>
                  <a:srgbClr val="7030A0"/>
                </a:solidFill>
                <a:latin typeface="Roboto Slab" pitchFamily="2" charset="0"/>
                <a:ea typeface="Roboto Slab" pitchFamily="2" charset="0"/>
              </a:rPr>
              <a:t>px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</a:t>
            </a:r>
            <a:r>
              <a:rPr lang="en-US" sz="3600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py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3600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rx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</a:t>
            </a:r>
            <a:r>
              <a:rPr lang="en-US" sz="36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ry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</a:t>
            </a:r>
            <a:r>
              <a:rPr lang="en-US" sz="3600">
                <a:solidFill>
                  <a:srgbClr val="FF5050"/>
                </a:solidFill>
                <a:latin typeface="Roboto Slab" pitchFamily="2" charset="0"/>
                <a:ea typeface="Roboto Slab" pitchFamily="2" charset="0"/>
              </a:rPr>
              <a:t>rw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,</a:t>
            </a:r>
            <a:r>
              <a:rPr lang="en-US" sz="3600">
                <a:solidFill>
                  <a:schemeClr val="accent6"/>
                </a:solidFill>
                <a:latin typeface="Roboto Slab" pitchFamily="2" charset="0"/>
                <a:ea typeface="Roboto Slab" pitchFamily="2" charset="0"/>
              </a:rPr>
              <a:t>rh</a:t>
            </a:r>
            <a:r>
              <a:rPr lang="en-US" sz="3600">
                <a:latin typeface="Roboto Slab" pitchFamily="2" charset="0"/>
                <a:ea typeface="Roboto Slab" pitchFamily="2" charset="0"/>
              </a:rPr>
              <a:t>) {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83B56F-E8F4-4905-B4ED-CCDF7314A458}"/>
              </a:ext>
            </a:extLst>
          </p:cNvPr>
          <p:cNvCxnSpPr>
            <a:cxnSpLocks/>
          </p:cNvCxnSpPr>
          <p:nvPr/>
        </p:nvCxnSpPr>
        <p:spPr>
          <a:xfrm>
            <a:off x="1854558" y="2421228"/>
            <a:ext cx="3477296" cy="202198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238CF7-DCE0-4097-A547-BE93209A3718}"/>
              </a:ext>
            </a:extLst>
          </p:cNvPr>
          <p:cNvCxnSpPr>
            <a:cxnSpLocks/>
          </p:cNvCxnSpPr>
          <p:nvPr/>
        </p:nvCxnSpPr>
        <p:spPr>
          <a:xfrm>
            <a:off x="3915177" y="2421228"/>
            <a:ext cx="2086378" cy="211213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22F8FA-942C-4E70-B2A7-D62E602FF03B}"/>
              </a:ext>
            </a:extLst>
          </p:cNvPr>
          <p:cNvCxnSpPr>
            <a:cxnSpLocks/>
          </p:cNvCxnSpPr>
          <p:nvPr/>
        </p:nvCxnSpPr>
        <p:spPr>
          <a:xfrm>
            <a:off x="6645499" y="2421228"/>
            <a:ext cx="128788" cy="202198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E5331-F105-4C68-A67F-BAFF3F67C7F6}"/>
              </a:ext>
            </a:extLst>
          </p:cNvPr>
          <p:cNvCxnSpPr>
            <a:cxnSpLocks/>
          </p:cNvCxnSpPr>
          <p:nvPr/>
        </p:nvCxnSpPr>
        <p:spPr>
          <a:xfrm>
            <a:off x="7160654" y="2421228"/>
            <a:ext cx="128788" cy="202198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CF727D-CB54-4475-85CA-76881D6E8C51}"/>
              </a:ext>
            </a:extLst>
          </p:cNvPr>
          <p:cNvCxnSpPr>
            <a:cxnSpLocks/>
          </p:cNvCxnSpPr>
          <p:nvPr/>
        </p:nvCxnSpPr>
        <p:spPr>
          <a:xfrm flipH="1">
            <a:off x="7907628" y="2421228"/>
            <a:ext cx="257578" cy="202198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210BBF-CDBF-4BF8-A047-7BB55DD63FEA}"/>
              </a:ext>
            </a:extLst>
          </p:cNvPr>
          <p:cNvCxnSpPr>
            <a:cxnSpLocks/>
          </p:cNvCxnSpPr>
          <p:nvPr/>
        </p:nvCxnSpPr>
        <p:spPr>
          <a:xfrm flipH="1">
            <a:off x="8603087" y="2421228"/>
            <a:ext cx="1004553" cy="202198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89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231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Roboto Slab</vt:lpstr>
      <vt:lpstr>Source Sans Pro</vt:lpstr>
      <vt:lpstr>Source Sans Pro Black</vt:lpstr>
      <vt:lpstr>Office Theme</vt:lpstr>
      <vt:lpstr>Week 3 Review</vt:lpstr>
      <vt:lpstr>Previously, in IMM120</vt:lpstr>
      <vt:lpstr>Long Term Projects</vt:lpstr>
      <vt:lpstr>Bracket Placement</vt:lpstr>
      <vt:lpstr>Functions</vt:lpstr>
      <vt:lpstr>Collision Detection</vt:lpstr>
      <vt:lpstr>Collision: Point-Circle</vt:lpstr>
      <vt:lpstr>Collision: Point-Circle</vt:lpstr>
      <vt:lpstr>Collision: Point-Rectangle</vt:lpstr>
      <vt:lpstr>Collision: Point-Rectangle</vt:lpstr>
      <vt:lpstr>Examples Available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Review</dc:title>
  <dc:creator>Christopher Hallberg</dc:creator>
  <cp:lastModifiedBy>Christopher Hallberg</cp:lastModifiedBy>
  <cp:revision>12</cp:revision>
  <dcterms:created xsi:type="dcterms:W3CDTF">2018-09-23T22:19:13Z</dcterms:created>
  <dcterms:modified xsi:type="dcterms:W3CDTF">2018-09-23T23:25:52Z</dcterms:modified>
</cp:coreProperties>
</file>