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8" r:id="rId3"/>
    <p:sldId id="297" r:id="rId4"/>
    <p:sldId id="284" r:id="rId5"/>
    <p:sldId id="264" r:id="rId6"/>
    <p:sldId id="266" r:id="rId7"/>
    <p:sldId id="295" r:id="rId8"/>
    <p:sldId id="272" r:id="rId9"/>
    <p:sldId id="273" r:id="rId10"/>
    <p:sldId id="294" r:id="rId11"/>
    <p:sldId id="274" r:id="rId12"/>
    <p:sldId id="296" r:id="rId13"/>
    <p:sldId id="285" r:id="rId14"/>
    <p:sldId id="268" r:id="rId15"/>
    <p:sldId id="287" r:id="rId16"/>
    <p:sldId id="263" r:id="rId17"/>
    <p:sldId id="286" r:id="rId18"/>
    <p:sldId id="288" r:id="rId19"/>
    <p:sldId id="292" r:id="rId20"/>
    <p:sldId id="291" r:id="rId21"/>
    <p:sldId id="261" r:id="rId22"/>
    <p:sldId id="262" r:id="rId23"/>
    <p:sldId id="289" r:id="rId24"/>
    <p:sldId id="290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00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3FA8-CE76-47A8-9E26-A4CF04462BB7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E849-7B3E-49DB-90F4-8BC3CB67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“difficult”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Opinions and differences: spoon vs knife for jelly.</a:t>
            </a:r>
          </a:p>
          <a:p>
            <a:r>
              <a:rPr lang="en-US"/>
              <a:t>Code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t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" TargetMode="External"/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willvote.com/" TargetMode="External"/><Relationship Id="rId2" Type="http://schemas.openxmlformats.org/officeDocument/2006/relationships/hyperlink" Target="https://ncase.m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E71-71FF-43FD-BBC9-BAD5654F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example: Cooking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3E2-8DCF-41E6-8B15-770E4FA1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a series of steps: “algorithm”</a:t>
            </a:r>
          </a:p>
          <a:p>
            <a:r>
              <a:rPr lang="en-US"/>
              <a:t>Room for expression.</a:t>
            </a:r>
          </a:p>
          <a:p>
            <a:endParaRPr lang="en-US"/>
          </a:p>
          <a:p>
            <a:r>
              <a:rPr lang="en-US"/>
              <a:t>You will be learning to right recipes for a chef that follows everything to the letter.</a:t>
            </a:r>
          </a:p>
          <a:p>
            <a:r>
              <a:rPr lang="en-US"/>
              <a:t>You will need to explain unique things (make the icing blue), but not common things (mixing, dividing, sorting).</a:t>
            </a:r>
          </a:p>
        </p:txBody>
      </p:sp>
    </p:spTree>
    <p:extLst>
      <p:ext uri="{BB962C8B-B14F-4D97-AF65-F5344CB8AC3E}">
        <p14:creationId xmlns:p14="http://schemas.microsoft.com/office/powerpoint/2010/main" val="172161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EA21-BEB4-45FF-ADAA-EF8D55A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0443-5817-4634-8A83-86E27861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b="1"/>
              <a:t>Command</a:t>
            </a:r>
            <a:r>
              <a:rPr lang="en-US"/>
              <a:t>: turn the lid of the jar</a:t>
            </a:r>
          </a:p>
          <a:p>
            <a:r>
              <a:rPr lang="en-US" b="1"/>
              <a:t>Conditional</a:t>
            </a:r>
            <a:r>
              <a:rPr lang="en-US"/>
              <a:t>: a yes/no question (is the lid of the jar open?)</a:t>
            </a:r>
          </a:p>
          <a:p>
            <a:r>
              <a:rPr lang="en-US" b="1"/>
              <a:t>Function</a:t>
            </a:r>
            <a:r>
              <a:rPr lang="en-US"/>
              <a:t>: a series of smaller actions under one name (spread)</a:t>
            </a:r>
          </a:p>
          <a:p>
            <a:pPr lvl="1"/>
            <a:r>
              <a:rPr lang="en-US" b="1"/>
              <a:t>Call</a:t>
            </a:r>
            <a:r>
              <a:rPr lang="en-US"/>
              <a:t>: to use a function, by name, sometimes with information (spread the jelly)</a:t>
            </a:r>
          </a:p>
          <a:p>
            <a:r>
              <a:rPr lang="en-US" b="1"/>
              <a:t>Line</a:t>
            </a:r>
            <a:r>
              <a:rPr lang="en-US"/>
              <a:t>: a line of code, can contain several of the above</a:t>
            </a:r>
            <a:endParaRPr lang="en-US" b="1"/>
          </a:p>
          <a:p>
            <a:endParaRPr lang="en-US" b="1"/>
          </a:p>
          <a:p>
            <a:r>
              <a:rPr lang="en-US" b="1"/>
              <a:t>Parentheses</a:t>
            </a:r>
            <a:r>
              <a:rPr lang="en-US"/>
              <a:t>: ( ) – opening and closing</a:t>
            </a:r>
          </a:p>
          <a:p>
            <a:r>
              <a:rPr lang="en-US" b="1"/>
              <a:t>Braces</a:t>
            </a:r>
            <a:r>
              <a:rPr lang="en-US"/>
              <a:t>: { } – I will call these “brackets” or “curly brackets”</a:t>
            </a:r>
          </a:p>
          <a:p>
            <a:r>
              <a:rPr lang="en-US" b="1"/>
              <a:t>Bracket</a:t>
            </a:r>
            <a:r>
              <a:rPr lang="en-US"/>
              <a:t>: [ ] – “square brackets”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05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ADD5-09CB-4DC0-BAAD-ED3E027A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3EF-52B4-4458-B653-F4D3E8A3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Why Javascript?</a:t>
            </a:r>
          </a:p>
          <a:p>
            <a:pPr marL="0" indent="0">
              <a:buNone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/>
              <a:t>One of the most widely used languages (</a:t>
            </a:r>
            <a:r>
              <a:rPr lang="en-US">
                <a:hlinkClick r:id="rId2"/>
              </a:rPr>
              <a:t>https://githut.info/</a:t>
            </a:r>
            <a:r>
              <a:rPr lang="en-US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Available in many environments (web, scripting,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Very forgiving or “high-level”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You already have everything you need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17553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p5.js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Javscript library built for artists in Java, later ported to Javascript.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Quick and easy visuals.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Inclusive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Online editor: </a:t>
            </a:r>
            <a:r>
              <a:rPr lang="en-US">
                <a:hlinkClick r:id="rId2"/>
              </a:rPr>
              <a:t>https://editor.p5js.org</a:t>
            </a:r>
            <a:r>
              <a:rPr lang="en-US"/>
              <a:t>. </a:t>
            </a:r>
          </a:p>
          <a:p>
            <a:pPr lvl="1"/>
            <a:r>
              <a:rPr lang="en-US"/>
              <a:t>This will be our primary coding environment for class and assignments.</a:t>
            </a:r>
          </a:p>
          <a:p>
            <a:pPr lvl="1"/>
            <a:r>
              <a:rPr lang="en-US"/>
              <a:t>Take a few minutes now to make an account so you can save your work and send me links for questions or assignments.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 sz="2400" i="1"/>
              <a:t>If you’ve coded before and you want to try Java or Python: </a:t>
            </a:r>
            <a:r>
              <a:rPr lang="en-US" sz="2400" i="1">
                <a:hlinkClick r:id="rId3"/>
              </a:rPr>
              <a:t>https://processing.org</a:t>
            </a:r>
            <a:r>
              <a:rPr lang="en-US" sz="2400" i="1"/>
              <a:t>.</a:t>
            </a:r>
            <a:r>
              <a:rPr lang="en-US" sz="2400" i="1" dirty="0"/>
              <a:t> 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4F192-66FB-4205-A5A4-A0C657B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Tour of p5.js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D006-F685-4281-935D-E20A1C8B6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https://editor.p5js.org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66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Here are a few good books if you’d rather have something:</a:t>
            </a:r>
            <a:endParaRPr lang="en-US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22C-AD74-4F9A-9863-4A2EB52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3200-6014-49F5-90BF-B65A44C6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Internal to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Write-ups on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Email me with a link to your project</a:t>
            </a:r>
          </a:p>
          <a:p>
            <a:pPr marL="0" indent="0">
              <a:buNone/>
            </a:pPr>
            <a:r>
              <a:rPr lang="en-US" b="1"/>
              <a:t>External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p5.js reference page: </a:t>
            </a:r>
            <a:r>
              <a:rPr lang="en-US">
                <a:hlinkClick r:id="rId2"/>
              </a:rPr>
              <a:t>https://p5js.org/reference/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Daniel Shiffman’s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349385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5CC9-C756-4958-A159-C678486B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B9D4-DD20-4F30-84F6-8D18F96F2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for the fine print</a:t>
            </a:r>
          </a:p>
        </p:txBody>
      </p:sp>
    </p:spTree>
    <p:extLst>
      <p:ext uri="{BB962C8B-B14F-4D97-AF65-F5344CB8AC3E}">
        <p14:creationId xmlns:p14="http://schemas.microsoft.com/office/powerpoint/2010/main" val="19118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CD6C94-4695-45F2-ACB6-FBC8738B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9200"/>
              </p:ext>
            </p:extLst>
          </p:nvPr>
        </p:nvGraphicFramePr>
        <p:xfrm>
          <a:off x="2095500" y="285750"/>
          <a:ext cx="8001000" cy="6305547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75901555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572467423"/>
                    </a:ext>
                  </a:extLst>
                </a:gridCol>
              </a:tblGrid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4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Intro and Syllabus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71735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10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Drawing on a Screen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088553"/>
                  </a:ext>
                </a:extLst>
              </a:tr>
              <a:tr h="75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17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Variables, Conditionals, Motion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526504"/>
                  </a:ext>
                </a:extLst>
              </a:tr>
              <a:tr h="75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September 24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Events and Interactivity, Collision Detection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59586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October 1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 (Images and Sound)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912255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October 8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Networking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937524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October 15</a:t>
                      </a:r>
                      <a:endParaRPr lang="en-US" sz="20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Fall Break</a:t>
                      </a:r>
                      <a:endParaRPr lang="en-US" sz="20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005899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October 22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Midterm Project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411425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October 29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64550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5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Loops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40654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11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Arrays / Lists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64939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November 18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Flex</a:t>
                      </a:r>
                      <a:endParaRPr lang="en-US" sz="200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313720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November 25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Final Project Period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431781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December 3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20123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TBD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4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crhallberg@gmail.com</a:t>
            </a:r>
          </a:p>
          <a:p>
            <a:r>
              <a:rPr lang="en-US" dirty="0"/>
              <a:t>Office</a:t>
            </a:r>
            <a:r>
              <a:rPr lang="en-US"/>
              <a:t>: To the right of the IMM office</a:t>
            </a:r>
            <a:endParaRPr lang="en-US" dirty="0"/>
          </a:p>
          <a:p>
            <a:r>
              <a:rPr lang="en-US" dirty="0"/>
              <a:t>Office Hours</a:t>
            </a:r>
            <a:r>
              <a:rPr lang="en-US"/>
              <a:t>: 11am </a:t>
            </a:r>
            <a:r>
              <a:rPr lang="en-US" dirty="0"/>
              <a:t>until class </a:t>
            </a:r>
            <a:r>
              <a:rPr lang="en-US"/>
              <a:t>every Monday, online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0C59F-3711-478D-8770-89C47A09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By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0E7A7-367C-4FB7-9D49-38B62B57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Hands-On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Minute Survey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 i="1"/>
              <a:t>The class is a 4-hour block. I will likely not fill the whole time. I always stay until 9 for any questions, comments, etc. BYO caffeine.</a:t>
            </a:r>
          </a:p>
        </p:txBody>
      </p:sp>
    </p:spTree>
    <p:extLst>
      <p:ext uri="{BB962C8B-B14F-4D97-AF65-F5344CB8AC3E}">
        <p14:creationId xmlns:p14="http://schemas.microsoft.com/office/powerpoint/2010/main" val="320412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0"/>
            <a:ext cx="5300136" cy="6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</a:t>
            </a:r>
            <a:r>
              <a:rPr lang="en-US" b="1"/>
              <a:t>consist of: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20% for participation</a:t>
            </a:r>
            <a:endParaRPr lang="en-US" dirty="0"/>
          </a:p>
          <a:p>
            <a:r>
              <a:rPr lang="en-US"/>
              <a:t>20% for homework</a:t>
            </a:r>
            <a:endParaRPr lang="en-US" dirty="0"/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394460"/>
            <a:ext cx="542544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665-DC44-44A0-8A2D-C54C815E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Accommodations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BDE33-47E0-4FBE-82CE-B3AB4FFA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59340"/>
              </p:ext>
            </p:extLst>
          </p:nvPr>
        </p:nvGraphicFramePr>
        <p:xfrm>
          <a:off x="838199" y="1825624"/>
          <a:ext cx="10515600" cy="50626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3973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3300894"/>
                    </a:ext>
                  </a:extLst>
                </a:gridCol>
              </a:tblGrid>
              <a:tr h="1230343">
                <a:tc>
                  <a:txBody>
                    <a:bodyPr/>
                    <a:lstStyle/>
                    <a:p>
                      <a:r>
                        <a:rPr lang="en-US" sz="2800" b="1"/>
                        <a:t>Assignment extensions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More than a day’s notice if possible.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588853"/>
                  </a:ext>
                </a:extLst>
              </a:tr>
              <a:tr h="1230343">
                <a:tc>
                  <a:txBody>
                    <a:bodyPr/>
                    <a:lstStyle/>
                    <a:p>
                      <a:r>
                        <a:rPr lang="en-US" sz="2800" b="1"/>
                        <a:t>Missing class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Please let me know ahead of time.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18370"/>
                  </a:ext>
                </a:extLst>
              </a:tr>
              <a:tr h="1341346">
                <a:tc>
                  <a:txBody>
                    <a:bodyPr/>
                    <a:lstStyle/>
                    <a:p>
                      <a:r>
                        <a:rPr lang="en-US" sz="2800" b="1"/>
                        <a:t>Special Accommodations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Turn them in with your minute survey, talk to me after class, or email me in the next week.</a:t>
                      </a:r>
                      <a:endParaRPr lang="en-US" sz="28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186454"/>
                  </a:ext>
                </a:extLst>
              </a:tr>
              <a:tr h="1230343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52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F9E-FCDC-4F4C-9336-BC32EFE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FEA-81A4-4004-B78F-BCBE957C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 an eye out for interactive articles or web pages</a:t>
            </a:r>
          </a:p>
          <a:p>
            <a:pPr lvl="1"/>
            <a:r>
              <a:rPr lang="en-US"/>
              <a:t>Nicky Case is amazing: </a:t>
            </a:r>
            <a:r>
              <a:rPr lang="en-US">
                <a:hlinkClick r:id="rId2"/>
              </a:rPr>
              <a:t>https://ncase.me/</a:t>
            </a:r>
            <a:r>
              <a:rPr lang="en-US"/>
              <a:t> </a:t>
            </a:r>
          </a:p>
          <a:p>
            <a:pPr lvl="1"/>
            <a:r>
              <a:rPr lang="en-US"/>
              <a:t>Voter maps on articles</a:t>
            </a:r>
          </a:p>
          <a:p>
            <a:pPr lvl="1"/>
            <a:endParaRPr lang="en-US"/>
          </a:p>
          <a:p>
            <a:r>
              <a:rPr lang="en-US"/>
              <a:t>Speaking of voter maps, please register to vote:</a:t>
            </a:r>
          </a:p>
          <a:p>
            <a:pPr lvl="1"/>
            <a:r>
              <a:rPr lang="en-US"/>
              <a:t>I Will Vote: </a:t>
            </a:r>
            <a:r>
              <a:rPr lang="en-US">
                <a:hlinkClick r:id="rId3"/>
              </a:rPr>
              <a:t>https://iwillvote.com/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The Deep End: “What is Code?” by Paul Ford</a:t>
            </a:r>
          </a:p>
          <a:p>
            <a:pPr lvl="1"/>
            <a:r>
              <a:rPr lang="en-US"/>
              <a:t>Great article with intractive examples</a:t>
            </a:r>
          </a:p>
          <a:p>
            <a:pPr lvl="1"/>
            <a:r>
              <a:rPr lang="en-US"/>
              <a:t>Skip to section 1.1 (or 2 if you don’t want to know about the author)</a:t>
            </a:r>
          </a:p>
        </p:txBody>
      </p:sp>
    </p:spTree>
    <p:extLst>
      <p:ext uri="{BB962C8B-B14F-4D97-AF65-F5344CB8AC3E}">
        <p14:creationId xmlns:p14="http://schemas.microsoft.com/office/powerpoint/2010/main" val="92148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43807B-2521-4915-AFDB-D6B347CF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F5A75-841A-4E2D-BFF6-9B38DA131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to know you</a:t>
            </a:r>
          </a:p>
        </p:txBody>
      </p:sp>
    </p:spTree>
    <p:extLst>
      <p:ext uri="{BB962C8B-B14F-4D97-AF65-F5344CB8AC3E}">
        <p14:creationId xmlns:p14="http://schemas.microsoft.com/office/powerpoint/2010/main" val="256889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99540-74B1-4152-A461-D72EF231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get started…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8B796-FA6B-4BB2-9F67-C3DFAC22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many of you have a laptop?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may be moved to a new classroom with fewer computers.</a:t>
            </a:r>
          </a:p>
        </p:txBody>
      </p:sp>
    </p:spTree>
    <p:extLst>
      <p:ext uri="{BB962C8B-B14F-4D97-AF65-F5344CB8AC3E}">
        <p14:creationId xmlns:p14="http://schemas.microsoft.com/office/powerpoint/2010/main" val="5129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775-30AA-4188-8155-76FD04D1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3E5-EFB0-43FE-80ED-6A24D4BB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Learn about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Talk about learning how to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terrible sandwich.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 at some resources.</a:t>
            </a:r>
          </a:p>
        </p:txBody>
      </p:sp>
    </p:spTree>
    <p:extLst>
      <p:ext uri="{BB962C8B-B14F-4D97-AF65-F5344CB8AC3E}">
        <p14:creationId xmlns:p14="http://schemas.microsoft.com/office/powerpoint/2010/main" val="371734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</a:t>
            </a:r>
            <a:r>
              <a:rPr lang="en-US" dirty="0"/>
              <a:t>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“All </a:t>
            </a:r>
            <a:r>
              <a:rPr lang="en-US" b="1" dirty="0"/>
              <a:t>programmers are playwrights and all computers are terrible </a:t>
            </a:r>
            <a:r>
              <a:rPr lang="en-US" b="1"/>
              <a:t>actors.”</a:t>
            </a:r>
            <a:endParaRPr lang="en-US" b="1" dirty="0"/>
          </a:p>
          <a:p>
            <a:pPr algn="r"/>
            <a:r>
              <a:rPr lang="en-US"/>
              <a:t>~ Anonymous</a:t>
            </a:r>
          </a:p>
          <a:p>
            <a:r>
              <a:rPr lang="en-US" b="1"/>
              <a:t>“Computers are </a:t>
            </a:r>
            <a:r>
              <a:rPr lang="en-US" b="1" i="1"/>
              <a:t>fast</a:t>
            </a:r>
            <a:r>
              <a:rPr lang="en-US" b="1"/>
              <a:t>, not </a:t>
            </a:r>
            <a:r>
              <a:rPr lang="en-US" b="1" i="1"/>
              <a:t>smart</a:t>
            </a:r>
            <a:r>
              <a:rPr lang="en-US" b="1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/>
              <a:t>What it’s like to Learn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b="1"/>
              <a:t>Learning a foreign language</a:t>
            </a:r>
          </a:p>
          <a:p>
            <a:pPr lvl="1"/>
            <a:r>
              <a:rPr lang="en-US" sz="2000"/>
              <a:t>All code will be in English, but the grammar and punctuation are wild!</a:t>
            </a:r>
          </a:p>
          <a:p>
            <a:r>
              <a:rPr lang="en-US" sz="2000" b="1"/>
              <a:t>Learning to think algorithmically</a:t>
            </a:r>
          </a:p>
          <a:p>
            <a:pPr lvl="1"/>
            <a:r>
              <a:rPr lang="en-US" sz="2000"/>
              <a:t>Breaking problems down into steps</a:t>
            </a:r>
          </a:p>
          <a:p>
            <a:pPr lvl="1"/>
            <a:r>
              <a:rPr lang="en-US" sz="2000"/>
              <a:t>Organizing those steps optimally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EC557-60F5-4612-B6A6-0B67FA74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r="5657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7446B-A526-403B-A587-593DB349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We Will Run Into While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EB741-DCF5-4EA1-A797-A42E0338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Math!</a:t>
            </a:r>
          </a:p>
          <a:p>
            <a:pPr lvl="1"/>
            <a:r>
              <a:rPr lang="en-US"/>
              <a:t>Particularly basic algebra and trigonometry.</a:t>
            </a:r>
          </a:p>
          <a:p>
            <a:pPr lvl="1"/>
            <a:r>
              <a:rPr lang="en-US"/>
              <a:t>This math will be easy and/but non-linear.</a:t>
            </a:r>
          </a:p>
          <a:p>
            <a:pPr lvl="2"/>
            <a:r>
              <a:rPr lang="en-US"/>
              <a:t>x = y + 10</a:t>
            </a:r>
          </a:p>
          <a:p>
            <a:pPr lvl="2"/>
            <a:r>
              <a:rPr lang="en-US"/>
              <a:t>x = (i * 100) + 10</a:t>
            </a:r>
          </a:p>
          <a:p>
            <a:pPr lvl="1"/>
            <a:r>
              <a:rPr lang="en-US"/>
              <a:t>You’ve been warned.</a:t>
            </a:r>
          </a:p>
          <a:p>
            <a:r>
              <a:rPr lang="en-US"/>
              <a:t>Color theory</a:t>
            </a:r>
          </a:p>
          <a:p>
            <a:r>
              <a:rPr lang="en-US"/>
              <a:t>Interface design</a:t>
            </a:r>
          </a:p>
          <a:p>
            <a:r>
              <a:rPr lang="en-US"/>
              <a:t>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417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 like to Program?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You will often be surprised by what is easy and what is 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1192</Words>
  <Application>Microsoft Office PowerPoint</Application>
  <PresentationFormat>Widescreen</PresentationFormat>
  <Paragraphs>174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Source Sans Pro</vt:lpstr>
      <vt:lpstr>Source Sans Pro Black</vt:lpstr>
      <vt:lpstr>Times New Roman</vt:lpstr>
      <vt:lpstr>Office Theme</vt:lpstr>
      <vt:lpstr>IMM 120 / CSC 101</vt:lpstr>
      <vt:lpstr>My Name is Chris Hallberg</vt:lpstr>
      <vt:lpstr>Before we get started… </vt:lpstr>
      <vt:lpstr>Today</vt:lpstr>
      <vt:lpstr>Learning to Program</vt:lpstr>
      <vt:lpstr>What it’s like to Learn Programming</vt:lpstr>
      <vt:lpstr>Things We Will Run Into While Coding</vt:lpstr>
      <vt:lpstr>What is it like to Program?</vt:lpstr>
      <vt:lpstr>For example: Doors</vt:lpstr>
      <vt:lpstr>For example: Cooking</vt:lpstr>
      <vt:lpstr>For example: Sandwiches</vt:lpstr>
      <vt:lpstr>A Little Vocabulary</vt:lpstr>
      <vt:lpstr>Javascript</vt:lpstr>
      <vt:lpstr>p5.js</vt:lpstr>
      <vt:lpstr>A Quick Tour of p5.js</vt:lpstr>
      <vt:lpstr>Resources</vt:lpstr>
      <vt:lpstr>Resources</vt:lpstr>
      <vt:lpstr>About the Class</vt:lpstr>
      <vt:lpstr>PowerPoint Presentation</vt:lpstr>
      <vt:lpstr>Week By Week</vt:lpstr>
      <vt:lpstr>Minute Surveys</vt:lpstr>
      <vt:lpstr>Grading</vt:lpstr>
      <vt:lpstr>Accommodations</vt:lpstr>
      <vt:lpstr>Homework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85</cp:revision>
  <dcterms:created xsi:type="dcterms:W3CDTF">2017-09-04T23:06:03Z</dcterms:created>
  <dcterms:modified xsi:type="dcterms:W3CDTF">2018-09-04T18:05:34Z</dcterms:modified>
</cp:coreProperties>
</file>