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63" r:id="rId4"/>
    <p:sldId id="264" r:id="rId5"/>
    <p:sldId id="265" r:id="rId6"/>
    <p:sldId id="266" r:id="rId7"/>
    <p:sldId id="267" r:id="rId8"/>
    <p:sldId id="268" r:id="rId9"/>
    <p:sldId id="259" r:id="rId10"/>
    <p:sldId id="284" r:id="rId11"/>
    <p:sldId id="278" r:id="rId12"/>
    <p:sldId id="285" r:id="rId13"/>
    <p:sldId id="291" r:id="rId14"/>
    <p:sldId id="292" r:id="rId15"/>
    <p:sldId id="280" r:id="rId16"/>
    <p:sldId id="293" r:id="rId17"/>
    <p:sldId id="294" r:id="rId18"/>
    <p:sldId id="305" r:id="rId19"/>
    <p:sldId id="306" r:id="rId20"/>
    <p:sldId id="269" r:id="rId21"/>
    <p:sldId id="271" r:id="rId22"/>
    <p:sldId id="274" r:id="rId23"/>
    <p:sldId id="275" r:id="rId24"/>
    <p:sldId id="276" r:id="rId25"/>
    <p:sldId id="273" r:id="rId26"/>
    <p:sldId id="279" r:id="rId27"/>
    <p:sldId id="272" r:id="rId28"/>
    <p:sldId id="277" r:id="rId29"/>
    <p:sldId id="283" r:id="rId30"/>
    <p:sldId id="295" r:id="rId31"/>
    <p:sldId id="296" r:id="rId32"/>
    <p:sldId id="298" r:id="rId33"/>
    <p:sldId id="297" r:id="rId34"/>
    <p:sldId id="281" r:id="rId35"/>
    <p:sldId id="286" r:id="rId36"/>
    <p:sldId id="287" r:id="rId37"/>
    <p:sldId id="288" r:id="rId38"/>
    <p:sldId id="289" r:id="rId39"/>
    <p:sldId id="270" r:id="rId40"/>
    <p:sldId id="290" r:id="rId41"/>
    <p:sldId id="301" r:id="rId42"/>
    <p:sldId id="304" r:id="rId43"/>
    <p:sldId id="299" r:id="rId44"/>
    <p:sldId id="300" r:id="rId45"/>
    <p:sldId id="310" r:id="rId46"/>
    <p:sldId id="308" r:id="rId47"/>
    <p:sldId id="302" r:id="rId48"/>
    <p:sldId id="303" r:id="rId49"/>
    <p:sldId id="307" r:id="rId50"/>
    <p:sldId id="30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4384" autoAdjust="0"/>
  </p:normalViewPr>
  <p:slideViewPr>
    <p:cSldViewPr snapToGrid="0">
      <p:cViewPr varScale="1">
        <p:scale>
          <a:sx n="84" d="100"/>
          <a:sy n="84" d="100"/>
        </p:scale>
        <p:origin x="114" y="216"/>
      </p:cViewPr>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F8CB8-D0F8-433D-962C-30FDEB719932}" type="datetimeFigureOut">
              <a:rPr lang="en-US" smtClean="0"/>
              <a:t>9/25/2017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3A5FA-A976-4620-BFE3-90A3FAF2E4A6}" type="slidenum">
              <a:rPr lang="en-US" smtClean="0"/>
              <a:t>‹#›</a:t>
            </a:fld>
            <a:endParaRPr lang="en-US"/>
          </a:p>
        </p:txBody>
      </p:sp>
    </p:spTree>
    <p:extLst>
      <p:ext uri="{BB962C8B-B14F-4D97-AF65-F5344CB8AC3E}">
        <p14:creationId xmlns:p14="http://schemas.microsoft.com/office/powerpoint/2010/main" val="408232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https://codepen.io/crhallberg/full/gGLvqW</a:t>
            </a:r>
          </a:p>
        </p:txBody>
      </p:sp>
      <p:sp>
        <p:nvSpPr>
          <p:cNvPr id="4" name="Slide Number Placeholder 3"/>
          <p:cNvSpPr>
            <a:spLocks noGrp="1"/>
          </p:cNvSpPr>
          <p:nvPr>
            <p:ph type="sldNum" sz="quarter" idx="10"/>
          </p:nvPr>
        </p:nvSpPr>
        <p:spPr/>
        <p:txBody>
          <a:bodyPr/>
          <a:lstStyle/>
          <a:p>
            <a:fld id="{4363A5FA-A976-4620-BFE3-90A3FAF2E4A6}" type="slidenum">
              <a:rPr lang="en-US" smtClean="0"/>
              <a:t>39</a:t>
            </a:fld>
            <a:endParaRPr lang="en-US"/>
          </a:p>
        </p:txBody>
      </p:sp>
    </p:spTree>
    <p:extLst>
      <p:ext uri="{BB962C8B-B14F-4D97-AF65-F5344CB8AC3E}">
        <p14:creationId xmlns:p14="http://schemas.microsoft.com/office/powerpoint/2010/main" val="134061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map. Refer </a:t>
            </a:r>
            <a:r>
              <a:rPr lang="en-US" dirty="0" err="1"/>
              <a:t>atan</a:t>
            </a:r>
            <a:r>
              <a:rPr lang="en-US" dirty="0"/>
              <a:t> to reference</a:t>
            </a:r>
          </a:p>
        </p:txBody>
      </p:sp>
      <p:sp>
        <p:nvSpPr>
          <p:cNvPr id="4" name="Slide Number Placeholder 3"/>
          <p:cNvSpPr>
            <a:spLocks noGrp="1"/>
          </p:cNvSpPr>
          <p:nvPr>
            <p:ph type="sldNum" sz="quarter" idx="10"/>
          </p:nvPr>
        </p:nvSpPr>
        <p:spPr/>
        <p:txBody>
          <a:bodyPr/>
          <a:lstStyle/>
          <a:p>
            <a:fld id="{4363A5FA-A976-4620-BFE3-90A3FAF2E4A6}" type="slidenum">
              <a:rPr lang="en-US" smtClean="0"/>
              <a:t>46</a:t>
            </a:fld>
            <a:endParaRPr lang="en-US"/>
          </a:p>
        </p:txBody>
      </p:sp>
    </p:spTree>
    <p:extLst>
      <p:ext uri="{BB962C8B-B14F-4D97-AF65-F5344CB8AC3E}">
        <p14:creationId xmlns:p14="http://schemas.microsoft.com/office/powerpoint/2010/main" val="34654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16924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106093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6868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302843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70BEF-3A1F-40D4-ABEB-2393DB37F39C}"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9195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70BEF-3A1F-40D4-ABEB-2393DB37F39C}"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8704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70BEF-3A1F-40D4-ABEB-2393DB37F39C}"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0988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70BEF-3A1F-40D4-ABEB-2393DB37F39C}"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426461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70BEF-3A1F-40D4-ABEB-2393DB37F39C}"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5935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17905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70BEF-3A1F-40D4-ABEB-2393DB37F39C}"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15F4F-474E-4A51-9998-4D00C199CB23}" type="slidenum">
              <a:rPr lang="en-US" smtClean="0"/>
              <a:t>‹#›</a:t>
            </a:fld>
            <a:endParaRPr lang="en-US"/>
          </a:p>
        </p:txBody>
      </p:sp>
    </p:spTree>
    <p:extLst>
      <p:ext uri="{BB962C8B-B14F-4D97-AF65-F5344CB8AC3E}">
        <p14:creationId xmlns:p14="http://schemas.microsoft.com/office/powerpoint/2010/main" val="222137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70BEF-3A1F-40D4-ABEB-2393DB37F39C}"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15F4F-474E-4A51-9998-4D00C199CB23}" type="slidenum">
              <a:rPr lang="en-US" smtClean="0"/>
              <a:t>‹#›</a:t>
            </a:fld>
            <a:endParaRPr lang="en-US"/>
          </a:p>
        </p:txBody>
      </p:sp>
    </p:spTree>
    <p:extLst>
      <p:ext uri="{BB962C8B-B14F-4D97-AF65-F5344CB8AC3E}">
        <p14:creationId xmlns:p14="http://schemas.microsoft.com/office/powerpoint/2010/main" val="638717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Rubber_duck_debugging" TargetMode="External"/><Relationship Id="rId2" Type="http://schemas.openxmlformats.org/officeDocument/2006/relationships/hyperlink" Target="rubberduckdebugging.com" TargetMode="External"/><Relationship Id="rId1" Type="http://schemas.openxmlformats.org/officeDocument/2006/relationships/slideLayout" Target="../slideLayouts/slideLayout2.xml"/><Relationship Id="rId6" Type="http://schemas.openxmlformats.org/officeDocument/2006/relationships/hyperlink" Target="https://www.amazon.com/" TargetMode="External"/><Relationship Id="rId5" Type="http://schemas.openxmlformats.org/officeDocument/2006/relationships/hyperlink" Target="https://www.zenhub.com/blog/why-rubber-duck-debugging-is-the-best-way-to-debug-your-code/" TargetMode="External"/><Relationship Id="rId4" Type="http://schemas.openxmlformats.org/officeDocument/2006/relationships/hyperlink" Target="http://lists.ethernal.org/oldarchives/cantlug-0211/msg00174.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cdpn.io/e/ZXBrZw"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s://cdpn.io/e/veNQJo"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06E2-74D4-4390-B5AE-38D771B969F6}"/>
              </a:ext>
            </a:extLst>
          </p:cNvPr>
          <p:cNvSpPr>
            <a:spLocks noGrp="1"/>
          </p:cNvSpPr>
          <p:nvPr>
            <p:ph type="ctrTitle"/>
          </p:nvPr>
        </p:nvSpPr>
        <p:spPr/>
        <p:txBody>
          <a:bodyPr/>
          <a:lstStyle/>
          <a:p>
            <a:r>
              <a:rPr lang="en-US" dirty="0"/>
              <a:t>Class 4 – Sept. 25</a:t>
            </a:r>
          </a:p>
        </p:txBody>
      </p:sp>
      <p:sp>
        <p:nvSpPr>
          <p:cNvPr id="3" name="Subtitle 2">
            <a:extLst>
              <a:ext uri="{FF2B5EF4-FFF2-40B4-BE49-F238E27FC236}">
                <a16:creationId xmlns:a16="http://schemas.microsoft.com/office/drawing/2014/main" id="{6744B466-B79D-4437-A76E-A973E0250BAB}"/>
              </a:ext>
            </a:extLst>
          </p:cNvPr>
          <p:cNvSpPr>
            <a:spLocks noGrp="1"/>
          </p:cNvSpPr>
          <p:nvPr>
            <p:ph type="subTitle" idx="1"/>
          </p:nvPr>
        </p:nvSpPr>
        <p:spPr/>
        <p:txBody>
          <a:bodyPr/>
          <a:lstStyle/>
          <a:p>
            <a:r>
              <a:rPr lang="en-US" dirty="0"/>
              <a:t>Writing code</a:t>
            </a:r>
          </a:p>
          <a:p>
            <a:r>
              <a:rPr lang="en-US" dirty="0"/>
              <a:t>Images</a:t>
            </a:r>
          </a:p>
          <a:p>
            <a:r>
              <a:rPr lang="en-US"/>
              <a:t>Rotation</a:t>
            </a:r>
            <a:endParaRPr lang="en-US" dirty="0"/>
          </a:p>
        </p:txBody>
      </p:sp>
    </p:spTree>
    <p:extLst>
      <p:ext uri="{BB962C8B-B14F-4D97-AF65-F5344CB8AC3E}">
        <p14:creationId xmlns:p14="http://schemas.microsoft.com/office/powerpoint/2010/main" val="312401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05B-D177-45C6-B7D7-F69090567D9E}"/>
              </a:ext>
            </a:extLst>
          </p:cNvPr>
          <p:cNvSpPr>
            <a:spLocks noGrp="1"/>
          </p:cNvSpPr>
          <p:nvPr>
            <p:ph type="title"/>
          </p:nvPr>
        </p:nvSpPr>
        <p:spPr/>
        <p:txBody>
          <a:bodyPr/>
          <a:lstStyle/>
          <a:p>
            <a:r>
              <a:rPr lang="en-US" dirty="0"/>
              <a:t>Writing Programs</a:t>
            </a:r>
          </a:p>
        </p:txBody>
      </p:sp>
      <p:sp>
        <p:nvSpPr>
          <p:cNvPr id="3" name="Text Placeholder 2">
            <a:extLst>
              <a:ext uri="{FF2B5EF4-FFF2-40B4-BE49-F238E27FC236}">
                <a16:creationId xmlns:a16="http://schemas.microsoft.com/office/drawing/2014/main" id="{22A2DC72-3B5D-4953-8C32-C8EF16E4D5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532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624CED-B4EE-416E-941B-5348660FD7B1}"/>
              </a:ext>
            </a:extLst>
          </p:cNvPr>
          <p:cNvSpPr>
            <a:spLocks noGrp="1"/>
          </p:cNvSpPr>
          <p:nvPr>
            <p:ph type="title"/>
          </p:nvPr>
        </p:nvSpPr>
        <p:spPr/>
        <p:txBody>
          <a:bodyPr/>
          <a:lstStyle/>
          <a:p>
            <a:r>
              <a:rPr lang="en-US" dirty="0"/>
              <a:t>Semantics vs. Syntax</a:t>
            </a:r>
          </a:p>
        </p:txBody>
      </p:sp>
      <p:sp>
        <p:nvSpPr>
          <p:cNvPr id="6" name="Text Placeholder 5">
            <a:extLst>
              <a:ext uri="{FF2B5EF4-FFF2-40B4-BE49-F238E27FC236}">
                <a16:creationId xmlns:a16="http://schemas.microsoft.com/office/drawing/2014/main" id="{0A0A6C22-94F7-437C-9ED1-8DCA2010BEBB}"/>
              </a:ext>
            </a:extLst>
          </p:cNvPr>
          <p:cNvSpPr>
            <a:spLocks noGrp="1"/>
          </p:cNvSpPr>
          <p:nvPr>
            <p:ph type="body" idx="1"/>
          </p:nvPr>
        </p:nvSpPr>
        <p:spPr/>
        <p:txBody>
          <a:bodyPr>
            <a:normAutofit/>
          </a:bodyPr>
          <a:lstStyle/>
          <a:p>
            <a:r>
              <a:rPr lang="en-US" sz="3200" dirty="0"/>
              <a:t>Syntax</a:t>
            </a:r>
          </a:p>
        </p:txBody>
      </p:sp>
      <p:sp>
        <p:nvSpPr>
          <p:cNvPr id="5" name="Content Placeholder 4">
            <a:extLst>
              <a:ext uri="{FF2B5EF4-FFF2-40B4-BE49-F238E27FC236}">
                <a16:creationId xmlns:a16="http://schemas.microsoft.com/office/drawing/2014/main" id="{A8970EEC-F7BE-4F5D-AB37-ED4792E8EEBF}"/>
              </a:ext>
            </a:extLst>
          </p:cNvPr>
          <p:cNvSpPr>
            <a:spLocks noGrp="1"/>
          </p:cNvSpPr>
          <p:nvPr>
            <p:ph sz="half" idx="2"/>
          </p:nvPr>
        </p:nvSpPr>
        <p:spPr/>
        <p:txBody>
          <a:bodyPr/>
          <a:lstStyle/>
          <a:p>
            <a:r>
              <a:rPr lang="en-US" b="1" dirty="0"/>
              <a:t>Syntax</a:t>
            </a:r>
            <a:r>
              <a:rPr lang="en-US" dirty="0"/>
              <a:t> is the punctuation and the proper way to write code so a computer can translate it.</a:t>
            </a:r>
          </a:p>
          <a:p>
            <a:endParaRPr lang="en-US" b="1" dirty="0"/>
          </a:p>
          <a:p>
            <a:r>
              <a:rPr lang="en-US" dirty="0"/>
              <a:t>A </a:t>
            </a:r>
            <a:r>
              <a:rPr lang="en-US" b="1" dirty="0"/>
              <a:t>syntax error</a:t>
            </a:r>
            <a:r>
              <a:rPr lang="en-US" dirty="0"/>
              <a:t> may be:</a:t>
            </a:r>
          </a:p>
          <a:p>
            <a:pPr lvl="1"/>
            <a:r>
              <a:rPr lang="en-US" dirty="0"/>
              <a:t>Missing a semi-colon</a:t>
            </a:r>
          </a:p>
          <a:p>
            <a:pPr lvl="1"/>
            <a:r>
              <a:rPr lang="en-US" dirty="0"/>
              <a:t>Too many brackets</a:t>
            </a:r>
          </a:p>
          <a:p>
            <a:pPr lvl="1"/>
            <a:r>
              <a:rPr lang="en-US" dirty="0"/>
              <a:t>Too many or too few parameters</a:t>
            </a:r>
          </a:p>
        </p:txBody>
      </p:sp>
      <p:sp>
        <p:nvSpPr>
          <p:cNvPr id="7" name="Text Placeholder 6">
            <a:extLst>
              <a:ext uri="{FF2B5EF4-FFF2-40B4-BE49-F238E27FC236}">
                <a16:creationId xmlns:a16="http://schemas.microsoft.com/office/drawing/2014/main" id="{141F9165-F40A-4B2C-963B-5BF48D8E8B70}"/>
              </a:ext>
            </a:extLst>
          </p:cNvPr>
          <p:cNvSpPr>
            <a:spLocks noGrp="1"/>
          </p:cNvSpPr>
          <p:nvPr>
            <p:ph type="body" sz="quarter" idx="3"/>
          </p:nvPr>
        </p:nvSpPr>
        <p:spPr/>
        <p:txBody>
          <a:bodyPr>
            <a:normAutofit/>
          </a:bodyPr>
          <a:lstStyle/>
          <a:p>
            <a:r>
              <a:rPr lang="en-US" sz="3200" dirty="0"/>
              <a:t>Semantics</a:t>
            </a:r>
          </a:p>
        </p:txBody>
      </p:sp>
      <p:sp>
        <p:nvSpPr>
          <p:cNvPr id="8" name="Content Placeholder 7">
            <a:extLst>
              <a:ext uri="{FF2B5EF4-FFF2-40B4-BE49-F238E27FC236}">
                <a16:creationId xmlns:a16="http://schemas.microsoft.com/office/drawing/2014/main" id="{23F32801-528D-47D1-848C-AFF41518D4F1}"/>
              </a:ext>
            </a:extLst>
          </p:cNvPr>
          <p:cNvSpPr>
            <a:spLocks noGrp="1"/>
          </p:cNvSpPr>
          <p:nvPr>
            <p:ph sz="quarter" idx="4"/>
          </p:nvPr>
        </p:nvSpPr>
        <p:spPr/>
        <p:txBody>
          <a:bodyPr/>
          <a:lstStyle/>
          <a:p>
            <a:r>
              <a:rPr lang="en-US" b="1" dirty="0"/>
              <a:t>Semantics</a:t>
            </a:r>
            <a:r>
              <a:rPr lang="en-US" dirty="0"/>
              <a:t> are what your code means and what it’s trying to accomplish.</a:t>
            </a:r>
          </a:p>
          <a:p>
            <a:endParaRPr lang="en-US" dirty="0"/>
          </a:p>
          <a:p>
            <a:r>
              <a:rPr lang="en-US" dirty="0"/>
              <a:t>A </a:t>
            </a:r>
            <a:r>
              <a:rPr lang="en-US" b="1" dirty="0"/>
              <a:t>semantics error</a:t>
            </a:r>
            <a:r>
              <a:rPr lang="en-US" dirty="0"/>
              <a:t> may be:</a:t>
            </a:r>
          </a:p>
          <a:p>
            <a:pPr lvl="1"/>
            <a:r>
              <a:rPr lang="en-US" dirty="0"/>
              <a:t>Using the wrong variable</a:t>
            </a:r>
          </a:p>
          <a:p>
            <a:pPr lvl="1"/>
            <a:r>
              <a:rPr lang="en-US" dirty="0"/>
              <a:t>Using &lt; instead of &gt;</a:t>
            </a:r>
          </a:p>
          <a:p>
            <a:pPr lvl="1"/>
            <a:r>
              <a:rPr lang="en-US" dirty="0"/>
              <a:t>Setting a variable wrong</a:t>
            </a:r>
          </a:p>
        </p:txBody>
      </p:sp>
    </p:spTree>
    <p:extLst>
      <p:ext uri="{BB962C8B-B14F-4D97-AF65-F5344CB8AC3E}">
        <p14:creationId xmlns:p14="http://schemas.microsoft.com/office/powerpoint/2010/main" val="411822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DE55A8-15B3-4536-A4CD-58386118892C}"/>
              </a:ext>
            </a:extLst>
          </p:cNvPr>
          <p:cNvSpPr>
            <a:spLocks noGrp="1"/>
          </p:cNvSpPr>
          <p:nvPr>
            <p:ph type="title"/>
          </p:nvPr>
        </p:nvSpPr>
        <p:spPr/>
        <p:txBody>
          <a:bodyPr/>
          <a:lstStyle/>
          <a:p>
            <a:r>
              <a:rPr lang="en-US" dirty="0"/>
              <a:t>Pseudocode</a:t>
            </a:r>
          </a:p>
        </p:txBody>
      </p:sp>
      <p:sp>
        <p:nvSpPr>
          <p:cNvPr id="8" name="Content Placeholder 7">
            <a:extLst>
              <a:ext uri="{FF2B5EF4-FFF2-40B4-BE49-F238E27FC236}">
                <a16:creationId xmlns:a16="http://schemas.microsoft.com/office/drawing/2014/main" id="{B6A83C2D-DD3A-4628-8017-5DDC74756C5D}"/>
              </a:ext>
            </a:extLst>
          </p:cNvPr>
          <p:cNvSpPr>
            <a:spLocks noGrp="1"/>
          </p:cNvSpPr>
          <p:nvPr>
            <p:ph idx="1"/>
          </p:nvPr>
        </p:nvSpPr>
        <p:spPr/>
        <p:txBody>
          <a:bodyPr/>
          <a:lstStyle/>
          <a:p>
            <a:r>
              <a:rPr lang="en-US" dirty="0"/>
              <a:t>Write out the steps in English before you turn it into real code.</a:t>
            </a:r>
          </a:p>
          <a:p>
            <a:endParaRPr lang="en-US" dirty="0"/>
          </a:p>
          <a:p>
            <a:endParaRPr lang="en-US" dirty="0"/>
          </a:p>
        </p:txBody>
      </p:sp>
    </p:spTree>
    <p:extLst>
      <p:ext uri="{BB962C8B-B14F-4D97-AF65-F5344CB8AC3E}">
        <p14:creationId xmlns:p14="http://schemas.microsoft.com/office/powerpoint/2010/main" val="44448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Start counting. Every time a number is a multiple of 3, say “fizz”. If it’s a multiple of 5, say “buzz”. If it’s both, say “fizz buzz”. If it’s none of the above, say the number.</a:t>
            </a:r>
          </a:p>
        </p:txBody>
      </p:sp>
    </p:spTree>
    <p:extLst>
      <p:ext uri="{BB962C8B-B14F-4D97-AF65-F5344CB8AC3E}">
        <p14:creationId xmlns:p14="http://schemas.microsoft.com/office/powerpoint/2010/main" val="7764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i="1" dirty="0"/>
              <a:t>Start</a:t>
            </a:r>
            <a:r>
              <a:rPr lang="en-US" dirty="0"/>
              <a:t> counting at 1.</a:t>
            </a:r>
          </a:p>
          <a:p>
            <a:r>
              <a:rPr lang="en-US" i="1" dirty="0"/>
              <a:t>Every</a:t>
            </a:r>
            <a:r>
              <a:rPr lang="en-US" dirty="0"/>
              <a:t> time a number:</a:t>
            </a:r>
          </a:p>
          <a:p>
            <a:pPr lvl="1"/>
            <a:r>
              <a:rPr lang="en-US" dirty="0"/>
              <a:t>is a multiple of 3,</a:t>
            </a:r>
          </a:p>
          <a:p>
            <a:pPr lvl="2"/>
            <a:r>
              <a:rPr lang="en-US" dirty="0"/>
              <a:t>say “fizz”. </a:t>
            </a:r>
          </a:p>
          <a:p>
            <a:pPr lvl="1"/>
            <a:r>
              <a:rPr lang="en-US" dirty="0"/>
              <a:t>If it’s a multiple of 5,</a:t>
            </a:r>
          </a:p>
          <a:p>
            <a:pPr lvl="2"/>
            <a:r>
              <a:rPr lang="en-US" dirty="0"/>
              <a:t>say “buzz”. </a:t>
            </a:r>
          </a:p>
          <a:p>
            <a:pPr lvl="1"/>
            <a:r>
              <a:rPr lang="en-US" dirty="0"/>
              <a:t>If it’s both, </a:t>
            </a:r>
          </a:p>
          <a:p>
            <a:pPr lvl="2"/>
            <a:r>
              <a:rPr lang="en-US" dirty="0"/>
              <a:t>say “fizz buzz”.</a:t>
            </a:r>
          </a:p>
          <a:p>
            <a:pPr lvl="1"/>
            <a:r>
              <a:rPr lang="en-US" dirty="0"/>
              <a:t>If it’s none of the above,</a:t>
            </a:r>
          </a:p>
          <a:p>
            <a:pPr lvl="2"/>
            <a:r>
              <a:rPr lang="en-US" dirty="0"/>
              <a:t>say the number</a:t>
            </a:r>
          </a:p>
        </p:txBody>
      </p:sp>
    </p:spTree>
    <p:extLst>
      <p:ext uri="{BB962C8B-B14F-4D97-AF65-F5344CB8AC3E}">
        <p14:creationId xmlns:p14="http://schemas.microsoft.com/office/powerpoint/2010/main" val="39633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5FBB-4320-46A2-853C-AB791B9DCC69}"/>
              </a:ext>
            </a:extLst>
          </p:cNvPr>
          <p:cNvSpPr>
            <a:spLocks noGrp="1"/>
          </p:cNvSpPr>
          <p:nvPr>
            <p:ph type="title"/>
          </p:nvPr>
        </p:nvSpPr>
        <p:spPr/>
        <p:txBody>
          <a:bodyPr/>
          <a:lstStyle/>
          <a:p>
            <a:r>
              <a:rPr lang="en-US" dirty="0"/>
              <a:t>Where in the p5.js skeleton?</a:t>
            </a:r>
          </a:p>
        </p:txBody>
      </p:sp>
      <p:sp>
        <p:nvSpPr>
          <p:cNvPr id="3" name="Content Placeholder 2">
            <a:extLst>
              <a:ext uri="{FF2B5EF4-FFF2-40B4-BE49-F238E27FC236}">
                <a16:creationId xmlns:a16="http://schemas.microsoft.com/office/drawing/2014/main" id="{9D3081EC-0B40-4C18-B560-4B82649A1FE9}"/>
              </a:ext>
            </a:extLst>
          </p:cNvPr>
          <p:cNvSpPr>
            <a:spLocks noGrp="1"/>
          </p:cNvSpPr>
          <p:nvPr>
            <p:ph idx="1"/>
          </p:nvPr>
        </p:nvSpPr>
        <p:spPr/>
        <p:txBody>
          <a:bodyPr/>
          <a:lstStyle/>
          <a:p>
            <a:r>
              <a:rPr lang="en-US" dirty="0"/>
              <a:t>“Once at the start”: </a:t>
            </a:r>
            <a:r>
              <a:rPr lang="en-US" b="1" i="1" dirty="0"/>
              <a:t>setup</a:t>
            </a:r>
          </a:p>
          <a:p>
            <a:r>
              <a:rPr lang="en-US" dirty="0"/>
              <a:t>“Every time this…”: </a:t>
            </a:r>
            <a:r>
              <a:rPr lang="en-US" b="1" i="1" dirty="0"/>
              <a:t>draw</a:t>
            </a:r>
          </a:p>
          <a:p>
            <a:r>
              <a:rPr lang="en-US" dirty="0"/>
              <a:t>“Once when this input…”: </a:t>
            </a:r>
            <a:r>
              <a:rPr lang="en-US" b="1" i="1" dirty="0"/>
              <a:t>event function</a:t>
            </a:r>
          </a:p>
          <a:p>
            <a:pPr lvl="1"/>
            <a:r>
              <a:rPr lang="en-US" dirty="0" err="1"/>
              <a:t>keyPressed</a:t>
            </a:r>
            <a:r>
              <a:rPr lang="en-US" dirty="0"/>
              <a:t>(), </a:t>
            </a:r>
            <a:r>
              <a:rPr lang="en-US" dirty="0" err="1"/>
              <a:t>mousePressed</a:t>
            </a:r>
            <a:r>
              <a:rPr lang="en-US" dirty="0"/>
              <a:t>()</a:t>
            </a:r>
          </a:p>
        </p:txBody>
      </p:sp>
    </p:spTree>
    <p:extLst>
      <p:ext uri="{BB962C8B-B14F-4D97-AF65-F5344CB8AC3E}">
        <p14:creationId xmlns:p14="http://schemas.microsoft.com/office/powerpoint/2010/main" val="384907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lstStyle/>
          <a:p>
            <a:r>
              <a:rPr lang="en-US" dirty="0"/>
              <a:t>Set number to 1</a:t>
            </a:r>
          </a:p>
          <a:p>
            <a:r>
              <a:rPr lang="en-US" dirty="0"/>
              <a:t>In draw:</a:t>
            </a:r>
          </a:p>
          <a:p>
            <a:pPr lvl="1"/>
            <a:r>
              <a:rPr lang="en-US" dirty="0"/>
              <a:t>if number is a multiple of 3,</a:t>
            </a:r>
          </a:p>
          <a:p>
            <a:pPr lvl="2"/>
            <a:r>
              <a:rPr lang="en-US" dirty="0"/>
              <a:t>say “fizz”. </a:t>
            </a:r>
          </a:p>
          <a:p>
            <a:pPr lvl="1"/>
            <a:r>
              <a:rPr lang="en-US" dirty="0"/>
              <a:t>If number is a multiple of 5,</a:t>
            </a:r>
          </a:p>
          <a:p>
            <a:pPr lvl="2"/>
            <a:r>
              <a:rPr lang="en-US" dirty="0"/>
              <a:t>say “buzz”. </a:t>
            </a:r>
          </a:p>
          <a:p>
            <a:pPr lvl="1"/>
            <a:r>
              <a:rPr lang="en-US" dirty="0"/>
              <a:t>If number is a multiple of 15, </a:t>
            </a:r>
          </a:p>
          <a:p>
            <a:pPr lvl="2"/>
            <a:r>
              <a:rPr lang="en-US" dirty="0"/>
              <a:t>say “fizz buzz”.</a:t>
            </a:r>
          </a:p>
          <a:p>
            <a:pPr lvl="1"/>
            <a:r>
              <a:rPr lang="en-US" dirty="0"/>
              <a:t>If none of the above,</a:t>
            </a:r>
          </a:p>
          <a:p>
            <a:pPr lvl="2"/>
            <a:r>
              <a:rPr lang="en-US" dirty="0"/>
              <a:t>say number</a:t>
            </a:r>
          </a:p>
        </p:txBody>
      </p:sp>
    </p:spTree>
    <p:extLst>
      <p:ext uri="{BB962C8B-B14F-4D97-AF65-F5344CB8AC3E}">
        <p14:creationId xmlns:p14="http://schemas.microsoft.com/office/powerpoint/2010/main" val="28779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say “fizz buzz”</a:t>
            </a:r>
          </a:p>
          <a:p>
            <a:pPr lvl="1"/>
            <a:r>
              <a:rPr lang="en-US" dirty="0"/>
              <a:t>else:</a:t>
            </a:r>
          </a:p>
          <a:p>
            <a:pPr lvl="2"/>
            <a:r>
              <a:rPr lang="en-US" dirty="0"/>
              <a:t>if number is a multiple of 3,</a:t>
            </a:r>
          </a:p>
          <a:p>
            <a:pPr lvl="3"/>
            <a:r>
              <a:rPr lang="en-US" dirty="0"/>
              <a:t>say “fizz”. </a:t>
            </a:r>
          </a:p>
          <a:p>
            <a:pPr lvl="2"/>
            <a:r>
              <a:rPr lang="en-US" dirty="0"/>
              <a:t>else If number is a multiple of 5,</a:t>
            </a:r>
          </a:p>
          <a:p>
            <a:pPr lvl="3"/>
            <a:r>
              <a:rPr lang="en-US" dirty="0"/>
              <a:t>say “buzz”. </a:t>
            </a:r>
          </a:p>
          <a:p>
            <a:pPr lvl="2"/>
            <a:r>
              <a:rPr lang="en-US" dirty="0"/>
              <a:t>else</a:t>
            </a:r>
          </a:p>
          <a:p>
            <a:pPr lvl="3"/>
            <a:r>
              <a:rPr lang="en-US" dirty="0"/>
              <a:t>say number</a:t>
            </a:r>
          </a:p>
        </p:txBody>
      </p:sp>
    </p:spTree>
    <p:extLst>
      <p:ext uri="{BB962C8B-B14F-4D97-AF65-F5344CB8AC3E}">
        <p14:creationId xmlns:p14="http://schemas.microsoft.com/office/powerpoint/2010/main" val="225059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674C-2BFF-445D-A190-22A5B105D256}"/>
              </a:ext>
            </a:extLst>
          </p:cNvPr>
          <p:cNvSpPr>
            <a:spLocks noGrp="1"/>
          </p:cNvSpPr>
          <p:nvPr>
            <p:ph type="title"/>
          </p:nvPr>
        </p:nvSpPr>
        <p:spPr/>
        <p:txBody>
          <a:bodyPr/>
          <a:lstStyle/>
          <a:p>
            <a:r>
              <a:rPr lang="en-US" dirty="0" err="1"/>
              <a:t>Fizzbuzz</a:t>
            </a:r>
            <a:r>
              <a:rPr lang="en-US" dirty="0"/>
              <a:t> pseudocode</a:t>
            </a:r>
          </a:p>
        </p:txBody>
      </p:sp>
      <p:sp>
        <p:nvSpPr>
          <p:cNvPr id="3" name="Content Placeholder 2">
            <a:extLst>
              <a:ext uri="{FF2B5EF4-FFF2-40B4-BE49-F238E27FC236}">
                <a16:creationId xmlns:a16="http://schemas.microsoft.com/office/drawing/2014/main" id="{F62179FB-DC85-4EC0-AFB4-5CF796A28878}"/>
              </a:ext>
            </a:extLst>
          </p:cNvPr>
          <p:cNvSpPr>
            <a:spLocks noGrp="1"/>
          </p:cNvSpPr>
          <p:nvPr>
            <p:ph idx="1"/>
          </p:nvPr>
        </p:nvSpPr>
        <p:spPr/>
        <p:txBody>
          <a:bodyPr>
            <a:normAutofit/>
          </a:bodyPr>
          <a:lstStyle/>
          <a:p>
            <a:r>
              <a:rPr lang="en-US" dirty="0"/>
              <a:t>Set number to 1</a:t>
            </a:r>
          </a:p>
          <a:p>
            <a:r>
              <a:rPr lang="en-US" dirty="0"/>
              <a:t>In draw:</a:t>
            </a:r>
          </a:p>
          <a:p>
            <a:pPr lvl="1"/>
            <a:r>
              <a:rPr lang="en-US" dirty="0"/>
              <a:t>If number is a multiple of 15,</a:t>
            </a:r>
          </a:p>
          <a:p>
            <a:pPr lvl="2"/>
            <a:r>
              <a:rPr lang="en-US" dirty="0"/>
              <a:t>print(“fizz buzz”)</a:t>
            </a:r>
          </a:p>
          <a:p>
            <a:pPr lvl="1"/>
            <a:r>
              <a:rPr lang="en-US" dirty="0"/>
              <a:t>else:</a:t>
            </a:r>
          </a:p>
          <a:p>
            <a:pPr lvl="2"/>
            <a:r>
              <a:rPr lang="en-US" dirty="0"/>
              <a:t>if number is a multiple of 3,</a:t>
            </a:r>
          </a:p>
          <a:p>
            <a:pPr lvl="3"/>
            <a:r>
              <a:rPr lang="en-US" dirty="0"/>
              <a:t>print(“fizz”)</a:t>
            </a:r>
          </a:p>
          <a:p>
            <a:pPr lvl="2"/>
            <a:r>
              <a:rPr lang="en-US" dirty="0"/>
              <a:t>else If number is a multiple of 5,</a:t>
            </a:r>
          </a:p>
          <a:p>
            <a:pPr lvl="3"/>
            <a:r>
              <a:rPr lang="en-US" dirty="0"/>
              <a:t>print(“buzz”)</a:t>
            </a:r>
          </a:p>
          <a:p>
            <a:pPr lvl="2"/>
            <a:r>
              <a:rPr lang="en-US" dirty="0"/>
              <a:t>else</a:t>
            </a:r>
          </a:p>
          <a:p>
            <a:pPr lvl="3"/>
            <a:r>
              <a:rPr lang="en-US" dirty="0"/>
              <a:t>print(number)</a:t>
            </a:r>
          </a:p>
        </p:txBody>
      </p:sp>
    </p:spTree>
    <p:extLst>
      <p:ext uri="{BB962C8B-B14F-4D97-AF65-F5344CB8AC3E}">
        <p14:creationId xmlns:p14="http://schemas.microsoft.com/office/powerpoint/2010/main" val="4055090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8F7C-A7B1-4B28-B9BA-D3105DD40833}"/>
              </a:ext>
            </a:extLst>
          </p:cNvPr>
          <p:cNvSpPr>
            <a:spLocks noGrp="1"/>
          </p:cNvSpPr>
          <p:nvPr>
            <p:ph type="title"/>
          </p:nvPr>
        </p:nvSpPr>
        <p:spPr/>
        <p:txBody>
          <a:bodyPr/>
          <a:lstStyle/>
          <a:p>
            <a:r>
              <a:rPr lang="en-US" dirty="0"/>
              <a:t>% (modulo)</a:t>
            </a:r>
          </a:p>
        </p:txBody>
      </p:sp>
      <p:sp>
        <p:nvSpPr>
          <p:cNvPr id="3" name="Content Placeholder 2">
            <a:extLst>
              <a:ext uri="{FF2B5EF4-FFF2-40B4-BE49-F238E27FC236}">
                <a16:creationId xmlns:a16="http://schemas.microsoft.com/office/drawing/2014/main" id="{1172DA17-FF34-4D62-A9AF-7C41C0B7E38A}"/>
              </a:ext>
            </a:extLst>
          </p:cNvPr>
          <p:cNvSpPr>
            <a:spLocks noGrp="1"/>
          </p:cNvSpPr>
          <p:nvPr>
            <p:ph idx="1"/>
          </p:nvPr>
        </p:nvSpPr>
        <p:spPr/>
        <p:txBody>
          <a:bodyPr/>
          <a:lstStyle/>
          <a:p>
            <a:r>
              <a:rPr lang="en-US" dirty="0"/>
              <a:t>Returns the remainder of division</a:t>
            </a:r>
          </a:p>
          <a:p>
            <a:endParaRPr lang="en-US" dirty="0"/>
          </a:p>
          <a:p>
            <a:r>
              <a:rPr lang="en-US" dirty="0"/>
              <a:t> </a:t>
            </a:r>
            <a:r>
              <a:rPr lang="en-US" dirty="0">
                <a:latin typeface="Consolas" panose="020B0609020204030204" pitchFamily="49" charset="0"/>
                <a:cs typeface="Consolas" panose="020B0609020204030204" pitchFamily="49" charset="0"/>
              </a:rPr>
              <a:t>6 / 4 == 1.5 </a:t>
            </a:r>
            <a:r>
              <a:rPr lang="en-US" sz="2400" i="1" dirty="0">
                <a:latin typeface="Consolas" panose="020B0609020204030204" pitchFamily="49" charset="0"/>
                <a:cs typeface="Consolas" panose="020B0609020204030204" pitchFamily="49" charset="0"/>
              </a:rPr>
              <a:t>vs.</a:t>
            </a:r>
            <a:r>
              <a:rPr lang="en-US" dirty="0">
                <a:latin typeface="Consolas" panose="020B0609020204030204" pitchFamily="49" charset="0"/>
                <a:cs typeface="Consolas" panose="020B0609020204030204" pitchFamily="49" charset="0"/>
              </a:rPr>
              <a:t> 6 % 4 == 2</a:t>
            </a:r>
          </a:p>
          <a:p>
            <a:endParaRPr lang="en-US" dirty="0">
              <a:latin typeface="Consolas" panose="020B0609020204030204" pitchFamily="49" charset="0"/>
              <a:cs typeface="Consolas" panose="020B0609020204030204" pitchFamily="49" charset="0"/>
            </a:endParaRPr>
          </a:p>
          <a:p>
            <a:r>
              <a:rPr lang="en-US" b="1" i="1" dirty="0">
                <a:latin typeface="Consolas" panose="020B0609020204030204" pitchFamily="49" charset="0"/>
                <a:cs typeface="Consolas" panose="020B0609020204030204" pitchFamily="49" charset="0"/>
              </a:rPr>
              <a:t>SUPER USEFUL</a:t>
            </a:r>
          </a:p>
          <a:p>
            <a:pPr lvl="1"/>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2 == 0; //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is even</a:t>
            </a:r>
          </a:p>
          <a:p>
            <a:pPr lvl="1"/>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 7 == 0; // </a:t>
            </a:r>
            <a:r>
              <a:rPr lang="en-US" dirty="0" err="1">
                <a:latin typeface="Consolas" panose="020B0609020204030204" pitchFamily="49" charset="0"/>
                <a:cs typeface="Consolas" panose="020B0609020204030204" pitchFamily="49" charset="0"/>
              </a:rPr>
              <a:t>num</a:t>
            </a:r>
            <a:r>
              <a:rPr lang="en-US" dirty="0">
                <a:latin typeface="Consolas" panose="020B0609020204030204" pitchFamily="49" charset="0"/>
                <a:cs typeface="Consolas" panose="020B0609020204030204" pitchFamily="49" charset="0"/>
              </a:rPr>
              <a:t> is divisible by 7</a:t>
            </a:r>
          </a:p>
          <a:p>
            <a:pPr lvl="1"/>
            <a:r>
              <a:rPr lang="en-US" dirty="0">
                <a:latin typeface="Consolas" panose="020B0609020204030204" pitchFamily="49" charset="0"/>
                <a:cs typeface="Consolas" panose="020B0609020204030204" pitchFamily="49" charset="0"/>
              </a:rPr>
              <a:t>count = count % 10; // number will loop 0-9</a:t>
            </a:r>
          </a:p>
        </p:txBody>
      </p:sp>
    </p:spTree>
    <p:extLst>
      <p:ext uri="{BB962C8B-B14F-4D97-AF65-F5344CB8AC3E}">
        <p14:creationId xmlns:p14="http://schemas.microsoft.com/office/powerpoint/2010/main" val="2376279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idx="1"/>
          </p:nvPr>
        </p:nvSpPr>
        <p:spPr/>
        <p:txBody>
          <a:bodyPr/>
          <a:lstStyle/>
          <a:p>
            <a:pPr marL="0" indent="0">
              <a:buNone/>
            </a:pPr>
            <a:r>
              <a:rPr lang="en-US" sz="3200" b="1" dirty="0"/>
              <a:t>Class Format Feedback</a:t>
            </a:r>
          </a:p>
          <a:p>
            <a:pPr marL="0" indent="0">
              <a:buNone/>
            </a:pPr>
            <a:endParaRPr lang="en-US" b="1" dirty="0"/>
          </a:p>
          <a:p>
            <a:pPr marL="0" indent="0">
              <a:buNone/>
            </a:pPr>
            <a:r>
              <a:rPr lang="en-US" dirty="0"/>
              <a:t>I’ll try to have everything graded by Friday.</a:t>
            </a:r>
          </a:p>
          <a:p>
            <a:pPr marL="0" indent="0">
              <a:buNone/>
            </a:pPr>
            <a:endParaRPr lang="en-US" dirty="0"/>
          </a:p>
          <a:p>
            <a:pPr marL="0" indent="0">
              <a:buNone/>
            </a:pPr>
            <a:r>
              <a:rPr lang="en-US" dirty="0"/>
              <a:t>If you send me URLs, I can be more constructive.</a:t>
            </a:r>
          </a:p>
          <a:p>
            <a:endParaRPr lang="en-US" dirty="0"/>
          </a:p>
        </p:txBody>
      </p:sp>
    </p:spTree>
    <p:extLst>
      <p:ext uri="{BB962C8B-B14F-4D97-AF65-F5344CB8AC3E}">
        <p14:creationId xmlns:p14="http://schemas.microsoft.com/office/powerpoint/2010/main" val="238194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EC9D-C74F-4016-A981-26B0E41EEF5B}"/>
              </a:ext>
            </a:extLst>
          </p:cNvPr>
          <p:cNvSpPr>
            <a:spLocks noGrp="1"/>
          </p:cNvSpPr>
          <p:nvPr>
            <p:ph type="title"/>
          </p:nvPr>
        </p:nvSpPr>
        <p:spPr/>
        <p:txBody>
          <a:bodyPr/>
          <a:lstStyle/>
          <a:p>
            <a:r>
              <a:rPr lang="en-US" dirty="0"/>
              <a:t>Organizing Code</a:t>
            </a:r>
          </a:p>
        </p:txBody>
      </p:sp>
      <p:sp>
        <p:nvSpPr>
          <p:cNvPr id="3" name="Text Placeholder 2">
            <a:extLst>
              <a:ext uri="{FF2B5EF4-FFF2-40B4-BE49-F238E27FC236}">
                <a16:creationId xmlns:a16="http://schemas.microsoft.com/office/drawing/2014/main" id="{0D0482DB-4793-438C-8565-B65213F9384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72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6D50-C736-43A6-B45C-F22D6A501A05}"/>
              </a:ext>
            </a:extLst>
          </p:cNvPr>
          <p:cNvSpPr>
            <a:spLocks noGrp="1"/>
          </p:cNvSpPr>
          <p:nvPr>
            <p:ph type="title"/>
          </p:nvPr>
        </p:nvSpPr>
        <p:spPr/>
        <p:txBody>
          <a:bodyPr/>
          <a:lstStyle/>
          <a:p>
            <a:r>
              <a:rPr lang="en-US" dirty="0"/>
              <a:t>Code Blocks (Scope)</a:t>
            </a:r>
          </a:p>
        </p:txBody>
      </p:sp>
      <p:sp>
        <p:nvSpPr>
          <p:cNvPr id="3" name="Content Placeholder 2">
            <a:extLst>
              <a:ext uri="{FF2B5EF4-FFF2-40B4-BE49-F238E27FC236}">
                <a16:creationId xmlns:a16="http://schemas.microsoft.com/office/drawing/2014/main" id="{85A3BC56-8106-47FA-B6CD-427C7C2CAFE6}"/>
              </a:ext>
            </a:extLst>
          </p:cNvPr>
          <p:cNvSpPr>
            <a:spLocks noGrp="1"/>
          </p:cNvSpPr>
          <p:nvPr>
            <p:ph idx="1"/>
          </p:nvPr>
        </p:nvSpPr>
        <p:spPr/>
        <p:txBody>
          <a:bodyPr/>
          <a:lstStyle/>
          <a:p>
            <a:r>
              <a:rPr lang="en-US" dirty="0"/>
              <a:t>Things that are made between brackets, stay between brackets</a:t>
            </a:r>
          </a:p>
        </p:txBody>
      </p:sp>
      <p:pic>
        <p:nvPicPr>
          <p:cNvPr id="4" name="Picture 3">
            <a:extLst>
              <a:ext uri="{FF2B5EF4-FFF2-40B4-BE49-F238E27FC236}">
                <a16:creationId xmlns:a16="http://schemas.microsoft.com/office/drawing/2014/main" id="{297803EC-A1BF-4F3D-98E8-89CC1B670F3F}"/>
              </a:ext>
            </a:extLst>
          </p:cNvPr>
          <p:cNvPicPr>
            <a:picLocks noChangeAspect="1"/>
          </p:cNvPicPr>
          <p:nvPr/>
        </p:nvPicPr>
        <p:blipFill>
          <a:blip r:embed="rId2"/>
          <a:stretch>
            <a:fillRect/>
          </a:stretch>
        </p:blipFill>
        <p:spPr>
          <a:xfrm>
            <a:off x="838200" y="2590589"/>
            <a:ext cx="10515600" cy="4267411"/>
          </a:xfrm>
          <a:prstGeom prst="rect">
            <a:avLst/>
          </a:prstGeom>
        </p:spPr>
      </p:pic>
    </p:spTree>
    <p:extLst>
      <p:ext uri="{BB962C8B-B14F-4D97-AF65-F5344CB8AC3E}">
        <p14:creationId xmlns:p14="http://schemas.microsoft.com/office/powerpoint/2010/main" val="396068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380B7D-1E60-4B5A-83CF-6D383F56D3FA}"/>
              </a:ext>
            </a:extLst>
          </p:cNvPr>
          <p:cNvPicPr>
            <a:picLocks noChangeAspect="1"/>
          </p:cNvPicPr>
          <p:nvPr/>
        </p:nvPicPr>
        <p:blipFill>
          <a:blip r:embed="rId2"/>
          <a:stretch>
            <a:fillRect/>
          </a:stretch>
        </p:blipFill>
        <p:spPr>
          <a:xfrm>
            <a:off x="1387929" y="1845717"/>
            <a:ext cx="10804071" cy="4384478"/>
          </a:xfrm>
          <a:prstGeom prst="rect">
            <a:avLst/>
          </a:prstGeom>
        </p:spPr>
      </p:pic>
      <p:sp>
        <p:nvSpPr>
          <p:cNvPr id="5" name="Arrow: Right 4">
            <a:extLst>
              <a:ext uri="{FF2B5EF4-FFF2-40B4-BE49-F238E27FC236}">
                <a16:creationId xmlns:a16="http://schemas.microsoft.com/office/drawing/2014/main" id="{CFCDA18D-AEB6-4E37-9D43-5C44D8473CB4}"/>
              </a:ext>
            </a:extLst>
          </p:cNvPr>
          <p:cNvSpPr/>
          <p:nvPr/>
        </p:nvSpPr>
        <p:spPr>
          <a:xfrm>
            <a:off x="195943" y="3249386"/>
            <a:ext cx="1534886" cy="914400"/>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54AD6C8-4358-429B-BAB4-D174E126D3C9}"/>
              </a:ext>
            </a:extLst>
          </p:cNvPr>
          <p:cNvSpPr>
            <a:spLocks noGrp="1"/>
          </p:cNvSpPr>
          <p:nvPr>
            <p:ph type="title"/>
          </p:nvPr>
        </p:nvSpPr>
        <p:spPr/>
        <p:txBody>
          <a:bodyPr/>
          <a:lstStyle/>
          <a:p>
            <a:r>
              <a:rPr lang="en-US" dirty="0"/>
              <a:t>Code Searches “Up” for Variables</a:t>
            </a:r>
          </a:p>
        </p:txBody>
      </p:sp>
    </p:spTree>
    <p:extLst>
      <p:ext uri="{BB962C8B-B14F-4D97-AF65-F5344CB8AC3E}">
        <p14:creationId xmlns:p14="http://schemas.microsoft.com/office/powerpoint/2010/main" val="121915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3" name="Picture 2">
            <a:extLst>
              <a:ext uri="{FF2B5EF4-FFF2-40B4-BE49-F238E27FC236}">
                <a16:creationId xmlns:a16="http://schemas.microsoft.com/office/drawing/2014/main" id="{85DC24D5-E03E-41CE-879C-F36296070AA1}"/>
              </a:ext>
            </a:extLst>
          </p:cNvPr>
          <p:cNvPicPr>
            <a:picLocks noChangeAspect="1"/>
          </p:cNvPicPr>
          <p:nvPr/>
        </p:nvPicPr>
        <p:blipFill>
          <a:blip r:embed="rId2"/>
          <a:stretch>
            <a:fillRect/>
          </a:stretch>
        </p:blipFill>
        <p:spPr>
          <a:xfrm>
            <a:off x="838200" y="1570331"/>
            <a:ext cx="7991475" cy="4984230"/>
          </a:xfrm>
          <a:prstGeom prst="rect">
            <a:avLst/>
          </a:prstGeom>
        </p:spPr>
      </p:pic>
    </p:spTree>
    <p:extLst>
      <p:ext uri="{BB962C8B-B14F-4D97-AF65-F5344CB8AC3E}">
        <p14:creationId xmlns:p14="http://schemas.microsoft.com/office/powerpoint/2010/main" val="2164304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1C9C-1DCB-4497-9F1A-932545AB41A2}"/>
              </a:ext>
            </a:extLst>
          </p:cNvPr>
          <p:cNvSpPr>
            <a:spLocks noGrp="1"/>
          </p:cNvSpPr>
          <p:nvPr>
            <p:ph type="title"/>
          </p:nvPr>
        </p:nvSpPr>
        <p:spPr/>
        <p:txBody>
          <a:bodyPr/>
          <a:lstStyle/>
          <a:p>
            <a:r>
              <a:rPr lang="en-US" dirty="0"/>
              <a:t>Scope and Functions</a:t>
            </a:r>
          </a:p>
        </p:txBody>
      </p:sp>
      <p:pic>
        <p:nvPicPr>
          <p:cNvPr id="4" name="Picture 3">
            <a:extLst>
              <a:ext uri="{FF2B5EF4-FFF2-40B4-BE49-F238E27FC236}">
                <a16:creationId xmlns:a16="http://schemas.microsoft.com/office/drawing/2014/main" id="{5C9DAC8A-8CC9-42D0-A0D9-58FC820BDF68}"/>
              </a:ext>
            </a:extLst>
          </p:cNvPr>
          <p:cNvPicPr>
            <a:picLocks noChangeAspect="1"/>
          </p:cNvPicPr>
          <p:nvPr/>
        </p:nvPicPr>
        <p:blipFill>
          <a:blip r:embed="rId2"/>
          <a:stretch>
            <a:fillRect/>
          </a:stretch>
        </p:blipFill>
        <p:spPr>
          <a:xfrm>
            <a:off x="838200" y="1690688"/>
            <a:ext cx="7724775" cy="5025578"/>
          </a:xfrm>
          <a:prstGeom prst="rect">
            <a:avLst/>
          </a:prstGeom>
        </p:spPr>
      </p:pic>
      <p:sp>
        <p:nvSpPr>
          <p:cNvPr id="5" name="Arrow: Right 4">
            <a:extLst>
              <a:ext uri="{FF2B5EF4-FFF2-40B4-BE49-F238E27FC236}">
                <a16:creationId xmlns:a16="http://schemas.microsoft.com/office/drawing/2014/main" id="{C64D3899-561D-430D-9B56-B85D2FB9C0A8}"/>
              </a:ext>
            </a:extLst>
          </p:cNvPr>
          <p:cNvSpPr/>
          <p:nvPr/>
        </p:nvSpPr>
        <p:spPr>
          <a:xfrm flipH="1">
            <a:off x="5393871" y="1690688"/>
            <a:ext cx="5959929" cy="807583"/>
          </a:xfrm>
          <a:prstGeom prst="rightArrow">
            <a:avLst>
              <a:gd name="adj1" fmla="val 100000"/>
              <a:gd name="adj2" fmla="val 645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This is why we put the variables up top</a:t>
            </a:r>
          </a:p>
        </p:txBody>
      </p:sp>
    </p:spTree>
    <p:extLst>
      <p:ext uri="{BB962C8B-B14F-4D97-AF65-F5344CB8AC3E}">
        <p14:creationId xmlns:p14="http://schemas.microsoft.com/office/powerpoint/2010/main" val="189133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7F33-D1D2-4E7B-9BAC-5156AF946EC7}"/>
              </a:ext>
            </a:extLst>
          </p:cNvPr>
          <p:cNvSpPr>
            <a:spLocks noGrp="1"/>
          </p:cNvSpPr>
          <p:nvPr>
            <p:ph type="title"/>
          </p:nvPr>
        </p:nvSpPr>
        <p:spPr/>
        <p:txBody>
          <a:bodyPr/>
          <a:lstStyle/>
          <a:p>
            <a:r>
              <a:rPr lang="en-US" dirty="0"/>
              <a:t>If-statements</a:t>
            </a:r>
          </a:p>
        </p:txBody>
      </p:sp>
      <p:pic>
        <p:nvPicPr>
          <p:cNvPr id="4" name="Content Placeholder 3">
            <a:extLst>
              <a:ext uri="{FF2B5EF4-FFF2-40B4-BE49-F238E27FC236}">
                <a16:creationId xmlns:a16="http://schemas.microsoft.com/office/drawing/2014/main" id="{9F2C3F70-2D4F-4FCB-8056-BA6CCEABFE38}"/>
              </a:ext>
            </a:extLst>
          </p:cNvPr>
          <p:cNvPicPr>
            <a:picLocks noGrp="1" noChangeAspect="1"/>
          </p:cNvPicPr>
          <p:nvPr>
            <p:ph idx="1"/>
          </p:nvPr>
        </p:nvPicPr>
        <p:blipFill>
          <a:blip r:embed="rId2"/>
          <a:stretch>
            <a:fillRect/>
          </a:stretch>
        </p:blipFill>
        <p:spPr>
          <a:xfrm>
            <a:off x="838200" y="1690688"/>
            <a:ext cx="7981950" cy="4200292"/>
          </a:xfrm>
          <a:prstGeom prst="rect">
            <a:avLst/>
          </a:prstGeom>
        </p:spPr>
      </p:pic>
      <p:sp>
        <p:nvSpPr>
          <p:cNvPr id="5" name="Arrow: Right 4">
            <a:extLst>
              <a:ext uri="{FF2B5EF4-FFF2-40B4-BE49-F238E27FC236}">
                <a16:creationId xmlns:a16="http://schemas.microsoft.com/office/drawing/2014/main" id="{D95ACF3D-3A8A-462A-AF66-78789C35ED5F}"/>
              </a:ext>
            </a:extLst>
          </p:cNvPr>
          <p:cNvSpPr/>
          <p:nvPr/>
        </p:nvSpPr>
        <p:spPr>
          <a:xfrm flipH="1">
            <a:off x="7830355" y="1841679"/>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Default</a:t>
            </a:r>
          </a:p>
        </p:txBody>
      </p:sp>
      <p:sp>
        <p:nvSpPr>
          <p:cNvPr id="6" name="Arrow: Right 5">
            <a:extLst>
              <a:ext uri="{FF2B5EF4-FFF2-40B4-BE49-F238E27FC236}">
                <a16:creationId xmlns:a16="http://schemas.microsoft.com/office/drawing/2014/main" id="{A1B0E19B-1475-4B13-B1EE-D274B951D0F1}"/>
              </a:ext>
            </a:extLst>
          </p:cNvPr>
          <p:cNvSpPr/>
          <p:nvPr/>
        </p:nvSpPr>
        <p:spPr>
          <a:xfrm flipH="1">
            <a:off x="7830355" y="3578180"/>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Special Case</a:t>
            </a:r>
          </a:p>
        </p:txBody>
      </p:sp>
    </p:spTree>
    <p:extLst>
      <p:ext uri="{BB962C8B-B14F-4D97-AF65-F5344CB8AC3E}">
        <p14:creationId xmlns:p14="http://schemas.microsoft.com/office/powerpoint/2010/main" val="69152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FCEC-2587-4B48-892B-3D902F737714}"/>
              </a:ext>
            </a:extLst>
          </p:cNvPr>
          <p:cNvSpPr>
            <a:spLocks noGrp="1"/>
          </p:cNvSpPr>
          <p:nvPr>
            <p:ph type="title"/>
          </p:nvPr>
        </p:nvSpPr>
        <p:spPr/>
        <p:txBody>
          <a:bodyPr/>
          <a:lstStyle/>
          <a:p>
            <a:r>
              <a:rPr lang="en-US" dirty="0"/>
              <a:t>if-else statements</a:t>
            </a:r>
          </a:p>
        </p:txBody>
      </p:sp>
      <p:pic>
        <p:nvPicPr>
          <p:cNvPr id="4" name="Content Placeholder 3">
            <a:extLst>
              <a:ext uri="{FF2B5EF4-FFF2-40B4-BE49-F238E27FC236}">
                <a16:creationId xmlns:a16="http://schemas.microsoft.com/office/drawing/2014/main" id="{9191AD96-AB6D-4D9C-9915-D83550876DAE}"/>
              </a:ext>
            </a:extLst>
          </p:cNvPr>
          <p:cNvPicPr>
            <a:picLocks noGrp="1" noChangeAspect="1"/>
          </p:cNvPicPr>
          <p:nvPr>
            <p:ph idx="1"/>
          </p:nvPr>
        </p:nvPicPr>
        <p:blipFill>
          <a:blip r:embed="rId2"/>
          <a:stretch>
            <a:fillRect/>
          </a:stretch>
        </p:blipFill>
        <p:spPr>
          <a:xfrm>
            <a:off x="838200" y="1690688"/>
            <a:ext cx="8267700" cy="4068441"/>
          </a:xfrm>
          <a:prstGeom prst="rect">
            <a:avLst/>
          </a:prstGeom>
        </p:spPr>
      </p:pic>
      <p:sp>
        <p:nvSpPr>
          <p:cNvPr id="6" name="Arrow: Right 5">
            <a:extLst>
              <a:ext uri="{FF2B5EF4-FFF2-40B4-BE49-F238E27FC236}">
                <a16:creationId xmlns:a16="http://schemas.microsoft.com/office/drawing/2014/main" id="{10F9B22F-8CAB-42C3-8E76-2603964AC17E}"/>
              </a:ext>
            </a:extLst>
          </p:cNvPr>
          <p:cNvSpPr/>
          <p:nvPr/>
        </p:nvSpPr>
        <p:spPr>
          <a:xfrm flipH="1">
            <a:off x="7881870" y="1690688"/>
            <a:ext cx="3000777" cy="1004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Make Variable</a:t>
            </a:r>
          </a:p>
        </p:txBody>
      </p:sp>
      <p:sp>
        <p:nvSpPr>
          <p:cNvPr id="7" name="Arrow: Right 6">
            <a:extLst>
              <a:ext uri="{FF2B5EF4-FFF2-40B4-BE49-F238E27FC236}">
                <a16:creationId xmlns:a16="http://schemas.microsoft.com/office/drawing/2014/main" id="{58CEE2BA-034A-4636-BB27-3BE73689ABB3}"/>
              </a:ext>
            </a:extLst>
          </p:cNvPr>
          <p:cNvSpPr/>
          <p:nvPr/>
        </p:nvSpPr>
        <p:spPr>
          <a:xfrm flipH="1">
            <a:off x="7881869" y="2856963"/>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Set to this</a:t>
            </a:r>
          </a:p>
        </p:txBody>
      </p:sp>
      <p:sp>
        <p:nvSpPr>
          <p:cNvPr id="8" name="Arrow: Right 7">
            <a:extLst>
              <a:ext uri="{FF2B5EF4-FFF2-40B4-BE49-F238E27FC236}">
                <a16:creationId xmlns:a16="http://schemas.microsoft.com/office/drawing/2014/main" id="{E3C08378-80F5-41E6-A469-4D1B7DA10DCA}"/>
              </a:ext>
            </a:extLst>
          </p:cNvPr>
          <p:cNvSpPr/>
          <p:nvPr/>
        </p:nvSpPr>
        <p:spPr>
          <a:xfrm flipH="1">
            <a:off x="7881869" y="4023238"/>
            <a:ext cx="3000777" cy="10045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Else this</a:t>
            </a:r>
          </a:p>
        </p:txBody>
      </p:sp>
    </p:spTree>
    <p:extLst>
      <p:ext uri="{BB962C8B-B14F-4D97-AF65-F5344CB8AC3E}">
        <p14:creationId xmlns:p14="http://schemas.microsoft.com/office/powerpoint/2010/main" val="1227012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225B5C-E52F-4C28-8F32-57D72018763E}"/>
              </a:ext>
            </a:extLst>
          </p:cNvPr>
          <p:cNvSpPr>
            <a:spLocks noGrp="1"/>
          </p:cNvSpPr>
          <p:nvPr>
            <p:ph type="title"/>
          </p:nvPr>
        </p:nvSpPr>
        <p:spPr/>
        <p:txBody>
          <a:bodyPr/>
          <a:lstStyle/>
          <a:p>
            <a:r>
              <a:rPr lang="en-US" dirty="0"/>
              <a:t>Where Do I Put Things?</a:t>
            </a:r>
          </a:p>
        </p:txBody>
      </p:sp>
      <p:sp>
        <p:nvSpPr>
          <p:cNvPr id="5" name="Text Placeholder 4">
            <a:extLst>
              <a:ext uri="{FF2B5EF4-FFF2-40B4-BE49-F238E27FC236}">
                <a16:creationId xmlns:a16="http://schemas.microsoft.com/office/drawing/2014/main" id="{C6A2D53E-2A76-4343-81E5-2A55E7D5BA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4916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3A7F9-D688-49C2-B5E4-C96EF0563C86}"/>
              </a:ext>
            </a:extLst>
          </p:cNvPr>
          <p:cNvSpPr>
            <a:spLocks noGrp="1"/>
          </p:cNvSpPr>
          <p:nvPr>
            <p:ph type="title"/>
          </p:nvPr>
        </p:nvSpPr>
        <p:spPr/>
        <p:txBody>
          <a:bodyPr/>
          <a:lstStyle/>
          <a:p>
            <a:r>
              <a:rPr lang="en-US" dirty="0"/>
              <a:t>General Order</a:t>
            </a:r>
          </a:p>
        </p:txBody>
      </p:sp>
      <p:sp>
        <p:nvSpPr>
          <p:cNvPr id="5" name="Content Placeholder 4">
            <a:extLst>
              <a:ext uri="{FF2B5EF4-FFF2-40B4-BE49-F238E27FC236}">
                <a16:creationId xmlns:a16="http://schemas.microsoft.com/office/drawing/2014/main" id="{0F31C9F3-98D5-42F0-8822-0EDC61B37436}"/>
              </a:ext>
            </a:extLst>
          </p:cNvPr>
          <p:cNvSpPr>
            <a:spLocks noGrp="1"/>
          </p:cNvSpPr>
          <p:nvPr>
            <p:ph idx="1"/>
          </p:nvPr>
        </p:nvSpPr>
        <p:spPr/>
        <p:txBody>
          <a:bodyPr/>
          <a:lstStyle/>
          <a:p>
            <a:pPr marL="514350" indent="-514350">
              <a:buFont typeface="+mj-lt"/>
              <a:buAutoNum type="arabicPeriod"/>
            </a:pPr>
            <a:r>
              <a:rPr lang="en-US" b="1" dirty="0"/>
              <a:t>Math and calculations</a:t>
            </a:r>
          </a:p>
          <a:p>
            <a:pPr marL="514350" indent="-514350">
              <a:buFont typeface="+mj-lt"/>
              <a:buAutoNum type="arabicPeriod"/>
            </a:pPr>
            <a:r>
              <a:rPr lang="en-US" b="1" dirty="0"/>
              <a:t>Checks</a:t>
            </a:r>
            <a:r>
              <a:rPr lang="en-US" dirty="0"/>
              <a:t> </a:t>
            </a:r>
            <a:r>
              <a:rPr lang="en-US" dirty="0" err="1"/>
              <a:t>ie</a:t>
            </a:r>
            <a:r>
              <a:rPr lang="en-US" dirty="0"/>
              <a:t>. touching edge, </a:t>
            </a:r>
            <a:r>
              <a:rPr lang="en-US" dirty="0" err="1"/>
              <a:t>keydown</a:t>
            </a:r>
            <a:r>
              <a:rPr lang="en-US" dirty="0"/>
              <a:t>, </a:t>
            </a:r>
            <a:r>
              <a:rPr lang="en-US" dirty="0" err="1"/>
              <a:t>etc</a:t>
            </a:r>
            <a:endParaRPr lang="en-US" dirty="0"/>
          </a:p>
          <a:p>
            <a:pPr marL="514350" indent="-514350">
              <a:buFont typeface="+mj-lt"/>
              <a:buAutoNum type="arabicPeriod"/>
            </a:pPr>
            <a:r>
              <a:rPr lang="en-US" b="1" dirty="0"/>
              <a:t>Drawing</a:t>
            </a:r>
          </a:p>
          <a:p>
            <a:pPr marL="514350" indent="-514350">
              <a:buFont typeface="+mj-lt"/>
              <a:buAutoNum type="arabicPeriod"/>
            </a:pPr>
            <a:r>
              <a:rPr lang="en-US" b="1" dirty="0"/>
              <a:t>Resetting checks</a:t>
            </a:r>
          </a:p>
        </p:txBody>
      </p:sp>
    </p:spTree>
    <p:extLst>
      <p:ext uri="{BB962C8B-B14F-4D97-AF65-F5344CB8AC3E}">
        <p14:creationId xmlns:p14="http://schemas.microsoft.com/office/powerpoint/2010/main" val="3888495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7FC8-929D-4939-A665-C086EDFAFBD9}"/>
              </a:ext>
            </a:extLst>
          </p:cNvPr>
          <p:cNvSpPr>
            <a:spLocks noGrp="1"/>
          </p:cNvSpPr>
          <p:nvPr>
            <p:ph type="title"/>
          </p:nvPr>
        </p:nvSpPr>
        <p:spPr/>
        <p:txBody>
          <a:bodyPr/>
          <a:lstStyle/>
          <a:p>
            <a:r>
              <a:rPr lang="en-US" dirty="0"/>
              <a:t>Code that will be used more than once:</a:t>
            </a:r>
          </a:p>
        </p:txBody>
      </p:sp>
      <p:sp>
        <p:nvSpPr>
          <p:cNvPr id="3" name="Content Placeholder 2">
            <a:extLst>
              <a:ext uri="{FF2B5EF4-FFF2-40B4-BE49-F238E27FC236}">
                <a16:creationId xmlns:a16="http://schemas.microsoft.com/office/drawing/2014/main" id="{F895AE24-4222-4C07-8909-A64F7D641C1E}"/>
              </a:ext>
            </a:extLst>
          </p:cNvPr>
          <p:cNvSpPr>
            <a:spLocks noGrp="1"/>
          </p:cNvSpPr>
          <p:nvPr>
            <p:ph idx="1"/>
          </p:nvPr>
        </p:nvSpPr>
        <p:spPr/>
        <p:txBody>
          <a:bodyPr/>
          <a:lstStyle/>
          <a:p>
            <a:r>
              <a:rPr lang="en-US" dirty="0"/>
              <a:t>Put them in functions!</a:t>
            </a:r>
          </a:p>
          <a:p>
            <a:endParaRPr lang="en-US" dirty="0"/>
          </a:p>
          <a:p>
            <a:r>
              <a:rPr lang="en-US" dirty="0"/>
              <a:t>Easier to maintain and easier to understand what is happening.</a:t>
            </a:r>
          </a:p>
          <a:p>
            <a:endParaRPr lang="en-US" dirty="0"/>
          </a:p>
          <a:p>
            <a:r>
              <a:rPr lang="en-US" dirty="0"/>
              <a:t>A good goal is to repeat as few lines of code as possible.</a:t>
            </a:r>
          </a:p>
          <a:p>
            <a:pPr lvl="1"/>
            <a:r>
              <a:rPr lang="en-US" dirty="0"/>
              <a:t>Different from writing as few lines as possible.</a:t>
            </a:r>
          </a:p>
        </p:txBody>
      </p:sp>
    </p:spTree>
    <p:extLst>
      <p:ext uri="{BB962C8B-B14F-4D97-AF65-F5344CB8AC3E}">
        <p14:creationId xmlns:p14="http://schemas.microsoft.com/office/powerpoint/2010/main" val="19390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dirty="0"/>
              <a:t>Previous, in IMM120</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sz="3200" b="1" dirty="0"/>
              <a:t>More Practice</a:t>
            </a:r>
            <a:endParaRPr lang="en-US" b="1" dirty="0"/>
          </a:p>
          <a:p>
            <a:pPr marL="0" indent="0">
              <a:buNone/>
            </a:pPr>
            <a:r>
              <a:rPr lang="en-US" i="1" dirty="0"/>
              <a:t>Tutorials</a:t>
            </a:r>
          </a:p>
          <a:p>
            <a:pPr marL="0" indent="0">
              <a:buNone/>
            </a:pPr>
            <a:r>
              <a:rPr lang="en-US" b="1" dirty="0"/>
              <a:t>YouTube: Daniel </a:t>
            </a:r>
            <a:r>
              <a:rPr lang="en-US" b="1" dirty="0" err="1"/>
              <a:t>Shiffman</a:t>
            </a:r>
            <a:endParaRPr lang="en-US" b="1" dirty="0"/>
          </a:p>
          <a:p>
            <a:pPr marL="0" indent="0">
              <a:buNone/>
            </a:pPr>
            <a:r>
              <a:rPr lang="en-US" b="1" dirty="0"/>
              <a:t>https://p5js.org/learn/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endParaRPr lang="en-US" i="1" dirty="0"/>
          </a:p>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3808154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79FD-6B8B-4DDF-BD61-BDB7DE8294E4}"/>
              </a:ext>
            </a:extLst>
          </p:cNvPr>
          <p:cNvSpPr>
            <a:spLocks noGrp="1"/>
          </p:cNvSpPr>
          <p:nvPr>
            <p:ph type="title"/>
          </p:nvPr>
        </p:nvSpPr>
        <p:spPr/>
        <p:txBody>
          <a:bodyPr/>
          <a:lstStyle/>
          <a:p>
            <a:r>
              <a:rPr lang="en-US" dirty="0"/>
              <a:t>Your Health While You Code</a:t>
            </a:r>
          </a:p>
        </p:txBody>
      </p:sp>
      <p:sp>
        <p:nvSpPr>
          <p:cNvPr id="3" name="Text Placeholder 2">
            <a:extLst>
              <a:ext uri="{FF2B5EF4-FFF2-40B4-BE49-F238E27FC236}">
                <a16:creationId xmlns:a16="http://schemas.microsoft.com/office/drawing/2014/main" id="{85C9370F-8C56-4971-8769-D19422D04A9C}"/>
              </a:ext>
            </a:extLst>
          </p:cNvPr>
          <p:cNvSpPr>
            <a:spLocks noGrp="1"/>
          </p:cNvSpPr>
          <p:nvPr>
            <p:ph type="body" idx="1"/>
          </p:nvPr>
        </p:nvSpPr>
        <p:spPr/>
        <p:txBody>
          <a:bodyPr/>
          <a:lstStyle/>
          <a:p>
            <a:r>
              <a:rPr lang="en-US" dirty="0"/>
              <a:t>Since we’re talking meta…</a:t>
            </a:r>
          </a:p>
        </p:txBody>
      </p:sp>
    </p:spTree>
    <p:extLst>
      <p:ext uri="{BB962C8B-B14F-4D97-AF65-F5344CB8AC3E}">
        <p14:creationId xmlns:p14="http://schemas.microsoft.com/office/powerpoint/2010/main" val="2415957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C95D18-C590-44F7-B8A0-BE90EDEB9D44}"/>
              </a:ext>
            </a:extLst>
          </p:cNvPr>
          <p:cNvSpPr>
            <a:spLocks noGrp="1"/>
          </p:cNvSpPr>
          <p:nvPr>
            <p:ph type="title"/>
          </p:nvPr>
        </p:nvSpPr>
        <p:spPr/>
        <p:txBody>
          <a:bodyPr/>
          <a:lstStyle/>
          <a:p>
            <a:r>
              <a:rPr lang="en-US" dirty="0"/>
              <a:t>Repetitive Stress Injuries</a:t>
            </a:r>
          </a:p>
        </p:txBody>
      </p:sp>
      <p:sp>
        <p:nvSpPr>
          <p:cNvPr id="5" name="Content Placeholder 4">
            <a:extLst>
              <a:ext uri="{FF2B5EF4-FFF2-40B4-BE49-F238E27FC236}">
                <a16:creationId xmlns:a16="http://schemas.microsoft.com/office/drawing/2014/main" id="{0E25AE58-6783-47C9-8866-20E833C910EA}"/>
              </a:ext>
            </a:extLst>
          </p:cNvPr>
          <p:cNvSpPr>
            <a:spLocks noGrp="1"/>
          </p:cNvSpPr>
          <p:nvPr>
            <p:ph idx="1"/>
          </p:nvPr>
        </p:nvSpPr>
        <p:spPr/>
        <p:txBody>
          <a:bodyPr/>
          <a:lstStyle/>
          <a:p>
            <a:r>
              <a:rPr lang="en-US" dirty="0"/>
              <a:t>Form habits now, so you don’t </a:t>
            </a:r>
            <a:r>
              <a:rPr lang="en-US" b="1" dirty="0"/>
              <a:t>have</a:t>
            </a:r>
            <a:r>
              <a:rPr lang="en-US" dirty="0"/>
              <a:t> to later.</a:t>
            </a:r>
          </a:p>
          <a:p>
            <a:r>
              <a:rPr lang="en-US" dirty="0"/>
              <a:t>Practice good posture</a:t>
            </a:r>
          </a:p>
          <a:p>
            <a:r>
              <a:rPr lang="en-US" dirty="0"/>
              <a:t>Exercise your hands and wrists</a:t>
            </a:r>
          </a:p>
        </p:txBody>
      </p:sp>
    </p:spTree>
    <p:extLst>
      <p:ext uri="{BB962C8B-B14F-4D97-AF65-F5344CB8AC3E}">
        <p14:creationId xmlns:p14="http://schemas.microsoft.com/office/powerpoint/2010/main" val="2187464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5D19-DCED-4152-B810-072BE276EB98}"/>
              </a:ext>
            </a:extLst>
          </p:cNvPr>
          <p:cNvSpPr>
            <a:spLocks noGrp="1"/>
          </p:cNvSpPr>
          <p:nvPr>
            <p:ph type="title"/>
          </p:nvPr>
        </p:nvSpPr>
        <p:spPr/>
        <p:txBody>
          <a:bodyPr/>
          <a:lstStyle/>
          <a:p>
            <a:r>
              <a:rPr lang="en-US" dirty="0"/>
              <a:t>Four Ideal Levels</a:t>
            </a:r>
          </a:p>
        </p:txBody>
      </p:sp>
      <p:sp>
        <p:nvSpPr>
          <p:cNvPr id="3" name="Content Placeholder 2">
            <a:extLst>
              <a:ext uri="{FF2B5EF4-FFF2-40B4-BE49-F238E27FC236}">
                <a16:creationId xmlns:a16="http://schemas.microsoft.com/office/drawing/2014/main" id="{8787A745-3E91-4383-8963-8E0DABBFE18D}"/>
              </a:ext>
            </a:extLst>
          </p:cNvPr>
          <p:cNvSpPr>
            <a:spLocks noGrp="1"/>
          </p:cNvSpPr>
          <p:nvPr>
            <p:ph idx="1"/>
          </p:nvPr>
        </p:nvSpPr>
        <p:spPr>
          <a:xfrm>
            <a:off x="838200" y="1825625"/>
            <a:ext cx="10515600" cy="4832752"/>
          </a:xfrm>
        </p:spPr>
        <p:txBody>
          <a:bodyPr>
            <a:normAutofit/>
          </a:bodyPr>
          <a:lstStyle/>
          <a:p>
            <a:pPr marL="0" indent="0">
              <a:buNone/>
            </a:pPr>
            <a:endParaRPr lang="en-US" b="1" dirty="0"/>
          </a:p>
          <a:p>
            <a:pPr marL="0" indent="0">
              <a:buNone/>
            </a:pPr>
            <a:r>
              <a:rPr lang="en-US" sz="3600" b="1" dirty="0"/>
              <a:t>IDEALLY</a:t>
            </a:r>
          </a:p>
          <a:p>
            <a:pPr marL="0" indent="0">
              <a:buNone/>
            </a:pPr>
            <a:endParaRPr lang="en-US" b="1" dirty="0"/>
          </a:p>
          <a:p>
            <a:r>
              <a:rPr lang="en-US" dirty="0"/>
              <a:t>Your eyes should be level with the top of your screen</a:t>
            </a:r>
          </a:p>
          <a:p>
            <a:r>
              <a:rPr lang="en-US" dirty="0"/>
              <a:t>Your wrists should be level with your elbows</a:t>
            </a:r>
          </a:p>
          <a:p>
            <a:r>
              <a:rPr lang="en-US" dirty="0"/>
              <a:t>Your knees should be level with the top of your chair</a:t>
            </a:r>
          </a:p>
          <a:p>
            <a:r>
              <a:rPr lang="en-US" dirty="0"/>
              <a:t>Your wrists should be straight (don’t have to be parallel)</a:t>
            </a:r>
          </a:p>
          <a:p>
            <a:endParaRPr lang="en-US" dirty="0"/>
          </a:p>
          <a:p>
            <a:pPr marL="0" indent="0">
              <a:buNone/>
            </a:pPr>
            <a:r>
              <a:rPr lang="en-US" sz="2400" i="1" dirty="0"/>
              <a:t>Try to get these things where you code the most. Also, try standing, it’s really nice.</a:t>
            </a:r>
          </a:p>
        </p:txBody>
      </p:sp>
      <p:pic>
        <p:nvPicPr>
          <p:cNvPr id="2050" name="Picture 2" descr="https://artsonline.uwaterloo.ca/fall2011newsletter/sites/ca.fall2011newsletter/files/posture2.png">
            <a:extLst>
              <a:ext uri="{FF2B5EF4-FFF2-40B4-BE49-F238E27FC236}">
                <a16:creationId xmlns:a16="http://schemas.microsoft.com/office/drawing/2014/main" id="{388196A8-6047-46EE-93AF-48E95DBE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4966" y="168275"/>
            <a:ext cx="3810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21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onfictiongaming.com/wp-content/uploads/2017/08/wristexercises.jpg">
            <a:extLst>
              <a:ext uri="{FF2B5EF4-FFF2-40B4-BE49-F238E27FC236}">
                <a16:creationId xmlns:a16="http://schemas.microsoft.com/office/drawing/2014/main" id="{B0E22842-95E1-4514-815A-7E82D620E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888" y="0"/>
            <a:ext cx="4848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477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3FC6-0A69-4AE3-8BCD-3695A7AD06FC}"/>
              </a:ext>
            </a:extLst>
          </p:cNvPr>
          <p:cNvSpPr>
            <a:spLocks noGrp="1"/>
          </p:cNvSpPr>
          <p:nvPr>
            <p:ph type="title"/>
          </p:nvPr>
        </p:nvSpPr>
        <p:spPr/>
        <p:txBody>
          <a:bodyPr/>
          <a:lstStyle/>
          <a:p>
            <a:r>
              <a:rPr lang="en-US" dirty="0"/>
              <a:t>Debugging</a:t>
            </a:r>
          </a:p>
        </p:txBody>
      </p:sp>
      <p:sp>
        <p:nvSpPr>
          <p:cNvPr id="3" name="Text Placeholder 2">
            <a:extLst>
              <a:ext uri="{FF2B5EF4-FFF2-40B4-BE49-F238E27FC236}">
                <a16:creationId xmlns:a16="http://schemas.microsoft.com/office/drawing/2014/main" id="{C6192940-AA2D-4C7F-BBA6-AEB15962D0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0891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253D5-CBA7-4AF9-9265-B93E3C18742D}"/>
              </a:ext>
            </a:extLst>
          </p:cNvPr>
          <p:cNvPicPr>
            <a:picLocks noChangeAspect="1"/>
          </p:cNvPicPr>
          <p:nvPr/>
        </p:nvPicPr>
        <p:blipFill>
          <a:blip r:embed="rId2"/>
          <a:stretch>
            <a:fillRect/>
          </a:stretch>
        </p:blipFill>
        <p:spPr>
          <a:xfrm>
            <a:off x="5219700" y="2800350"/>
            <a:ext cx="6972300" cy="4057650"/>
          </a:xfrm>
          <a:prstGeom prst="rect">
            <a:avLst/>
          </a:prstGeom>
        </p:spPr>
      </p:pic>
      <p:sp>
        <p:nvSpPr>
          <p:cNvPr id="4" name="Title 3">
            <a:extLst>
              <a:ext uri="{FF2B5EF4-FFF2-40B4-BE49-F238E27FC236}">
                <a16:creationId xmlns:a16="http://schemas.microsoft.com/office/drawing/2014/main" id="{AC275133-9883-45F0-83A6-ED3D97464C80}"/>
              </a:ext>
            </a:extLst>
          </p:cNvPr>
          <p:cNvSpPr>
            <a:spLocks noGrp="1"/>
          </p:cNvSpPr>
          <p:nvPr>
            <p:ph type="title"/>
          </p:nvPr>
        </p:nvSpPr>
        <p:spPr/>
        <p:txBody>
          <a:bodyPr/>
          <a:lstStyle/>
          <a:p>
            <a:r>
              <a:rPr lang="en-US" dirty="0"/>
              <a:t>Remember Your Tools</a:t>
            </a:r>
          </a:p>
        </p:txBody>
      </p:sp>
      <p:sp>
        <p:nvSpPr>
          <p:cNvPr id="5" name="Content Placeholder 4">
            <a:extLst>
              <a:ext uri="{FF2B5EF4-FFF2-40B4-BE49-F238E27FC236}">
                <a16:creationId xmlns:a16="http://schemas.microsoft.com/office/drawing/2014/main" id="{1229918F-BECF-4AAC-AFE9-DABDCAB3332E}"/>
              </a:ext>
            </a:extLst>
          </p:cNvPr>
          <p:cNvSpPr>
            <a:spLocks noGrp="1"/>
          </p:cNvSpPr>
          <p:nvPr>
            <p:ph idx="1"/>
          </p:nvPr>
        </p:nvSpPr>
        <p:spPr/>
        <p:txBody>
          <a:bodyPr/>
          <a:lstStyle/>
          <a:p>
            <a:r>
              <a:rPr lang="en-US" b="1" i="1" dirty="0"/>
              <a:t>print() </a:t>
            </a:r>
            <a:r>
              <a:rPr lang="en-US" dirty="0"/>
              <a:t>to report the value of any variable</a:t>
            </a:r>
          </a:p>
          <a:p>
            <a:r>
              <a:rPr lang="en-US" b="1" i="1" dirty="0" err="1"/>
              <a:t>Codepen’s</a:t>
            </a:r>
            <a:r>
              <a:rPr lang="en-US" b="1" i="1" dirty="0"/>
              <a:t> red alert</a:t>
            </a:r>
          </a:p>
          <a:p>
            <a:r>
              <a:rPr lang="en-US" b="1" i="1" dirty="0"/>
              <a:t>Browser Console</a:t>
            </a:r>
          </a:p>
          <a:p>
            <a:pPr lvl="1"/>
            <a:r>
              <a:rPr lang="en-US" dirty="0"/>
              <a:t>Inspect Element, click Console</a:t>
            </a:r>
          </a:p>
          <a:p>
            <a:r>
              <a:rPr lang="en-US" b="1" i="1" dirty="0"/>
              <a:t>Tidying your code</a:t>
            </a:r>
          </a:p>
        </p:txBody>
      </p:sp>
    </p:spTree>
    <p:extLst>
      <p:ext uri="{BB962C8B-B14F-4D97-AF65-F5344CB8AC3E}">
        <p14:creationId xmlns:p14="http://schemas.microsoft.com/office/powerpoint/2010/main" val="2896654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D11C43E-C73D-416C-A277-647FE4A9D3D8}"/>
              </a:ext>
            </a:extLst>
          </p:cNvPr>
          <p:cNvSpPr>
            <a:spLocks noGrp="1"/>
          </p:cNvSpPr>
          <p:nvPr>
            <p:ph idx="1"/>
          </p:nvPr>
        </p:nvSpPr>
        <p:spPr/>
        <p:txBody>
          <a:bodyPr/>
          <a:lstStyle/>
          <a:p>
            <a:endParaRPr lang="en-US"/>
          </a:p>
        </p:txBody>
      </p:sp>
      <p:pic>
        <p:nvPicPr>
          <p:cNvPr id="1030" name="Picture 6" descr="https://upload.wikimedia.org/wikipedia/commons/d/d5/Rubber_duck_assisting_with_debugging.jpg">
            <a:extLst>
              <a:ext uri="{FF2B5EF4-FFF2-40B4-BE49-F238E27FC236}">
                <a16:creationId xmlns:a16="http://schemas.microsoft.com/office/drawing/2014/main" id="{0A65FC36-9E15-496F-833F-A8653F636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67000"/>
            <a:ext cx="9525000" cy="952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81883B-34E0-40D0-B1E0-BA3F9EE14420}"/>
              </a:ext>
            </a:extLst>
          </p:cNvPr>
          <p:cNvSpPr>
            <a:spLocks noGrp="1"/>
          </p:cNvSpPr>
          <p:nvPr>
            <p:ph type="title"/>
          </p:nvPr>
        </p:nvSpPr>
        <p:spPr/>
        <p:txBody>
          <a:bodyPr/>
          <a:lstStyle/>
          <a:p>
            <a:r>
              <a:rPr lang="en-US" dirty="0">
                <a:ln>
                  <a:solidFill>
                    <a:schemeClr val="bg1"/>
                  </a:solidFill>
                </a:ln>
              </a:rPr>
              <a:t>The Rubber Duck Method</a:t>
            </a:r>
          </a:p>
        </p:txBody>
      </p:sp>
    </p:spTree>
    <p:extLst>
      <p:ext uri="{BB962C8B-B14F-4D97-AF65-F5344CB8AC3E}">
        <p14:creationId xmlns:p14="http://schemas.microsoft.com/office/powerpoint/2010/main" val="2580596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a:xfrm>
            <a:off x="838200" y="1825625"/>
            <a:ext cx="10515600" cy="4351338"/>
          </a:xfrm>
        </p:spPr>
        <p:txBody>
          <a:bodyPr>
            <a:normAutofit fontScale="85000" lnSpcReduction="10000"/>
          </a:bodyPr>
          <a:lstStyle/>
          <a:p>
            <a:pPr marL="0" indent="0" fontAlgn="base">
              <a:buNone/>
            </a:pPr>
            <a:r>
              <a:rPr lang="en-US" dirty="0"/>
              <a:t>The rubber duck debugging method is as follows:</a:t>
            </a:r>
          </a:p>
          <a:p>
            <a:pPr marL="514350" indent="-514350" fontAlgn="base">
              <a:buFont typeface="+mj-lt"/>
              <a:buAutoNum type="arabicPeriod"/>
            </a:pPr>
            <a:r>
              <a:rPr lang="en-US" dirty="0"/>
              <a:t>Beg, borrow, steal, buy, fabricate or otherwise obtain a rubber duck (bathtub variety).</a:t>
            </a:r>
          </a:p>
          <a:p>
            <a:pPr marL="514350" indent="-514350" fontAlgn="base">
              <a:buFont typeface="+mj-lt"/>
              <a:buAutoNum type="arabicPeriod"/>
            </a:pPr>
            <a:r>
              <a:rPr lang="en-US" dirty="0"/>
              <a:t>Place rubber duck on desk and inform it you are just going to go over some code with it, if that’s all right.</a:t>
            </a:r>
          </a:p>
          <a:p>
            <a:pPr marL="514350" indent="-514350" fontAlgn="base">
              <a:buFont typeface="+mj-lt"/>
              <a:buAutoNum type="arabicPeriod"/>
            </a:pPr>
            <a:r>
              <a:rPr lang="en-US" dirty="0"/>
              <a:t>Explain to the duck what your code is supposed to do, and then go into detail and explain your code line by line.</a:t>
            </a:r>
          </a:p>
          <a:p>
            <a:pPr marL="514350" indent="-514350" fontAlgn="base">
              <a:buFont typeface="+mj-lt"/>
              <a:buAutoNum type="arabicPeriod"/>
            </a:pPr>
            <a:r>
              <a:rPr lang="en-US" dirty="0"/>
              <a:t>At some point you will tell the duck what you are doing next and then realize that that is not in fact what you are actually doing. The duck will sit there serenely, happy in the knowledge that it has helped you on your way.</a:t>
            </a:r>
          </a:p>
          <a:p>
            <a:pPr marL="0" indent="0" fontAlgn="base">
              <a:buNone/>
            </a:pPr>
            <a:r>
              <a:rPr lang="en-US" b="1" i="1" dirty="0"/>
              <a:t>Note</a:t>
            </a:r>
            <a:r>
              <a:rPr lang="en-US" i="1" dirty="0"/>
              <a:t>: In a pinch a coworker might be able to substitute for the duck, however, it is often preferred to confide mistakes to the duck instead of your coworker.</a:t>
            </a:r>
          </a:p>
          <a:p>
            <a:endParaRPr lang="en-US" dirty="0"/>
          </a:p>
        </p:txBody>
      </p:sp>
    </p:spTree>
    <p:extLst>
      <p:ext uri="{BB962C8B-B14F-4D97-AF65-F5344CB8AC3E}">
        <p14:creationId xmlns:p14="http://schemas.microsoft.com/office/powerpoint/2010/main" val="3399730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EAD-F00E-46C0-85DE-2AE8A4CE0852}"/>
              </a:ext>
            </a:extLst>
          </p:cNvPr>
          <p:cNvSpPr>
            <a:spLocks noGrp="1"/>
          </p:cNvSpPr>
          <p:nvPr>
            <p:ph type="title"/>
          </p:nvPr>
        </p:nvSpPr>
        <p:spPr/>
        <p:txBody>
          <a:bodyPr/>
          <a:lstStyle/>
          <a:p>
            <a:r>
              <a:rPr lang="en-US" dirty="0"/>
              <a:t>Rubber Duck Debugging -  FAQ</a:t>
            </a:r>
          </a:p>
        </p:txBody>
      </p:sp>
      <p:sp>
        <p:nvSpPr>
          <p:cNvPr id="3" name="Content Placeholder 2">
            <a:extLst>
              <a:ext uri="{FF2B5EF4-FFF2-40B4-BE49-F238E27FC236}">
                <a16:creationId xmlns:a16="http://schemas.microsoft.com/office/drawing/2014/main" id="{8FAE50CD-ED28-4A5D-94C7-133AB99E6C8A}"/>
              </a:ext>
            </a:extLst>
          </p:cNvPr>
          <p:cNvSpPr>
            <a:spLocks noGrp="1"/>
          </p:cNvSpPr>
          <p:nvPr>
            <p:ph idx="1"/>
          </p:nvPr>
        </p:nvSpPr>
        <p:spPr/>
        <p:txBody>
          <a:bodyPr>
            <a:normAutofit fontScale="92500" lnSpcReduction="10000"/>
          </a:bodyPr>
          <a:lstStyle/>
          <a:p>
            <a:pPr fontAlgn="base"/>
            <a:r>
              <a:rPr lang="en-US" b="1" dirty="0"/>
              <a:t>If ducks are so smart, why don’t we just let the ducks do all the work?</a:t>
            </a:r>
            <a:r>
              <a:rPr lang="en-US" dirty="0"/>
              <a:t> </a:t>
            </a:r>
          </a:p>
          <a:p>
            <a:pPr lvl="1" fontAlgn="base"/>
            <a:r>
              <a:rPr lang="en-US" dirty="0"/>
              <a:t>It would be wonderful if this were true, but the fact is that most ducks prefer to take a mentoring role. There are a few ducks however that do choose to code, but these are the ducks that nobody hears about because they are selected for secret government projects that are highly classified in nature.</a:t>
            </a:r>
          </a:p>
          <a:p>
            <a:pPr fontAlgn="base"/>
            <a:r>
              <a:rPr lang="en-US" b="1" dirty="0"/>
              <a:t>Where can I learn more about rubber duck debugging?</a:t>
            </a:r>
            <a:r>
              <a:rPr lang="en-US" dirty="0"/>
              <a:t> </a:t>
            </a:r>
          </a:p>
          <a:p>
            <a:pPr lvl="1" fontAlgn="base"/>
            <a:r>
              <a:rPr lang="en-US" dirty="0"/>
              <a:t>More information can be found at </a:t>
            </a:r>
            <a:r>
              <a:rPr lang="en-US" b="1" dirty="0">
                <a:hlinkClick r:id="rId2" action="ppaction://hlinkfile"/>
              </a:rPr>
              <a:t>rubberduckdebugging.com</a:t>
            </a:r>
            <a:r>
              <a:rPr lang="en-US" dirty="0"/>
              <a:t>, </a:t>
            </a:r>
            <a:r>
              <a:rPr lang="en-US" dirty="0">
                <a:hlinkClick r:id="rId3"/>
              </a:rPr>
              <a:t>wikipedia.org</a:t>
            </a:r>
            <a:r>
              <a:rPr lang="en-US" dirty="0"/>
              <a:t>, </a:t>
            </a:r>
            <a:r>
              <a:rPr lang="en-US" dirty="0">
                <a:hlinkClick r:id="rId4"/>
              </a:rPr>
              <a:t>lists.ethernal.org</a:t>
            </a:r>
            <a:r>
              <a:rPr lang="en-US" dirty="0"/>
              <a:t>, and </a:t>
            </a:r>
            <a:r>
              <a:rPr lang="en-US" dirty="0">
                <a:hlinkClick r:id="rId5"/>
              </a:rPr>
              <a:t>zenhub.com</a:t>
            </a:r>
            <a:r>
              <a:rPr lang="en-US" dirty="0"/>
              <a:t>.</a:t>
            </a:r>
          </a:p>
          <a:p>
            <a:pPr fontAlgn="base"/>
            <a:r>
              <a:rPr lang="en-US" b="1" dirty="0"/>
              <a:t>Where can I hire my own duck?</a:t>
            </a:r>
            <a:r>
              <a:rPr lang="en-US" dirty="0"/>
              <a:t> </a:t>
            </a:r>
          </a:p>
          <a:p>
            <a:pPr lvl="1" fontAlgn="base"/>
            <a:r>
              <a:rPr lang="en-US" dirty="0"/>
              <a:t>Great question! </a:t>
            </a:r>
            <a:r>
              <a:rPr lang="en-US" dirty="0">
                <a:hlinkClick r:id="rId6"/>
              </a:rPr>
              <a:t>Amazon.com</a:t>
            </a:r>
            <a:r>
              <a:rPr lang="en-US" dirty="0"/>
              <a:t> hosts a wide selection of affordable ducks that have graduated with a technical degree from some of the world’s leading universities.</a:t>
            </a:r>
          </a:p>
        </p:txBody>
      </p:sp>
    </p:spTree>
    <p:extLst>
      <p:ext uri="{BB962C8B-B14F-4D97-AF65-F5344CB8AC3E}">
        <p14:creationId xmlns:p14="http://schemas.microsoft.com/office/powerpoint/2010/main" val="28480612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E4806E-50E6-405B-A273-15D8A443A2DF}"/>
              </a:ext>
            </a:extLst>
          </p:cNvPr>
          <p:cNvSpPr>
            <a:spLocks noGrp="1"/>
          </p:cNvSpPr>
          <p:nvPr>
            <p:ph type="title"/>
          </p:nvPr>
        </p:nvSpPr>
        <p:spPr/>
        <p:txBody>
          <a:bodyPr/>
          <a:lstStyle/>
          <a:p>
            <a:r>
              <a:rPr lang="en-US" dirty="0">
                <a:hlinkClick r:id="rId3"/>
              </a:rPr>
              <a:t>https://cdpn.io/e/ZXBrZw</a:t>
            </a:r>
            <a:r>
              <a:rPr lang="en-US" dirty="0"/>
              <a:t> </a:t>
            </a:r>
          </a:p>
        </p:txBody>
      </p:sp>
      <p:sp>
        <p:nvSpPr>
          <p:cNvPr id="6" name="Text Placeholder 5">
            <a:extLst>
              <a:ext uri="{FF2B5EF4-FFF2-40B4-BE49-F238E27FC236}">
                <a16:creationId xmlns:a16="http://schemas.microsoft.com/office/drawing/2014/main" id="{525BC88A-68F0-4F9A-8D81-B703A321CD05}"/>
              </a:ext>
            </a:extLst>
          </p:cNvPr>
          <p:cNvSpPr>
            <a:spLocks noGrp="1"/>
          </p:cNvSpPr>
          <p:nvPr>
            <p:ph type="body" idx="1"/>
          </p:nvPr>
        </p:nvSpPr>
        <p:spPr>
          <a:xfrm>
            <a:off x="831850" y="4585607"/>
            <a:ext cx="10515600" cy="1500187"/>
          </a:xfrm>
        </p:spPr>
        <p:txBody>
          <a:bodyPr/>
          <a:lstStyle/>
          <a:p>
            <a:r>
              <a:rPr lang="en-US" b="1" dirty="0"/>
              <a:t>Debug Challenge</a:t>
            </a:r>
          </a:p>
          <a:p>
            <a:endParaRPr lang="en-US" dirty="0"/>
          </a:p>
          <a:p>
            <a:r>
              <a:rPr lang="en-US" dirty="0"/>
              <a:t>There are 6 things wrong, some </a:t>
            </a:r>
            <a:r>
              <a:rPr lang="en-US" b="1" dirty="0"/>
              <a:t>semantic</a:t>
            </a:r>
            <a:r>
              <a:rPr lang="en-US" dirty="0"/>
              <a:t>, some </a:t>
            </a:r>
            <a:r>
              <a:rPr lang="en-US" b="1" dirty="0"/>
              <a:t>syntactic</a:t>
            </a:r>
            <a:r>
              <a:rPr lang="en-US" dirty="0"/>
              <a:t>. </a:t>
            </a:r>
          </a:p>
        </p:txBody>
      </p:sp>
    </p:spTree>
    <p:extLst>
      <p:ext uri="{BB962C8B-B14F-4D97-AF65-F5344CB8AC3E}">
        <p14:creationId xmlns:p14="http://schemas.microsoft.com/office/powerpoint/2010/main" val="383487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0" y="1825625"/>
            <a:ext cx="12192000" cy="4351338"/>
          </a:xfrm>
        </p:spPr>
        <p:txBody>
          <a:bodyPr/>
          <a:lstStyle/>
          <a:p>
            <a:pPr marL="0" indent="0">
              <a:buNone/>
            </a:pPr>
            <a:r>
              <a:rPr lang="en-US" b="1" dirty="0"/>
              <a:t>	WTF: Map</a:t>
            </a:r>
          </a:p>
          <a:p>
            <a:pPr marL="0" indent="0">
              <a:buNone/>
            </a:pPr>
            <a:endParaRPr lang="en-US" b="1" dirty="0"/>
          </a:p>
          <a:p>
            <a:pPr marL="0" indent="0" algn="ctr">
              <a:buNone/>
            </a:pPr>
            <a:r>
              <a:rPr lang="en-US" sz="2400" b="1" dirty="0">
                <a:latin typeface="Consolas" panose="020B0609020204030204" pitchFamily="49" charset="0"/>
                <a:cs typeface="Consolas" panose="020B0609020204030204" pitchFamily="49" charset="0"/>
              </a:rPr>
              <a:t>map(value, value minimum, value maximum, min output, max output);</a:t>
            </a:r>
          </a:p>
          <a:p>
            <a:pPr marL="0" indent="0">
              <a:buNone/>
            </a:pPr>
            <a:endParaRPr lang="en-US" sz="2400" b="1" dirty="0">
              <a:latin typeface="Consolas" panose="020B0609020204030204" pitchFamily="49" charset="0"/>
              <a:cs typeface="Consolas" panose="020B0609020204030204" pitchFamily="49" charset="0"/>
            </a:endParaRPr>
          </a:p>
          <a:p>
            <a:pPr marL="0" indent="0">
              <a:buNone/>
            </a:pPr>
            <a:r>
              <a:rPr lang="en-US" dirty="0"/>
              <a:t>	Example: color of the sky, sunset</a:t>
            </a:r>
          </a:p>
        </p:txBody>
      </p:sp>
    </p:spTree>
    <p:extLst>
      <p:ext uri="{BB962C8B-B14F-4D97-AF65-F5344CB8AC3E}">
        <p14:creationId xmlns:p14="http://schemas.microsoft.com/office/powerpoint/2010/main" val="544142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13188-C0F9-4192-A4BF-6525A6E66832}"/>
              </a:ext>
            </a:extLst>
          </p:cNvPr>
          <p:cNvSpPr>
            <a:spLocks noGrp="1"/>
          </p:cNvSpPr>
          <p:nvPr>
            <p:ph type="title"/>
          </p:nvPr>
        </p:nvSpPr>
        <p:spPr>
          <a:xfrm>
            <a:off x="838200" y="365125"/>
            <a:ext cx="10515600" cy="1325563"/>
          </a:xfrm>
        </p:spPr>
        <p:txBody>
          <a:bodyPr/>
          <a:lstStyle/>
          <a:p>
            <a:r>
              <a:rPr lang="en-US" dirty="0"/>
              <a:t>I am here to help</a:t>
            </a:r>
          </a:p>
        </p:txBody>
      </p:sp>
      <p:pic>
        <p:nvPicPr>
          <p:cNvPr id="2052" name="Picture 4" descr="http://www.k0nr.com/wordpress/wp-content/uploads/2016/07/rubber-ducky.png">
            <a:extLst>
              <a:ext uri="{FF2B5EF4-FFF2-40B4-BE49-F238E27FC236}">
                <a16:creationId xmlns:a16="http://schemas.microsoft.com/office/drawing/2014/main" id="{DC98D3DD-C929-4787-B3D8-72609F2D0F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025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15F8D-39AA-4135-9A82-433DA76556E6}"/>
              </a:ext>
            </a:extLst>
          </p:cNvPr>
          <p:cNvSpPr>
            <a:spLocks noGrp="1"/>
          </p:cNvSpPr>
          <p:nvPr>
            <p:ph type="title"/>
          </p:nvPr>
        </p:nvSpPr>
        <p:spPr/>
        <p:txBody>
          <a:bodyPr/>
          <a:lstStyle/>
          <a:p>
            <a:r>
              <a:rPr lang="en-US" dirty="0"/>
              <a:t>Text</a:t>
            </a:r>
          </a:p>
        </p:txBody>
      </p:sp>
      <p:sp>
        <p:nvSpPr>
          <p:cNvPr id="5" name="Text Placeholder 4">
            <a:extLst>
              <a:ext uri="{FF2B5EF4-FFF2-40B4-BE49-F238E27FC236}">
                <a16:creationId xmlns:a16="http://schemas.microsoft.com/office/drawing/2014/main" id="{93F9EB95-F350-47AF-915E-A79296AC62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6626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5D9-CC6E-4634-9F7C-497FCE2C2853}"/>
              </a:ext>
            </a:extLst>
          </p:cNvPr>
          <p:cNvSpPr>
            <a:spLocks noGrp="1"/>
          </p:cNvSpPr>
          <p:nvPr>
            <p:ph type="title"/>
          </p:nvPr>
        </p:nvSpPr>
        <p:spPr/>
        <p:txBody>
          <a:bodyPr/>
          <a:lstStyle/>
          <a:p>
            <a:r>
              <a:rPr lang="en-US" dirty="0"/>
              <a:t>Flappy Bird Score</a:t>
            </a:r>
          </a:p>
        </p:txBody>
      </p:sp>
      <p:sp>
        <p:nvSpPr>
          <p:cNvPr id="3" name="Text Placeholder 2">
            <a:extLst>
              <a:ext uri="{FF2B5EF4-FFF2-40B4-BE49-F238E27FC236}">
                <a16:creationId xmlns:a16="http://schemas.microsoft.com/office/drawing/2014/main" id="{A8BC1F26-A260-485D-8747-13D51E760762}"/>
              </a:ext>
            </a:extLst>
          </p:cNvPr>
          <p:cNvSpPr>
            <a:spLocks noGrp="1"/>
          </p:cNvSpPr>
          <p:nvPr>
            <p:ph type="body" idx="1"/>
          </p:nvPr>
        </p:nvSpPr>
        <p:spPr/>
        <p:txBody>
          <a:bodyPr/>
          <a:lstStyle/>
          <a:p>
            <a:r>
              <a:rPr lang="en-US" dirty="0">
                <a:hlinkClick r:id="rId2"/>
              </a:rPr>
              <a:t>https://cdpn.io/e/veNQJo</a:t>
            </a:r>
            <a:endParaRPr lang="en-US" dirty="0"/>
          </a:p>
          <a:p>
            <a:endParaRPr lang="en-US" dirty="0"/>
          </a:p>
          <a:p>
            <a:r>
              <a:rPr lang="en-US" dirty="0"/>
              <a:t>No longer part of the homework, here’s why. </a:t>
            </a:r>
          </a:p>
        </p:txBody>
      </p:sp>
    </p:spTree>
    <p:extLst>
      <p:ext uri="{BB962C8B-B14F-4D97-AF65-F5344CB8AC3E}">
        <p14:creationId xmlns:p14="http://schemas.microsoft.com/office/powerpoint/2010/main" val="3456313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CB55-55A6-46CC-8F0B-F766D8136CDA}"/>
              </a:ext>
            </a:extLst>
          </p:cNvPr>
          <p:cNvSpPr>
            <a:spLocks noGrp="1"/>
          </p:cNvSpPr>
          <p:nvPr>
            <p:ph type="title"/>
          </p:nvPr>
        </p:nvSpPr>
        <p:spPr/>
        <p:txBody>
          <a:bodyPr/>
          <a:lstStyle/>
          <a:p>
            <a:r>
              <a:rPr lang="en-US" dirty="0"/>
              <a:t>Images</a:t>
            </a:r>
          </a:p>
        </p:txBody>
      </p:sp>
      <p:sp>
        <p:nvSpPr>
          <p:cNvPr id="3" name="Text Placeholder 2">
            <a:extLst>
              <a:ext uri="{FF2B5EF4-FFF2-40B4-BE49-F238E27FC236}">
                <a16:creationId xmlns:a16="http://schemas.microsoft.com/office/drawing/2014/main" id="{B33ED613-E7E2-49A5-8C92-A73AADCE16A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4473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D8E0-551D-484B-A6DA-6E11EE0D720D}"/>
              </a:ext>
            </a:extLst>
          </p:cNvPr>
          <p:cNvSpPr>
            <a:spLocks noGrp="1"/>
          </p:cNvSpPr>
          <p:nvPr>
            <p:ph type="title"/>
          </p:nvPr>
        </p:nvSpPr>
        <p:spPr/>
        <p:txBody>
          <a:bodyPr/>
          <a:lstStyle/>
          <a:p>
            <a:r>
              <a:rPr lang="en-US" dirty="0"/>
              <a:t>Rotation</a:t>
            </a:r>
          </a:p>
        </p:txBody>
      </p:sp>
      <p:sp>
        <p:nvSpPr>
          <p:cNvPr id="3" name="Text Placeholder 2">
            <a:extLst>
              <a:ext uri="{FF2B5EF4-FFF2-40B4-BE49-F238E27FC236}">
                <a16:creationId xmlns:a16="http://schemas.microsoft.com/office/drawing/2014/main" id="{52321D98-08F8-4AC8-8436-D55F9DA59E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02322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41DC826-FA4C-43FE-93F2-0EC0B0A93258}"/>
              </a:ext>
            </a:extLst>
          </p:cNvPr>
          <p:cNvSpPr/>
          <p:nvPr/>
        </p:nvSpPr>
        <p:spPr>
          <a:xfrm>
            <a:off x="3330054" y="709684"/>
            <a:ext cx="5322627" cy="532262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0426DCD-BD22-4608-88D5-B58301A0AA97}"/>
              </a:ext>
            </a:extLst>
          </p:cNvPr>
          <p:cNvCxnSpPr/>
          <p:nvPr/>
        </p:nvCxnSpPr>
        <p:spPr>
          <a:xfrm>
            <a:off x="9307773" y="3370997"/>
            <a:ext cx="0" cy="7369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923BA87-F831-4EE5-BD49-9311BF190223}"/>
              </a:ext>
            </a:extLst>
          </p:cNvPr>
          <p:cNvCxnSpPr/>
          <p:nvPr/>
        </p:nvCxnSpPr>
        <p:spPr>
          <a:xfrm>
            <a:off x="8011236" y="3370997"/>
            <a:ext cx="12965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44412A-0CBA-4A85-AE13-5A32AFF33026}"/>
              </a:ext>
            </a:extLst>
          </p:cNvPr>
          <p:cNvSpPr txBox="1"/>
          <p:nvPr/>
        </p:nvSpPr>
        <p:spPr>
          <a:xfrm>
            <a:off x="9962865" y="2955498"/>
            <a:ext cx="1338828" cy="1138773"/>
          </a:xfrm>
          <a:prstGeom prst="rect">
            <a:avLst/>
          </a:prstGeom>
          <a:noFill/>
        </p:spPr>
        <p:txBody>
          <a:bodyPr wrap="none" rtlCol="0">
            <a:spAutoFit/>
          </a:bodyPr>
          <a:lstStyle/>
          <a:p>
            <a:pPr algn="ctr"/>
            <a:r>
              <a:rPr lang="en-US" sz="4800" dirty="0">
                <a:latin typeface="Cambria" panose="02040503050406030204" pitchFamily="18" charset="0"/>
              </a:rPr>
              <a:t>2*PI</a:t>
            </a:r>
          </a:p>
          <a:p>
            <a:pPr algn="ctr"/>
            <a:r>
              <a:rPr lang="en-US" sz="2000" dirty="0">
                <a:latin typeface="Cambria" panose="02040503050406030204" pitchFamily="18" charset="0"/>
              </a:rPr>
              <a:t>TWO_PI</a:t>
            </a:r>
          </a:p>
        </p:txBody>
      </p:sp>
    </p:spTree>
    <p:extLst>
      <p:ext uri="{BB962C8B-B14F-4D97-AF65-F5344CB8AC3E}">
        <p14:creationId xmlns:p14="http://schemas.microsoft.com/office/powerpoint/2010/main" val="2342668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6A52-CB9E-4255-BDFF-E60ED3A9C477}"/>
              </a:ext>
            </a:extLst>
          </p:cNvPr>
          <p:cNvSpPr>
            <a:spLocks noGrp="1"/>
          </p:cNvSpPr>
          <p:nvPr>
            <p:ph type="title"/>
          </p:nvPr>
        </p:nvSpPr>
        <p:spPr/>
        <p:txBody>
          <a:bodyPr/>
          <a:lstStyle/>
          <a:p>
            <a:r>
              <a:rPr lang="en-US" dirty="0"/>
              <a:t>Moving the Grid</a:t>
            </a:r>
          </a:p>
        </p:txBody>
      </p:sp>
      <p:sp>
        <p:nvSpPr>
          <p:cNvPr id="3" name="Content Placeholder 2">
            <a:extLst>
              <a:ext uri="{FF2B5EF4-FFF2-40B4-BE49-F238E27FC236}">
                <a16:creationId xmlns:a16="http://schemas.microsoft.com/office/drawing/2014/main" id="{AC269CDD-326A-4D72-ABE8-079015BB7CC8}"/>
              </a:ext>
            </a:extLst>
          </p:cNvPr>
          <p:cNvSpPr>
            <a:spLocks noGrp="1"/>
          </p:cNvSpPr>
          <p:nvPr>
            <p:ph idx="1"/>
          </p:nvPr>
        </p:nvSpPr>
        <p:spPr/>
        <p:txBody>
          <a:bodyPr/>
          <a:lstStyle/>
          <a:p>
            <a:r>
              <a:rPr lang="en-US" b="1" dirty="0"/>
              <a:t>push();</a:t>
            </a:r>
            <a:r>
              <a:rPr lang="en-US" dirty="0"/>
              <a:t> - Make a checkpoint</a:t>
            </a:r>
          </a:p>
          <a:p>
            <a:r>
              <a:rPr lang="en-US" b="1" dirty="0"/>
              <a:t>pop();</a:t>
            </a:r>
            <a:r>
              <a:rPr lang="en-US" dirty="0"/>
              <a:t> - Go back to the last checkpoint</a:t>
            </a:r>
          </a:p>
          <a:p>
            <a:endParaRPr lang="en-US" b="1" dirty="0"/>
          </a:p>
          <a:p>
            <a:r>
              <a:rPr lang="en-US" b="1" dirty="0"/>
              <a:t>translate(dx, </a:t>
            </a:r>
            <a:r>
              <a:rPr lang="en-US" b="1" dirty="0" err="1"/>
              <a:t>dy</a:t>
            </a:r>
            <a:r>
              <a:rPr lang="en-US" b="1" dirty="0"/>
              <a:t>);</a:t>
            </a:r>
            <a:r>
              <a:rPr lang="en-US" dirty="0"/>
              <a:t> - Move the origin dx left and </a:t>
            </a:r>
            <a:r>
              <a:rPr lang="en-US" dirty="0" err="1"/>
              <a:t>dy</a:t>
            </a:r>
            <a:r>
              <a:rPr lang="en-US" dirty="0"/>
              <a:t> down</a:t>
            </a:r>
          </a:p>
          <a:p>
            <a:r>
              <a:rPr lang="en-US" b="1" dirty="0"/>
              <a:t>rotate(</a:t>
            </a:r>
            <a:r>
              <a:rPr lang="en-US" b="1" dirty="0" err="1"/>
              <a:t>rads</a:t>
            </a:r>
            <a:r>
              <a:rPr lang="en-US" b="1" dirty="0"/>
              <a:t>);</a:t>
            </a:r>
            <a:r>
              <a:rPr lang="en-US" dirty="0"/>
              <a:t> - Rotate the canvas around the origin</a:t>
            </a:r>
            <a:endParaRPr lang="en-US" b="1" dirty="0"/>
          </a:p>
        </p:txBody>
      </p:sp>
    </p:spTree>
    <p:extLst>
      <p:ext uri="{BB962C8B-B14F-4D97-AF65-F5344CB8AC3E}">
        <p14:creationId xmlns:p14="http://schemas.microsoft.com/office/powerpoint/2010/main" val="1225180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31E6-F2C6-4820-9F8B-E46980180103}"/>
              </a:ext>
            </a:extLst>
          </p:cNvPr>
          <p:cNvSpPr>
            <a:spLocks noGrp="1"/>
          </p:cNvSpPr>
          <p:nvPr>
            <p:ph type="title"/>
          </p:nvPr>
        </p:nvSpPr>
        <p:spPr/>
        <p:txBody>
          <a:bodyPr/>
          <a:lstStyle/>
          <a:p>
            <a:r>
              <a:rPr lang="en-US" dirty="0"/>
              <a:t>Homework</a:t>
            </a:r>
          </a:p>
        </p:txBody>
      </p:sp>
      <p:sp>
        <p:nvSpPr>
          <p:cNvPr id="3" name="Text Placeholder 2">
            <a:extLst>
              <a:ext uri="{FF2B5EF4-FFF2-40B4-BE49-F238E27FC236}">
                <a16:creationId xmlns:a16="http://schemas.microsoft.com/office/drawing/2014/main" id="{6C32073C-09B5-4599-A0C3-7B36FD475B7D}"/>
              </a:ext>
            </a:extLst>
          </p:cNvPr>
          <p:cNvSpPr>
            <a:spLocks noGrp="1"/>
          </p:cNvSpPr>
          <p:nvPr>
            <p:ph type="body" idx="1"/>
          </p:nvPr>
        </p:nvSpPr>
        <p:spPr/>
        <p:txBody>
          <a:bodyPr/>
          <a:lstStyle/>
          <a:p>
            <a:r>
              <a:rPr lang="en-US" dirty="0"/>
              <a:t>There’s </a:t>
            </a:r>
            <a:r>
              <a:rPr lang="en-US" b="1" i="1" dirty="0"/>
              <a:t>no homework</a:t>
            </a:r>
            <a:r>
              <a:rPr lang="en-US" dirty="0"/>
              <a:t> so you can check out the tutorials I mentioned earlier</a:t>
            </a:r>
          </a:p>
          <a:p>
            <a:r>
              <a:rPr lang="en-US" b="1" i="1" dirty="0"/>
              <a:t>Flappy Bird is due on Wednesday</a:t>
            </a:r>
          </a:p>
        </p:txBody>
      </p:sp>
    </p:spTree>
    <p:extLst>
      <p:ext uri="{BB962C8B-B14F-4D97-AF65-F5344CB8AC3E}">
        <p14:creationId xmlns:p14="http://schemas.microsoft.com/office/powerpoint/2010/main" val="509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A902-DF3A-43B3-8248-CA28ADD9A6F7}"/>
              </a:ext>
            </a:extLst>
          </p:cNvPr>
          <p:cNvSpPr>
            <a:spLocks noGrp="1"/>
          </p:cNvSpPr>
          <p:nvPr>
            <p:ph type="title"/>
          </p:nvPr>
        </p:nvSpPr>
        <p:spPr/>
        <p:txBody>
          <a:bodyPr/>
          <a:lstStyle/>
          <a:p>
            <a:r>
              <a:rPr lang="en-US" b="1" dirty="0"/>
              <a:t>More Practice</a:t>
            </a:r>
          </a:p>
        </p:txBody>
      </p:sp>
      <p:sp>
        <p:nvSpPr>
          <p:cNvPr id="3" name="Content Placeholder 2">
            <a:extLst>
              <a:ext uri="{FF2B5EF4-FFF2-40B4-BE49-F238E27FC236}">
                <a16:creationId xmlns:a16="http://schemas.microsoft.com/office/drawing/2014/main" id="{030690F5-F4BC-46D7-88A0-D9DD6AA4F52F}"/>
              </a:ext>
            </a:extLst>
          </p:cNvPr>
          <p:cNvSpPr>
            <a:spLocks noGrp="1"/>
          </p:cNvSpPr>
          <p:nvPr>
            <p:ph sz="half" idx="1"/>
          </p:nvPr>
        </p:nvSpPr>
        <p:spPr>
          <a:xfrm>
            <a:off x="838200" y="1825625"/>
            <a:ext cx="5181600" cy="4351338"/>
          </a:xfrm>
        </p:spPr>
        <p:txBody>
          <a:bodyPr>
            <a:normAutofit/>
          </a:bodyPr>
          <a:lstStyle/>
          <a:p>
            <a:pPr marL="0" indent="0">
              <a:buNone/>
            </a:pPr>
            <a:r>
              <a:rPr lang="en-US" i="1" dirty="0"/>
              <a:t>Tutorials</a:t>
            </a:r>
          </a:p>
          <a:p>
            <a:pPr marL="0" indent="0">
              <a:buNone/>
            </a:pPr>
            <a:r>
              <a:rPr lang="en-US" b="1" dirty="0"/>
              <a:t>YouTube: Daniel </a:t>
            </a:r>
            <a:r>
              <a:rPr lang="en-US" b="1" dirty="0" err="1"/>
              <a:t>Shiffman</a:t>
            </a:r>
            <a:endParaRPr lang="en-US" b="1" dirty="0"/>
          </a:p>
          <a:p>
            <a:pPr marL="0" indent="0">
              <a:buNone/>
            </a:pPr>
            <a:r>
              <a:rPr lang="en-US" b="1" dirty="0"/>
              <a:t>https://p5js.org/learn/</a:t>
            </a:r>
            <a:endParaRPr lang="en-US" dirty="0"/>
          </a:p>
          <a:p>
            <a:pPr marL="0" indent="0">
              <a:buNone/>
            </a:pPr>
            <a:endParaRPr lang="en-US" b="1" dirty="0"/>
          </a:p>
          <a:p>
            <a:pPr marL="0" indent="0">
              <a:buNone/>
            </a:pPr>
            <a:r>
              <a:rPr lang="en-US" i="1" dirty="0"/>
              <a:t>Coding Mindset Practice</a:t>
            </a:r>
          </a:p>
          <a:p>
            <a:r>
              <a:rPr lang="en-US" b="1" dirty="0"/>
              <a:t>Scratch</a:t>
            </a:r>
            <a:r>
              <a:rPr lang="en-US" dirty="0"/>
              <a:t> – scratch.mit.edu</a:t>
            </a:r>
            <a:endParaRPr lang="en-US" b="1" dirty="0"/>
          </a:p>
        </p:txBody>
      </p:sp>
      <p:sp>
        <p:nvSpPr>
          <p:cNvPr id="4" name="Content Placeholder 3">
            <a:extLst>
              <a:ext uri="{FF2B5EF4-FFF2-40B4-BE49-F238E27FC236}">
                <a16:creationId xmlns:a16="http://schemas.microsoft.com/office/drawing/2014/main" id="{24EB37D5-187B-4E08-A853-F4961CC80180}"/>
              </a:ext>
            </a:extLst>
          </p:cNvPr>
          <p:cNvSpPr>
            <a:spLocks noGrp="1"/>
          </p:cNvSpPr>
          <p:nvPr>
            <p:ph sz="half" idx="2"/>
          </p:nvPr>
        </p:nvSpPr>
        <p:spPr/>
        <p:txBody>
          <a:bodyPr/>
          <a:lstStyle/>
          <a:p>
            <a:pPr marL="0" indent="0">
              <a:buNone/>
            </a:pPr>
            <a:r>
              <a:rPr lang="en-US" i="1" dirty="0"/>
              <a:t>Games</a:t>
            </a:r>
            <a:endParaRPr lang="en-US" dirty="0"/>
          </a:p>
          <a:p>
            <a:r>
              <a:rPr lang="en-US" b="1" dirty="0"/>
              <a:t>Human Resource Machine</a:t>
            </a:r>
          </a:p>
          <a:p>
            <a:pPr lvl="1"/>
            <a:r>
              <a:rPr lang="en-US" dirty="0"/>
              <a:t> Files on Canvas</a:t>
            </a:r>
            <a:endParaRPr lang="en-US" b="1" dirty="0"/>
          </a:p>
          <a:p>
            <a:r>
              <a:rPr lang="en-US" b="1" dirty="0"/>
              <a:t>Lightbot</a:t>
            </a:r>
            <a:r>
              <a:rPr lang="en-US" dirty="0"/>
              <a:t> – lightbot.com</a:t>
            </a:r>
            <a:endParaRPr lang="en-US" b="1" dirty="0"/>
          </a:p>
          <a:p>
            <a:endParaRPr lang="en-US" dirty="0"/>
          </a:p>
          <a:p>
            <a:pPr marL="0" indent="0">
              <a:buNone/>
            </a:pPr>
            <a:r>
              <a:rPr lang="en-US" i="1" dirty="0"/>
              <a:t>Challenges</a:t>
            </a:r>
          </a:p>
          <a:p>
            <a:r>
              <a:rPr lang="en-US" b="1" dirty="0"/>
              <a:t>/r/</a:t>
            </a:r>
            <a:r>
              <a:rPr lang="en-US" b="1" dirty="0" err="1"/>
              <a:t>dailyprogrammer</a:t>
            </a:r>
            <a:r>
              <a:rPr lang="en-US" b="1" dirty="0"/>
              <a:t>/</a:t>
            </a:r>
          </a:p>
        </p:txBody>
      </p:sp>
    </p:spTree>
    <p:extLst>
      <p:ext uri="{BB962C8B-B14F-4D97-AF65-F5344CB8AC3E}">
        <p14:creationId xmlns:p14="http://schemas.microsoft.com/office/powerpoint/2010/main" val="2493183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41E18-51F3-4734-B942-7224C7A3815B}"/>
              </a:ext>
            </a:extLst>
          </p:cNvPr>
          <p:cNvSpPr>
            <a:spLocks noGrp="1"/>
          </p:cNvSpPr>
          <p:nvPr>
            <p:ph type="title"/>
          </p:nvPr>
        </p:nvSpPr>
        <p:spPr/>
        <p:txBody>
          <a:bodyPr/>
          <a:lstStyle/>
          <a:p>
            <a:r>
              <a:rPr lang="en-US" dirty="0"/>
              <a:t>Minute Surveys</a:t>
            </a:r>
          </a:p>
        </p:txBody>
      </p:sp>
      <p:sp>
        <p:nvSpPr>
          <p:cNvPr id="8" name="Text Placeholder 7">
            <a:extLst>
              <a:ext uri="{FF2B5EF4-FFF2-40B4-BE49-F238E27FC236}">
                <a16:creationId xmlns:a16="http://schemas.microsoft.com/office/drawing/2014/main" id="{D50B0A8A-B494-45BF-AA59-109DEA4CA158}"/>
              </a:ext>
            </a:extLst>
          </p:cNvPr>
          <p:cNvSpPr>
            <a:spLocks noGrp="1"/>
          </p:cNvSpPr>
          <p:nvPr>
            <p:ph type="body" idx="1"/>
          </p:nvPr>
        </p:nvSpPr>
        <p:spPr/>
        <p:txBody>
          <a:bodyPr/>
          <a:lstStyle/>
          <a:p>
            <a:r>
              <a:rPr lang="en-US" b="1" i="1" dirty="0"/>
              <a:t>ON THE BACK</a:t>
            </a:r>
          </a:p>
          <a:p>
            <a:r>
              <a:rPr lang="en-US" dirty="0"/>
              <a:t>Draw a circle and mark:</a:t>
            </a:r>
            <a:r>
              <a:rPr lang="en-US" b="1" i="1" dirty="0"/>
              <a:t> 0 radians, 45 degrees, PI radians, -PI / 3 radians</a:t>
            </a:r>
            <a:endParaRPr lang="en-US" dirty="0"/>
          </a:p>
        </p:txBody>
      </p:sp>
    </p:spTree>
    <p:extLst>
      <p:ext uri="{BB962C8B-B14F-4D97-AF65-F5344CB8AC3E}">
        <p14:creationId xmlns:p14="http://schemas.microsoft.com/office/powerpoint/2010/main" val="103434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D858-AADE-4AE1-83E2-F5357AC418D1}"/>
              </a:ext>
            </a:extLst>
          </p:cNvPr>
          <p:cNvSpPr>
            <a:spLocks noGrp="1"/>
          </p:cNvSpPr>
          <p:nvPr>
            <p:ph type="title"/>
          </p:nvPr>
        </p:nvSpPr>
        <p:spPr/>
        <p:txBody>
          <a:bodyPr/>
          <a:lstStyle/>
          <a:p>
            <a:r>
              <a:rPr lang="en-US" dirty="0"/>
              <a:t>Previously, in IMM120</a:t>
            </a:r>
          </a:p>
        </p:txBody>
      </p:sp>
      <p:sp>
        <p:nvSpPr>
          <p:cNvPr id="3" name="Content Placeholder 2">
            <a:extLst>
              <a:ext uri="{FF2B5EF4-FFF2-40B4-BE49-F238E27FC236}">
                <a16:creationId xmlns:a16="http://schemas.microsoft.com/office/drawing/2014/main" id="{85E4276C-BF1D-4706-9678-B31E353A336B}"/>
              </a:ext>
            </a:extLst>
          </p:cNvPr>
          <p:cNvSpPr>
            <a:spLocks noGrp="1"/>
          </p:cNvSpPr>
          <p:nvPr>
            <p:ph idx="1"/>
          </p:nvPr>
        </p:nvSpPr>
        <p:spPr>
          <a:xfrm>
            <a:off x="838200" y="1825625"/>
            <a:ext cx="10515600" cy="4351338"/>
          </a:xfrm>
        </p:spPr>
        <p:txBody>
          <a:bodyPr/>
          <a:lstStyle/>
          <a:p>
            <a:pPr marL="0" indent="0">
              <a:buNone/>
            </a:pPr>
            <a:r>
              <a:rPr lang="en-US" b="1" dirty="0"/>
              <a:t>WTF: height / 2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C5C503F5-998D-48D3-8A77-0FE827DFC785}"/>
              </a:ext>
            </a:extLst>
          </p:cNvPr>
          <p:cNvSpPr/>
          <p:nvPr/>
        </p:nvSpPr>
        <p:spPr>
          <a:xfrm>
            <a:off x="4919730" y="1596980"/>
            <a:ext cx="5859887" cy="473942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CF0CA41-1FA3-4EC2-9862-AD84044A1FB7}"/>
              </a:ext>
            </a:extLst>
          </p:cNvPr>
          <p:cNvSpPr/>
          <p:nvPr/>
        </p:nvSpPr>
        <p:spPr>
          <a:xfrm>
            <a:off x="7849673" y="3296991"/>
            <a:ext cx="1339403" cy="133940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AB7F97F-3DEE-43D1-BD14-30E961AF8AE4}"/>
              </a:ext>
            </a:extLst>
          </p:cNvPr>
          <p:cNvCxnSpPr>
            <a:stCxn id="4" idx="1"/>
            <a:endCxn id="4" idx="3"/>
          </p:cNvCxnSpPr>
          <p:nvPr/>
        </p:nvCxnSpPr>
        <p:spPr>
          <a:xfrm>
            <a:off x="4919730" y="3966693"/>
            <a:ext cx="5859887"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F36BA69-E2B8-4C92-AE50-94934CE9333F}"/>
              </a:ext>
            </a:extLst>
          </p:cNvPr>
          <p:cNvSpPr/>
          <p:nvPr/>
        </p:nvSpPr>
        <p:spPr>
          <a:xfrm>
            <a:off x="2511380" y="5924283"/>
            <a:ext cx="2228046" cy="779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height</a:t>
            </a:r>
          </a:p>
        </p:txBody>
      </p:sp>
    </p:spTree>
    <p:extLst>
      <p:ext uri="{BB962C8B-B14F-4D97-AF65-F5344CB8AC3E}">
        <p14:creationId xmlns:p14="http://schemas.microsoft.com/office/powerpoint/2010/main" val="640887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103EA09E-010B-4E0A-8FC8-0E6AA98519BF}"/>
              </a:ext>
            </a:extLst>
          </p:cNvPr>
          <p:cNvSpPr/>
          <p:nvPr/>
        </p:nvSpPr>
        <p:spPr>
          <a:xfrm>
            <a:off x="9246360" y="4742599"/>
            <a:ext cx="559558" cy="5595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E6932-7B67-4B65-8EEF-0440CB2FA798}"/>
              </a:ext>
            </a:extLst>
          </p:cNvPr>
          <p:cNvSpPr>
            <a:spLocks noGrp="1"/>
          </p:cNvSpPr>
          <p:nvPr>
            <p:ph type="title"/>
          </p:nvPr>
        </p:nvSpPr>
        <p:spPr>
          <a:xfrm>
            <a:off x="838200" y="365125"/>
            <a:ext cx="10515600" cy="1325563"/>
          </a:xfrm>
        </p:spPr>
        <p:txBody>
          <a:bodyPr/>
          <a:lstStyle/>
          <a:p>
            <a:r>
              <a:rPr lang="en-US" dirty="0"/>
              <a:t>Placing a Point at an Angle</a:t>
            </a:r>
          </a:p>
        </p:txBody>
      </p:sp>
      <p:sp>
        <p:nvSpPr>
          <p:cNvPr id="6" name="Oval 5">
            <a:extLst>
              <a:ext uri="{FF2B5EF4-FFF2-40B4-BE49-F238E27FC236}">
                <a16:creationId xmlns:a16="http://schemas.microsoft.com/office/drawing/2014/main" id="{58ABE697-BF7F-416E-ACE8-A728D48D06ED}"/>
              </a:ext>
            </a:extLst>
          </p:cNvPr>
          <p:cNvSpPr/>
          <p:nvPr/>
        </p:nvSpPr>
        <p:spPr>
          <a:xfrm>
            <a:off x="3855495" y="2709083"/>
            <a:ext cx="559558" cy="5595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EA8960F-5D42-4239-B315-0E37819F95ED}"/>
              </a:ext>
            </a:extLst>
          </p:cNvPr>
          <p:cNvSpPr txBox="1"/>
          <p:nvPr/>
        </p:nvSpPr>
        <p:spPr>
          <a:xfrm>
            <a:off x="3459709" y="2209305"/>
            <a:ext cx="1351129" cy="461665"/>
          </a:xfrm>
          <a:prstGeom prst="rect">
            <a:avLst/>
          </a:prstGeom>
          <a:noFill/>
        </p:spPr>
        <p:txBody>
          <a:bodyPr wrap="square" rtlCol="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ORIGIN</a:t>
            </a:r>
          </a:p>
        </p:txBody>
      </p:sp>
      <p:cxnSp>
        <p:nvCxnSpPr>
          <p:cNvPr id="9" name="Straight Arrow Connector 8">
            <a:extLst>
              <a:ext uri="{FF2B5EF4-FFF2-40B4-BE49-F238E27FC236}">
                <a16:creationId xmlns:a16="http://schemas.microsoft.com/office/drawing/2014/main" id="{5127E804-54CE-4EC2-831D-9B81769824D9}"/>
              </a:ext>
            </a:extLst>
          </p:cNvPr>
          <p:cNvCxnSpPr/>
          <p:nvPr/>
        </p:nvCxnSpPr>
        <p:spPr>
          <a:xfrm>
            <a:off x="4135274" y="2988862"/>
            <a:ext cx="5390865" cy="20335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47F755-FB25-4B8D-8EFC-AAA53037F6A0}"/>
              </a:ext>
            </a:extLst>
          </p:cNvPr>
          <p:cNvSpPr txBox="1"/>
          <p:nvPr/>
        </p:nvSpPr>
        <p:spPr>
          <a:xfrm>
            <a:off x="8850574" y="4231987"/>
            <a:ext cx="1351129" cy="461665"/>
          </a:xfrm>
          <a:prstGeom prst="rect">
            <a:avLst/>
          </a:prstGeom>
          <a:noFill/>
        </p:spPr>
        <p:txBody>
          <a:bodyPr wrap="square" rtlCol="0">
            <a:spAutoFit/>
          </a:bodyPr>
          <a:lstStyle/>
          <a:p>
            <a:pPr algn="ctr"/>
            <a:r>
              <a:rPr lang="en-US" sz="2400" dirty="0">
                <a:ln w="0"/>
                <a:solidFill>
                  <a:srgbClr val="FF0000"/>
                </a:solidFill>
                <a:effectLst>
                  <a:outerShdw blurRad="38100" dist="25400" dir="5400000" algn="ctr" rotWithShape="0">
                    <a:srgbClr val="6E747A">
                      <a:alpha val="43000"/>
                    </a:srgbClr>
                  </a:outerShdw>
                </a:effectLst>
              </a:rPr>
              <a:t>ORIGIN</a:t>
            </a:r>
          </a:p>
        </p:txBody>
      </p:sp>
      <p:sp>
        <p:nvSpPr>
          <p:cNvPr id="13" name="TextBox 12">
            <a:extLst>
              <a:ext uri="{FF2B5EF4-FFF2-40B4-BE49-F238E27FC236}">
                <a16:creationId xmlns:a16="http://schemas.microsoft.com/office/drawing/2014/main" id="{901073EA-140D-49BB-8093-FA5E52C11ED5}"/>
              </a:ext>
            </a:extLst>
          </p:cNvPr>
          <p:cNvSpPr txBox="1"/>
          <p:nvPr/>
        </p:nvSpPr>
        <p:spPr>
          <a:xfrm rot="1174986">
            <a:off x="6283656" y="3637575"/>
            <a:ext cx="1162498" cy="369332"/>
          </a:xfrm>
          <a:prstGeom prst="rect">
            <a:avLst/>
          </a:prstGeom>
          <a:noFill/>
        </p:spPr>
        <p:txBody>
          <a:bodyPr wrap="none" rtlCol="0">
            <a:spAutoFit/>
          </a:bodyPr>
          <a:lstStyle/>
          <a:p>
            <a:r>
              <a:rPr lang="en-US" dirty="0"/>
              <a:t>DISTANCE</a:t>
            </a:r>
          </a:p>
        </p:txBody>
      </p:sp>
      <p:cxnSp>
        <p:nvCxnSpPr>
          <p:cNvPr id="15" name="Straight Arrow Connector 14">
            <a:extLst>
              <a:ext uri="{FF2B5EF4-FFF2-40B4-BE49-F238E27FC236}">
                <a16:creationId xmlns:a16="http://schemas.microsoft.com/office/drawing/2014/main" id="{E88D0A98-3104-4351-9092-FA7F03882FAE}"/>
              </a:ext>
            </a:extLst>
          </p:cNvPr>
          <p:cNvCxnSpPr>
            <a:cxnSpLocks/>
            <a:stCxn id="6" idx="4"/>
          </p:cNvCxnSpPr>
          <p:nvPr/>
        </p:nvCxnSpPr>
        <p:spPr>
          <a:xfrm>
            <a:off x="4135274" y="3268641"/>
            <a:ext cx="0" cy="1740087"/>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A3E78C-2B19-4738-8461-CA9569BEED8D}"/>
              </a:ext>
            </a:extLst>
          </p:cNvPr>
          <p:cNvCxnSpPr>
            <a:cxnSpLocks/>
          </p:cNvCxnSpPr>
          <p:nvPr/>
        </p:nvCxnSpPr>
        <p:spPr>
          <a:xfrm>
            <a:off x="4135273" y="5008728"/>
            <a:ext cx="5390865"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481415-46EA-4ADB-B6FA-BAC4DE29E2E4}"/>
              </a:ext>
            </a:extLst>
          </p:cNvPr>
          <p:cNvCxnSpPr>
            <a:stCxn id="6" idx="6"/>
          </p:cNvCxnSpPr>
          <p:nvPr/>
        </p:nvCxnSpPr>
        <p:spPr>
          <a:xfrm>
            <a:off x="4415053" y="2988862"/>
            <a:ext cx="9287301"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CCB7035-EA47-42DD-B232-8B9AC7870E13}"/>
              </a:ext>
            </a:extLst>
          </p:cNvPr>
          <p:cNvCxnSpPr/>
          <p:nvPr/>
        </p:nvCxnSpPr>
        <p:spPr>
          <a:xfrm flipH="1">
            <a:off x="5854892" y="2988862"/>
            <a:ext cx="109182" cy="573206"/>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05581B-D72C-4902-88FF-17B0418E09C1}"/>
              </a:ext>
            </a:extLst>
          </p:cNvPr>
          <p:cNvSpPr txBox="1"/>
          <p:nvPr/>
        </p:nvSpPr>
        <p:spPr>
          <a:xfrm>
            <a:off x="5546331" y="2605881"/>
            <a:ext cx="835485" cy="369332"/>
          </a:xfrm>
          <a:prstGeom prst="rect">
            <a:avLst/>
          </a:prstGeom>
          <a:noFill/>
        </p:spPr>
        <p:txBody>
          <a:bodyPr wrap="none" rtlCol="0">
            <a:spAutoFit/>
          </a:bodyPr>
          <a:lstStyle/>
          <a:p>
            <a:r>
              <a:rPr lang="en-US" dirty="0">
                <a:solidFill>
                  <a:srgbClr val="FFFF00"/>
                </a:solidFill>
              </a:rPr>
              <a:t>ANGLE</a:t>
            </a:r>
          </a:p>
        </p:txBody>
      </p:sp>
      <p:sp>
        <p:nvSpPr>
          <p:cNvPr id="28" name="TextBox 27">
            <a:extLst>
              <a:ext uri="{FF2B5EF4-FFF2-40B4-BE49-F238E27FC236}">
                <a16:creationId xmlns:a16="http://schemas.microsoft.com/office/drawing/2014/main" id="{35BE705D-FE08-4CBF-88CC-EF1548B8F0AD}"/>
              </a:ext>
            </a:extLst>
          </p:cNvPr>
          <p:cNvSpPr txBox="1"/>
          <p:nvPr/>
        </p:nvSpPr>
        <p:spPr>
          <a:xfrm>
            <a:off x="4954230" y="5146382"/>
            <a:ext cx="3752950" cy="461665"/>
          </a:xfrm>
          <a:prstGeom prst="rect">
            <a:avLst/>
          </a:prstGeom>
          <a:noFill/>
        </p:spPr>
        <p:txBody>
          <a:bodyPr wrap="none" rtlCol="0">
            <a:spAutoFit/>
          </a:bodyPr>
          <a:lstStyle/>
          <a:p>
            <a:r>
              <a:rPr lang="en-US" sz="2400" b="1" dirty="0">
                <a:solidFill>
                  <a:srgbClr val="FFC000"/>
                </a:solidFill>
                <a:latin typeface="Consolas" panose="020B0609020204030204" pitchFamily="49" charset="0"/>
                <a:cs typeface="Consolas" panose="020B0609020204030204" pitchFamily="49" charset="0"/>
              </a:rPr>
              <a:t>cos(</a:t>
            </a:r>
            <a:r>
              <a:rPr lang="en-US" sz="2400" b="1" dirty="0">
                <a:solidFill>
                  <a:srgbClr val="FFFF00"/>
                </a:solidFill>
                <a:latin typeface="Consolas" panose="020B0609020204030204" pitchFamily="49" charset="0"/>
                <a:cs typeface="Consolas" panose="020B0609020204030204" pitchFamily="49" charset="0"/>
              </a:rPr>
              <a:t>angle</a:t>
            </a:r>
            <a:r>
              <a:rPr lang="en-US" sz="2400" b="1" dirty="0">
                <a:solidFill>
                  <a:srgbClr val="FFC000"/>
                </a:solidFill>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distance</a:t>
            </a:r>
          </a:p>
        </p:txBody>
      </p:sp>
      <p:sp>
        <p:nvSpPr>
          <p:cNvPr id="29" name="TextBox 28">
            <a:extLst>
              <a:ext uri="{FF2B5EF4-FFF2-40B4-BE49-F238E27FC236}">
                <a16:creationId xmlns:a16="http://schemas.microsoft.com/office/drawing/2014/main" id="{B4DAE925-9811-4774-A0B2-50AF44BFF5C8}"/>
              </a:ext>
            </a:extLst>
          </p:cNvPr>
          <p:cNvSpPr txBox="1"/>
          <p:nvPr/>
        </p:nvSpPr>
        <p:spPr>
          <a:xfrm>
            <a:off x="236670" y="3774787"/>
            <a:ext cx="3752950" cy="461665"/>
          </a:xfrm>
          <a:prstGeom prst="rect">
            <a:avLst/>
          </a:prstGeom>
          <a:noFill/>
        </p:spPr>
        <p:txBody>
          <a:bodyPr wrap="none" rtlCol="0">
            <a:spAutoFit/>
          </a:bodyPr>
          <a:lstStyle/>
          <a:p>
            <a:r>
              <a:rPr lang="en-US" sz="2400" b="1" dirty="0">
                <a:solidFill>
                  <a:srgbClr val="92D050"/>
                </a:solidFill>
                <a:latin typeface="Consolas" panose="020B0609020204030204" pitchFamily="49" charset="0"/>
                <a:cs typeface="Consolas" panose="020B0609020204030204" pitchFamily="49" charset="0"/>
              </a:rPr>
              <a:t>sin(</a:t>
            </a:r>
            <a:r>
              <a:rPr lang="en-US" sz="2400" b="1" dirty="0">
                <a:solidFill>
                  <a:srgbClr val="FFFF00"/>
                </a:solidFill>
                <a:latin typeface="Consolas" panose="020B0609020204030204" pitchFamily="49" charset="0"/>
                <a:cs typeface="Consolas" panose="020B0609020204030204" pitchFamily="49" charset="0"/>
              </a:rPr>
              <a:t>angle</a:t>
            </a:r>
            <a:r>
              <a:rPr lang="en-US" sz="2400" b="1" dirty="0">
                <a:solidFill>
                  <a:srgbClr val="92D050"/>
                </a:solidFill>
                <a:latin typeface="Consolas" panose="020B0609020204030204" pitchFamily="49" charset="0"/>
                <a:cs typeface="Consolas" panose="020B0609020204030204" pitchFamily="49" charset="0"/>
              </a:rPr>
              <a:t>) *</a:t>
            </a:r>
            <a:r>
              <a:rPr lang="en-US" sz="2400" b="1" dirty="0">
                <a:solidFill>
                  <a:srgbClr val="FFC000"/>
                </a:solidFill>
                <a:latin typeface="Consolas" panose="020B0609020204030204" pitchFamily="49" charset="0"/>
                <a:cs typeface="Consolas" panose="020B0609020204030204" pitchFamily="49" charset="0"/>
              </a:rPr>
              <a:t> </a:t>
            </a:r>
            <a:r>
              <a:rPr lang="en-US" sz="2400" b="1" dirty="0">
                <a:latin typeface="Consolas" panose="020B0609020204030204" pitchFamily="49" charset="0"/>
                <a:cs typeface="Consolas" panose="020B0609020204030204" pitchFamily="49" charset="0"/>
              </a:rPr>
              <a:t>distance</a:t>
            </a:r>
          </a:p>
        </p:txBody>
      </p:sp>
    </p:spTree>
    <p:extLst>
      <p:ext uri="{BB962C8B-B14F-4D97-AF65-F5344CB8AC3E}">
        <p14:creationId xmlns:p14="http://schemas.microsoft.com/office/powerpoint/2010/main" val="145176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92D05E-F5E9-4DF7-AFA5-AA85F6431DBB}"/>
              </a:ext>
            </a:extLst>
          </p:cNvPr>
          <p:cNvSpPr>
            <a:spLocks noGrp="1"/>
          </p:cNvSpPr>
          <p:nvPr>
            <p:ph type="title"/>
          </p:nvPr>
        </p:nvSpPr>
        <p:spPr/>
        <p:txBody>
          <a:bodyPr/>
          <a:lstStyle/>
          <a:p>
            <a:r>
              <a:rPr lang="en-US" dirty="0"/>
              <a:t>In-Place Math</a:t>
            </a:r>
          </a:p>
        </p:txBody>
      </p:sp>
      <p:pic>
        <p:nvPicPr>
          <p:cNvPr id="7" name="Content Placeholder 6">
            <a:extLst>
              <a:ext uri="{FF2B5EF4-FFF2-40B4-BE49-F238E27FC236}">
                <a16:creationId xmlns:a16="http://schemas.microsoft.com/office/drawing/2014/main" id="{A2A15699-F948-468E-A620-F1334CADB8BD}"/>
              </a:ext>
            </a:extLst>
          </p:cNvPr>
          <p:cNvPicPr>
            <a:picLocks noGrp="1" noChangeAspect="1"/>
          </p:cNvPicPr>
          <p:nvPr>
            <p:ph idx="1"/>
          </p:nvPr>
        </p:nvPicPr>
        <p:blipFill>
          <a:blip r:embed="rId2"/>
          <a:stretch>
            <a:fillRect/>
          </a:stretch>
        </p:blipFill>
        <p:spPr>
          <a:xfrm>
            <a:off x="838200" y="1690688"/>
            <a:ext cx="4501358" cy="5167312"/>
          </a:xfrm>
          <a:prstGeom prst="rect">
            <a:avLst/>
          </a:prstGeom>
        </p:spPr>
      </p:pic>
      <p:graphicFrame>
        <p:nvGraphicFramePr>
          <p:cNvPr id="8" name="Table 7">
            <a:extLst>
              <a:ext uri="{FF2B5EF4-FFF2-40B4-BE49-F238E27FC236}">
                <a16:creationId xmlns:a16="http://schemas.microsoft.com/office/drawing/2014/main" id="{EDB58C17-9890-4271-A72B-70C8FE3E8DD1}"/>
              </a:ext>
            </a:extLst>
          </p:cNvPr>
          <p:cNvGraphicFramePr>
            <a:graphicFrameLocks noGrp="1"/>
          </p:cNvGraphicFramePr>
          <p:nvPr>
            <p:extLst>
              <p:ext uri="{D42A27DB-BD31-4B8C-83A1-F6EECF244321}">
                <p14:modId xmlns:p14="http://schemas.microsoft.com/office/powerpoint/2010/main" val="2676634103"/>
              </p:ext>
            </p:extLst>
          </p:nvPr>
        </p:nvGraphicFramePr>
        <p:xfrm>
          <a:off x="5612326" y="1707557"/>
          <a:ext cx="5741474" cy="4667485"/>
        </p:xfrm>
        <a:graphic>
          <a:graphicData uri="http://schemas.openxmlformats.org/drawingml/2006/table">
            <a:tbl>
              <a:tblPr firstRow="1" bandRow="1">
                <a:tableStyleId>{7E9639D4-E3E2-4D34-9284-5A2195B3D0D7}</a:tableStyleId>
              </a:tblPr>
              <a:tblGrid>
                <a:gridCol w="2870737">
                  <a:extLst>
                    <a:ext uri="{9D8B030D-6E8A-4147-A177-3AD203B41FA5}">
                      <a16:colId xmlns:a16="http://schemas.microsoft.com/office/drawing/2014/main" val="1647321695"/>
                    </a:ext>
                  </a:extLst>
                </a:gridCol>
                <a:gridCol w="2870737">
                  <a:extLst>
                    <a:ext uri="{9D8B030D-6E8A-4147-A177-3AD203B41FA5}">
                      <a16:colId xmlns:a16="http://schemas.microsoft.com/office/drawing/2014/main" val="1365243813"/>
                    </a:ext>
                  </a:extLst>
                </a:gridCol>
              </a:tblGrid>
              <a:tr h="933497">
                <a:tc>
                  <a:txBody>
                    <a:bodyPr/>
                    <a:lstStyle/>
                    <a:p>
                      <a:pPr algn="ctr"/>
                      <a:r>
                        <a:rPr lang="en-US" sz="2800" dirty="0" err="1"/>
                        <a:t>mouseX</a:t>
                      </a:r>
                      <a:endParaRPr lang="en-US" sz="2800" dirty="0"/>
                    </a:p>
                  </a:txBody>
                  <a:tcPr anchor="ctr"/>
                </a:tc>
                <a:tc>
                  <a:txBody>
                    <a:bodyPr/>
                    <a:lstStyle/>
                    <a:p>
                      <a:pPr algn="ctr"/>
                      <a:r>
                        <a:rPr lang="en-US" sz="2800" dirty="0"/>
                        <a:t>blue</a:t>
                      </a:r>
                    </a:p>
                  </a:txBody>
                  <a:tcPr anchor="ctr"/>
                </a:tc>
                <a:extLst>
                  <a:ext uri="{0D108BD9-81ED-4DB2-BD59-A6C34878D82A}">
                    <a16:rowId xmlns:a16="http://schemas.microsoft.com/office/drawing/2014/main" val="42838475"/>
                  </a:ext>
                </a:extLst>
              </a:tr>
              <a:tr h="933497">
                <a:tc>
                  <a:txBody>
                    <a:bodyPr/>
                    <a:lstStyle/>
                    <a:p>
                      <a:pPr algn="ctr"/>
                      <a:r>
                        <a:rPr lang="en-US" sz="2800" dirty="0"/>
                        <a:t>100</a:t>
                      </a:r>
                    </a:p>
                  </a:txBody>
                  <a:tcPr anchor="ctr"/>
                </a:tc>
                <a:tc>
                  <a:txBody>
                    <a:bodyPr/>
                    <a:lstStyle/>
                    <a:p>
                      <a:pPr algn="ctr"/>
                      <a:r>
                        <a:rPr lang="en-US" sz="2800" dirty="0"/>
                        <a:t>100</a:t>
                      </a:r>
                    </a:p>
                  </a:txBody>
                  <a:tcPr anchor="ctr"/>
                </a:tc>
                <a:extLst>
                  <a:ext uri="{0D108BD9-81ED-4DB2-BD59-A6C34878D82A}">
                    <a16:rowId xmlns:a16="http://schemas.microsoft.com/office/drawing/2014/main" val="1660282732"/>
                  </a:ext>
                </a:extLst>
              </a:tr>
              <a:tr h="933497">
                <a:tc>
                  <a:txBody>
                    <a:bodyPr/>
                    <a:lstStyle/>
                    <a:p>
                      <a:pPr algn="ctr"/>
                      <a:r>
                        <a:rPr lang="en-US" sz="2800" dirty="0"/>
                        <a:t>150</a:t>
                      </a:r>
                    </a:p>
                  </a:txBody>
                  <a:tcPr anchor="ctr"/>
                </a:tc>
                <a:tc>
                  <a:txBody>
                    <a:bodyPr/>
                    <a:lstStyle/>
                    <a:p>
                      <a:pPr algn="ctr"/>
                      <a:r>
                        <a:rPr lang="en-US" sz="2800" dirty="0"/>
                        <a:t>75</a:t>
                      </a:r>
                    </a:p>
                  </a:txBody>
                  <a:tcPr anchor="ctr"/>
                </a:tc>
                <a:extLst>
                  <a:ext uri="{0D108BD9-81ED-4DB2-BD59-A6C34878D82A}">
                    <a16:rowId xmlns:a16="http://schemas.microsoft.com/office/drawing/2014/main" val="355552772"/>
                  </a:ext>
                </a:extLst>
              </a:tr>
              <a:tr h="933497">
                <a:tc>
                  <a:txBody>
                    <a:bodyPr/>
                    <a:lstStyle/>
                    <a:p>
                      <a:pPr algn="ctr"/>
                      <a:r>
                        <a:rPr lang="en-US" sz="2800" dirty="0"/>
                        <a:t>200</a:t>
                      </a:r>
                    </a:p>
                  </a:txBody>
                  <a:tcPr anchor="ctr"/>
                </a:tc>
                <a:tc>
                  <a:txBody>
                    <a:bodyPr/>
                    <a:lstStyle/>
                    <a:p>
                      <a:pPr algn="ctr"/>
                      <a:r>
                        <a:rPr lang="en-US" sz="2800" dirty="0"/>
                        <a:t>50</a:t>
                      </a:r>
                    </a:p>
                  </a:txBody>
                  <a:tcPr anchor="ctr"/>
                </a:tc>
                <a:extLst>
                  <a:ext uri="{0D108BD9-81ED-4DB2-BD59-A6C34878D82A}">
                    <a16:rowId xmlns:a16="http://schemas.microsoft.com/office/drawing/2014/main" val="2798085410"/>
                  </a:ext>
                </a:extLst>
              </a:tr>
              <a:tr h="933497">
                <a:tc>
                  <a:txBody>
                    <a:bodyPr/>
                    <a:lstStyle/>
                    <a:p>
                      <a:pPr algn="ctr"/>
                      <a:r>
                        <a:rPr lang="en-US" sz="2800" dirty="0"/>
                        <a:t>250</a:t>
                      </a:r>
                    </a:p>
                  </a:txBody>
                  <a:tcPr anchor="ctr"/>
                </a:tc>
                <a:tc>
                  <a:txBody>
                    <a:bodyPr/>
                    <a:lstStyle/>
                    <a:p>
                      <a:pPr algn="ctr"/>
                      <a:r>
                        <a:rPr lang="en-US" sz="2800" dirty="0"/>
                        <a:t>25</a:t>
                      </a:r>
                    </a:p>
                  </a:txBody>
                  <a:tcPr anchor="ctr"/>
                </a:tc>
                <a:extLst>
                  <a:ext uri="{0D108BD9-81ED-4DB2-BD59-A6C34878D82A}">
                    <a16:rowId xmlns:a16="http://schemas.microsoft.com/office/drawing/2014/main" val="2929288221"/>
                  </a:ext>
                </a:extLst>
              </a:tr>
            </a:tbl>
          </a:graphicData>
        </a:graphic>
      </p:graphicFrame>
    </p:spTree>
    <p:extLst>
      <p:ext uri="{BB962C8B-B14F-4D97-AF65-F5344CB8AC3E}">
        <p14:creationId xmlns:p14="http://schemas.microsoft.com/office/powerpoint/2010/main" val="159694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741017-4B1B-496B-84C3-F9346391B198}"/>
              </a:ext>
            </a:extLst>
          </p:cNvPr>
          <p:cNvPicPr>
            <a:picLocks noGrp="1" noChangeAspect="1"/>
          </p:cNvPicPr>
          <p:nvPr>
            <p:ph idx="1"/>
          </p:nvPr>
        </p:nvPicPr>
        <p:blipFill>
          <a:blip r:embed="rId2"/>
          <a:stretch>
            <a:fillRect/>
          </a:stretch>
        </p:blipFill>
        <p:spPr>
          <a:xfrm>
            <a:off x="838201" y="1371664"/>
            <a:ext cx="10515599" cy="2252277"/>
          </a:xfrm>
          <a:prstGeom prst="rect">
            <a:avLst/>
          </a:prstGeom>
        </p:spPr>
      </p:pic>
      <p:pic>
        <p:nvPicPr>
          <p:cNvPr id="8" name="Picture 7">
            <a:extLst>
              <a:ext uri="{FF2B5EF4-FFF2-40B4-BE49-F238E27FC236}">
                <a16:creationId xmlns:a16="http://schemas.microsoft.com/office/drawing/2014/main" id="{14D0AC3F-5FC7-4F8E-B5A2-DABBF0D1B37F}"/>
              </a:ext>
            </a:extLst>
          </p:cNvPr>
          <p:cNvPicPr>
            <a:picLocks noChangeAspect="1"/>
          </p:cNvPicPr>
          <p:nvPr/>
        </p:nvPicPr>
        <p:blipFill>
          <a:blip r:embed="rId3"/>
          <a:stretch>
            <a:fillRect/>
          </a:stretch>
        </p:blipFill>
        <p:spPr>
          <a:xfrm>
            <a:off x="838200" y="3136116"/>
            <a:ext cx="10515600" cy="2014182"/>
          </a:xfrm>
          <a:prstGeom prst="rect">
            <a:avLst/>
          </a:prstGeom>
        </p:spPr>
      </p:pic>
      <p:sp>
        <p:nvSpPr>
          <p:cNvPr id="2" name="Title 1">
            <a:extLst>
              <a:ext uri="{FF2B5EF4-FFF2-40B4-BE49-F238E27FC236}">
                <a16:creationId xmlns:a16="http://schemas.microsoft.com/office/drawing/2014/main" id="{03EE174A-ECE4-446E-BC05-9351D81D086B}"/>
              </a:ext>
            </a:extLst>
          </p:cNvPr>
          <p:cNvSpPr>
            <a:spLocks noGrp="1"/>
          </p:cNvSpPr>
          <p:nvPr>
            <p:ph type="title"/>
          </p:nvPr>
        </p:nvSpPr>
        <p:spPr/>
        <p:txBody>
          <a:bodyPr/>
          <a:lstStyle/>
          <a:p>
            <a:r>
              <a:rPr lang="en-US" dirty="0"/>
              <a:t>In-Place Math</a:t>
            </a:r>
          </a:p>
        </p:txBody>
      </p:sp>
      <p:pic>
        <p:nvPicPr>
          <p:cNvPr id="7" name="Picture 6">
            <a:extLst>
              <a:ext uri="{FF2B5EF4-FFF2-40B4-BE49-F238E27FC236}">
                <a16:creationId xmlns:a16="http://schemas.microsoft.com/office/drawing/2014/main" id="{1AC8BFC6-BA72-4619-A3AE-0036E08843E2}"/>
              </a:ext>
            </a:extLst>
          </p:cNvPr>
          <p:cNvPicPr>
            <a:picLocks noChangeAspect="1"/>
          </p:cNvPicPr>
          <p:nvPr/>
        </p:nvPicPr>
        <p:blipFill>
          <a:blip r:embed="rId4"/>
          <a:stretch>
            <a:fillRect/>
          </a:stretch>
        </p:blipFill>
        <p:spPr>
          <a:xfrm>
            <a:off x="838200" y="4911839"/>
            <a:ext cx="10515600" cy="1801738"/>
          </a:xfrm>
          <a:prstGeom prst="rect">
            <a:avLst/>
          </a:prstGeom>
        </p:spPr>
      </p:pic>
    </p:spTree>
    <p:extLst>
      <p:ext uri="{BB962C8B-B14F-4D97-AF65-F5344CB8AC3E}">
        <p14:creationId xmlns:p14="http://schemas.microsoft.com/office/powerpoint/2010/main" val="77939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6716-4577-439A-A7CE-533A13016117}"/>
              </a:ext>
            </a:extLst>
          </p:cNvPr>
          <p:cNvSpPr>
            <a:spLocks noGrp="1"/>
          </p:cNvSpPr>
          <p:nvPr>
            <p:ph type="title"/>
          </p:nvPr>
        </p:nvSpPr>
        <p:spPr/>
        <p:txBody>
          <a:bodyPr/>
          <a:lstStyle/>
          <a:p>
            <a:r>
              <a:rPr lang="en-US" dirty="0"/>
              <a:t>Map Instead of Math</a:t>
            </a:r>
          </a:p>
        </p:txBody>
      </p:sp>
      <p:pic>
        <p:nvPicPr>
          <p:cNvPr id="7" name="Picture 6">
            <a:extLst>
              <a:ext uri="{FF2B5EF4-FFF2-40B4-BE49-F238E27FC236}">
                <a16:creationId xmlns:a16="http://schemas.microsoft.com/office/drawing/2014/main" id="{BE399AFC-34E0-4CC7-B214-82B93755F16F}"/>
              </a:ext>
            </a:extLst>
          </p:cNvPr>
          <p:cNvPicPr>
            <a:picLocks noChangeAspect="1"/>
          </p:cNvPicPr>
          <p:nvPr/>
        </p:nvPicPr>
        <p:blipFill>
          <a:blip r:embed="rId2"/>
          <a:stretch>
            <a:fillRect/>
          </a:stretch>
        </p:blipFill>
        <p:spPr>
          <a:xfrm>
            <a:off x="838200" y="2614928"/>
            <a:ext cx="10515600" cy="1628143"/>
          </a:xfrm>
          <a:prstGeom prst="rect">
            <a:avLst/>
          </a:prstGeom>
        </p:spPr>
      </p:pic>
    </p:spTree>
    <p:extLst>
      <p:ext uri="{BB962C8B-B14F-4D97-AF65-F5344CB8AC3E}">
        <p14:creationId xmlns:p14="http://schemas.microsoft.com/office/powerpoint/2010/main" val="120138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67E0-2F42-4F71-8AF9-737F0CB4763C}"/>
              </a:ext>
            </a:extLst>
          </p:cNvPr>
          <p:cNvSpPr>
            <a:spLocks noGrp="1"/>
          </p:cNvSpPr>
          <p:nvPr>
            <p:ph type="title"/>
          </p:nvPr>
        </p:nvSpPr>
        <p:spPr/>
        <p:txBody>
          <a:bodyPr/>
          <a:lstStyle/>
          <a:p>
            <a:r>
              <a:rPr lang="en-US" dirty="0"/>
              <a:t>More about Boolean Sentences</a:t>
            </a:r>
          </a:p>
        </p:txBody>
      </p:sp>
      <p:sp>
        <p:nvSpPr>
          <p:cNvPr id="3" name="Content Placeholder 2">
            <a:extLst>
              <a:ext uri="{FF2B5EF4-FFF2-40B4-BE49-F238E27FC236}">
                <a16:creationId xmlns:a16="http://schemas.microsoft.com/office/drawing/2014/main" id="{E74F4759-0A04-4AE4-8D26-EE7EA1CCCA0D}"/>
              </a:ext>
            </a:extLst>
          </p:cNvPr>
          <p:cNvSpPr>
            <a:spLocks noGrp="1"/>
          </p:cNvSpPr>
          <p:nvPr>
            <p:ph idx="1"/>
          </p:nvPr>
        </p:nvSpPr>
        <p:spPr/>
        <p:txBody>
          <a:bodyPr>
            <a:normAutofit fontScale="92500" lnSpcReduction="20000"/>
          </a:bodyPr>
          <a:lstStyle/>
          <a:p>
            <a:pPr marL="0" indent="0">
              <a:buNone/>
            </a:pPr>
            <a:r>
              <a:rPr lang="en-US" b="1" dirty="0"/>
              <a:t>Boolean Conjunctions</a:t>
            </a:r>
            <a:r>
              <a:rPr lang="en-US" dirty="0"/>
              <a:t>: Put between two comparisons, reduces them down to one </a:t>
            </a:r>
            <a:r>
              <a:rPr lang="en-US" dirty="0" err="1"/>
              <a:t>boolean</a:t>
            </a:r>
            <a:r>
              <a:rPr lang="en-US" dirty="0"/>
              <a:t>, creating what I’m calling “</a:t>
            </a:r>
            <a:r>
              <a:rPr lang="en-US" dirty="0" err="1"/>
              <a:t>boolean</a:t>
            </a:r>
            <a:r>
              <a:rPr lang="en-US" dirty="0"/>
              <a:t> sentences”.</a:t>
            </a:r>
          </a:p>
          <a:p>
            <a:pPr marL="0" indent="0">
              <a:buNone/>
            </a:pPr>
            <a:endParaRPr lang="en-US" dirty="0"/>
          </a:p>
          <a:p>
            <a:pPr marL="0" indent="0">
              <a:buNone/>
            </a:pPr>
            <a:r>
              <a:rPr lang="en-US" dirty="0"/>
              <a:t>&amp;&amp; (AND)</a:t>
            </a:r>
          </a:p>
          <a:p>
            <a:r>
              <a:rPr lang="en-US" dirty="0"/>
              <a:t>“The mouse is pressed </a:t>
            </a:r>
            <a:r>
              <a:rPr lang="en-US" i="1" dirty="0"/>
              <a:t>AND</a:t>
            </a:r>
            <a:r>
              <a:rPr lang="en-US" dirty="0"/>
              <a:t> the mouse is farther right than 200”</a:t>
            </a:r>
          </a:p>
          <a:p>
            <a:r>
              <a:rPr lang="en-US" dirty="0"/>
              <a:t>“This number is between these two.”</a:t>
            </a:r>
          </a:p>
          <a:p>
            <a:pPr lvl="1"/>
            <a:r>
              <a:rPr lang="en-US" dirty="0"/>
              <a:t>“This number is greater than one </a:t>
            </a:r>
            <a:r>
              <a:rPr lang="en-US" i="1" dirty="0"/>
              <a:t>AND</a:t>
            </a:r>
            <a:r>
              <a:rPr lang="en-US" dirty="0"/>
              <a:t> this number is less than two”</a:t>
            </a:r>
          </a:p>
          <a:p>
            <a:pPr lvl="1"/>
            <a:endParaRPr lang="en-US" dirty="0"/>
          </a:p>
          <a:p>
            <a:pPr marL="0" indent="0">
              <a:buNone/>
            </a:pPr>
            <a:r>
              <a:rPr lang="en-US" dirty="0"/>
              <a:t>|| (OR)</a:t>
            </a:r>
          </a:p>
          <a:p>
            <a:r>
              <a:rPr lang="en-US" dirty="0"/>
              <a:t>“The mouse is pressed </a:t>
            </a:r>
            <a:r>
              <a:rPr lang="en-US" i="1" dirty="0"/>
              <a:t>OR</a:t>
            </a:r>
            <a:r>
              <a:rPr lang="en-US" dirty="0"/>
              <a:t> a key is pressed.”</a:t>
            </a:r>
          </a:p>
          <a:p>
            <a:r>
              <a:rPr lang="en-US" dirty="0"/>
              <a:t>“The bird is higher than this line </a:t>
            </a:r>
            <a:r>
              <a:rPr lang="en-US" i="1" dirty="0"/>
              <a:t>OR</a:t>
            </a:r>
            <a:r>
              <a:rPr lang="en-US" dirty="0"/>
              <a:t> the bird is lower than this line.”</a:t>
            </a:r>
          </a:p>
          <a:p>
            <a:pPr marL="0" indent="0">
              <a:buNone/>
            </a:pPr>
            <a:endParaRPr lang="en-US" dirty="0"/>
          </a:p>
        </p:txBody>
      </p:sp>
    </p:spTree>
    <p:extLst>
      <p:ext uri="{BB962C8B-B14F-4D97-AF65-F5344CB8AC3E}">
        <p14:creationId xmlns:p14="http://schemas.microsoft.com/office/powerpoint/2010/main" val="392526119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ourc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TotalTime>
  <Words>1334</Words>
  <Application>Microsoft Office PowerPoint</Application>
  <PresentationFormat>Widescreen</PresentationFormat>
  <Paragraphs>255</Paragraphs>
  <Slides>50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vt:lpstr>
      <vt:lpstr>Consolas</vt:lpstr>
      <vt:lpstr>Source Sans Pro</vt:lpstr>
      <vt:lpstr>Source Sans Pro Black</vt:lpstr>
      <vt:lpstr>Office Theme</vt:lpstr>
      <vt:lpstr>Class 4 – Sept. 25</vt:lpstr>
      <vt:lpstr>Previous, in IMM120</vt:lpstr>
      <vt:lpstr>Previous, in IMM120</vt:lpstr>
      <vt:lpstr>Previously, in IMM120</vt:lpstr>
      <vt:lpstr>Previously, in IMM120</vt:lpstr>
      <vt:lpstr>In-Place Math</vt:lpstr>
      <vt:lpstr>In-Place Math</vt:lpstr>
      <vt:lpstr>Map Instead of Math</vt:lpstr>
      <vt:lpstr>More about Boolean Sentences</vt:lpstr>
      <vt:lpstr>Writing Programs</vt:lpstr>
      <vt:lpstr>Semantics vs. Syntax</vt:lpstr>
      <vt:lpstr>Pseudocode</vt:lpstr>
      <vt:lpstr>Fizzbuzz pseudocode</vt:lpstr>
      <vt:lpstr>Fizzbuzz pseudocode</vt:lpstr>
      <vt:lpstr>Where in the p5.js skeleton?</vt:lpstr>
      <vt:lpstr>Fizzbuzz pseudocode</vt:lpstr>
      <vt:lpstr>Fizzbuzz pseudocode</vt:lpstr>
      <vt:lpstr>Fizzbuzz pseudocode</vt:lpstr>
      <vt:lpstr>% (modulo)</vt:lpstr>
      <vt:lpstr>Organizing Code</vt:lpstr>
      <vt:lpstr>Code Blocks (Scope)</vt:lpstr>
      <vt:lpstr>Code Searches “Up” for Variables</vt:lpstr>
      <vt:lpstr>Scope and Functions</vt:lpstr>
      <vt:lpstr>Scope and Functions</vt:lpstr>
      <vt:lpstr>If-statements</vt:lpstr>
      <vt:lpstr>if-else statements</vt:lpstr>
      <vt:lpstr>Where Do I Put Things?</vt:lpstr>
      <vt:lpstr>General Order</vt:lpstr>
      <vt:lpstr>Code that will be used more than once:</vt:lpstr>
      <vt:lpstr>Your Health While You Code</vt:lpstr>
      <vt:lpstr>Repetitive Stress Injuries</vt:lpstr>
      <vt:lpstr>Four Ideal Levels</vt:lpstr>
      <vt:lpstr>PowerPoint Presentation</vt:lpstr>
      <vt:lpstr>Debugging</vt:lpstr>
      <vt:lpstr>Remember Your Tools</vt:lpstr>
      <vt:lpstr>The Rubber Duck Method</vt:lpstr>
      <vt:lpstr>Rubber Duck Debugging</vt:lpstr>
      <vt:lpstr>Rubber Duck Debugging -  FAQ</vt:lpstr>
      <vt:lpstr>https://cdpn.io/e/ZXBrZw </vt:lpstr>
      <vt:lpstr>I am here to help</vt:lpstr>
      <vt:lpstr>Text</vt:lpstr>
      <vt:lpstr>Flappy Bird Score</vt:lpstr>
      <vt:lpstr>Images</vt:lpstr>
      <vt:lpstr>Rotation</vt:lpstr>
      <vt:lpstr>PowerPoint Presentation</vt:lpstr>
      <vt:lpstr>Moving the Grid</vt:lpstr>
      <vt:lpstr>Homework</vt:lpstr>
      <vt:lpstr>More Practice</vt:lpstr>
      <vt:lpstr>Minute Surveys</vt:lpstr>
      <vt:lpstr>Placing a Point at an Angle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4 – Sept. 25</dc:title>
  <dc:creator>Christopher Hallberg</dc:creator>
  <cp:lastModifiedBy>Christopher Hallberg</cp:lastModifiedBy>
  <cp:revision>47</cp:revision>
  <dcterms:created xsi:type="dcterms:W3CDTF">2017-09-23T20:07:21Z</dcterms:created>
  <dcterms:modified xsi:type="dcterms:W3CDTF">2017-09-25T21:29:15Z</dcterms:modified>
</cp:coreProperties>
</file>