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1" r:id="rId3"/>
    <p:sldId id="303" r:id="rId4"/>
    <p:sldId id="307" r:id="rId5"/>
    <p:sldId id="308" r:id="rId6"/>
    <p:sldId id="302" r:id="rId7"/>
    <p:sldId id="304" r:id="rId8"/>
    <p:sldId id="305" r:id="rId9"/>
    <p:sldId id="309" r:id="rId10"/>
    <p:sldId id="306" r:id="rId11"/>
    <p:sldId id="260" r:id="rId12"/>
    <p:sldId id="274" r:id="rId13"/>
    <p:sldId id="272" r:id="rId14"/>
    <p:sldId id="273" r:id="rId15"/>
    <p:sldId id="297" r:id="rId16"/>
    <p:sldId id="267" r:id="rId17"/>
    <p:sldId id="262" r:id="rId18"/>
    <p:sldId id="275" r:id="rId19"/>
    <p:sldId id="263" r:id="rId20"/>
    <p:sldId id="277" r:id="rId21"/>
    <p:sldId id="279" r:id="rId22"/>
    <p:sldId id="280" r:id="rId23"/>
    <p:sldId id="264" r:id="rId24"/>
    <p:sldId id="265" r:id="rId25"/>
    <p:sldId id="268" r:id="rId26"/>
    <p:sldId id="296" r:id="rId27"/>
    <p:sldId id="270" r:id="rId28"/>
    <p:sldId id="269" r:id="rId29"/>
    <p:sldId id="295" r:id="rId30"/>
    <p:sldId id="292" r:id="rId31"/>
    <p:sldId id="293" r:id="rId32"/>
    <p:sldId id="294" r:id="rId33"/>
    <p:sldId id="310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68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075D-F6A5-4A8E-8C53-0D6C9961BB3E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F9D94-F21E-4FB0-A912-4DD085698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a segue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F9D94-F21E-4FB0-A912-4DD0856982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split the penguin memes in half, don’t worry about it. There’s a good reason for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may have noticed I split the penguin memes in half…</a:t>
            </a:r>
          </a:p>
          <a:p>
            <a:r>
              <a:rPr lang="en-US"/>
              <a:t>Make a mode for these real quick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GIFs don’t work easily</a:t>
            </a:r>
          </a:p>
          <a:p>
            <a:r>
              <a:rPr lang="en-US"/>
              <a:t>Sprites are the way to go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4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that we start at 0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08456-6706-4361-8B8B-F928829540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0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F7794-AA33-4FBA-B17B-FBD01ADDC397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8491-2AE8-41C1-B655-7E7B3967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0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img.org/gallery/2wrxm8h9w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img.org/gallery/2wrxm8h9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iskelapp.com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C865-624D-4768-AD92-113B3D383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Events and Media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DC221-B923-4C53-A11D-F7C0D5341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A4F3-395B-443E-B807-B3647312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93D77-881D-42CD-8786-8AED14433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Questions and more downloads: </a:t>
            </a:r>
          </a:p>
          <a:p>
            <a:r>
              <a:rPr lang="en-US" sz="3200" b="1"/>
              <a:t>https://tinyurl.com/IMM120memes</a:t>
            </a:r>
          </a:p>
        </p:txBody>
      </p:sp>
    </p:spTree>
    <p:extLst>
      <p:ext uri="{BB962C8B-B14F-4D97-AF65-F5344CB8AC3E}">
        <p14:creationId xmlns:p14="http://schemas.microsoft.com/office/powerpoint/2010/main" val="301810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</p:spTree>
    <p:extLst>
      <p:ext uri="{BB962C8B-B14F-4D97-AF65-F5344CB8AC3E}">
        <p14:creationId xmlns:p14="http://schemas.microsoft.com/office/powerpoint/2010/main" val="179912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Source image (from a folder or postimage.org)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688AF-C25E-4376-A96A-C6D8AA4A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72213"/>
            <a:ext cx="3327400" cy="978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18061-A55D-4AE6-AD45-8A3E24A0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550455"/>
            <a:ext cx="12192000" cy="13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8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Load image (make variable, loadImage)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B3A7-C879-4398-AE78-7F645E81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581400"/>
            <a:ext cx="10915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F6B4-DB18-407F-887B-E1426C80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0F55D-FBC4-4208-A288-F3EFBAF3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Source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Load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FFFF00"/>
                </a:solidFill>
              </a:rPr>
              <a:t>Display image (use image command)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BEFD-A927-4FDC-B6FD-934F740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3948113"/>
            <a:ext cx="9086850" cy="2228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D48200-D854-4F5A-A529-F649B219AED9}"/>
              </a:ext>
            </a:extLst>
          </p:cNvPr>
          <p:cNvCxnSpPr>
            <a:cxnSpLocks/>
          </p:cNvCxnSpPr>
          <p:nvPr/>
        </p:nvCxnSpPr>
        <p:spPr>
          <a:xfrm flipV="1">
            <a:off x="6502400" y="5397500"/>
            <a:ext cx="279400" cy="3810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93FF1C-C9F3-4ABE-9814-14E9C8212810}"/>
              </a:ext>
            </a:extLst>
          </p:cNvPr>
          <p:cNvCxnSpPr>
            <a:cxnSpLocks/>
          </p:cNvCxnSpPr>
          <p:nvPr/>
        </p:nvCxnSpPr>
        <p:spPr>
          <a:xfrm flipH="1" flipV="1">
            <a:off x="7912100" y="5410200"/>
            <a:ext cx="203200" cy="3556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1CF39A-B49B-48C6-8007-7E89BB431183}"/>
              </a:ext>
            </a:extLst>
          </p:cNvPr>
          <p:cNvSpPr txBox="1"/>
          <p:nvPr/>
        </p:nvSpPr>
        <p:spPr>
          <a:xfrm>
            <a:off x="6096000" y="5585689"/>
            <a:ext cx="29210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FF00"/>
                </a:solidFill>
              </a:rPr>
              <a:t>x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85973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4F1F-0FE5-4857-87D5-B600064A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5F66-2FB0-4FE9-A55D-7ABFD7EA5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Images, fancy text, input, boolean combination</a:t>
            </a:r>
          </a:p>
        </p:txBody>
      </p:sp>
    </p:spTree>
    <p:extLst>
      <p:ext uri="{BB962C8B-B14F-4D97-AF65-F5344CB8AC3E}">
        <p14:creationId xmlns:p14="http://schemas.microsoft.com/office/powerpoint/2010/main" val="41049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1F5C-922B-4E87-B706-D816113B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2852737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hlinkClick r:id="rId2"/>
              </a:rPr>
              <a:t>https://postimg.org/gallery/2wrxm8h9w/</a:t>
            </a:r>
            <a:r>
              <a:rPr lang="en-US" sz="480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FE5F5-D8F1-4C2A-9F69-58E7EAC97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images for today’s class</a:t>
            </a:r>
          </a:p>
        </p:txBody>
      </p:sp>
    </p:spTree>
    <p:extLst>
      <p:ext uri="{BB962C8B-B14F-4D97-AF65-F5344CB8AC3E}">
        <p14:creationId xmlns:p14="http://schemas.microsoft.com/office/powerpoint/2010/main" val="230354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CD77-9F31-4F6F-B6FC-F92DC53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Memes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E6EE-2C27-48F2-9C90-07EE8EAB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You’re turn to code!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Take the meme images from the gallery</a:t>
            </a:r>
          </a:p>
          <a:p>
            <a:pPr marL="457200" lvl="1" indent="0">
              <a:buNone/>
            </a:pPr>
            <a:r>
              <a:rPr lang="en-US"/>
              <a:t>	</a:t>
            </a:r>
            <a:r>
              <a:rPr lang="en-US">
                <a:hlinkClick r:id="rId3"/>
              </a:rPr>
              <a:t>https://postimg.org/gallery/2wrxm8h9w/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Display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mMODE for each meme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Switch from one to the next</a:t>
            </a:r>
          </a:p>
          <a:p>
            <a:pPr marL="457200" lvl="1" indent="0">
              <a:buNone/>
            </a:pPr>
            <a:r>
              <a:rPr lang="en-US"/>
              <a:t>	I recommend function keyPressed() for this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B10ED-5CA2-4B1B-A153-1044AA54C41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202" y="5587365"/>
            <a:ext cx="1179195" cy="117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978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77B7-A393-45DD-95C7-646B8B88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These?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6D91F-2E21-4203-8037-CD68B6FE3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3803" cy="21969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5A83-53E1-4169-9F65-7FB74F19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9" y="3887590"/>
            <a:ext cx="4393803" cy="219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8E331E-589B-4A9B-96A1-B64F392999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6" y="1690688"/>
            <a:ext cx="4393804" cy="219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0620C-42EF-4F06-9943-7B9B9B127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3887591"/>
            <a:ext cx="4393803" cy="21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to display the upper awesome penguin when:</a:t>
            </a:r>
          </a:p>
          <a:p>
            <a:pPr lvl="1"/>
            <a:r>
              <a:rPr lang="en-US"/>
              <a:t>AWESOME PENGUIN </a:t>
            </a:r>
            <a:r>
              <a:rPr lang="en-US" b="1"/>
              <a:t>or</a:t>
            </a:r>
            <a:r>
              <a:rPr lang="en-US"/>
              <a:t> AWKWARD-&gt;AWESOME PENGUIN</a:t>
            </a:r>
          </a:p>
          <a:p>
            <a:pPr lvl="1"/>
            <a:endParaRPr lang="en-US"/>
          </a:p>
          <a:p>
            <a:r>
              <a:rPr lang="en-US"/>
              <a:t>Strict boolean logic</a:t>
            </a:r>
          </a:p>
          <a:p>
            <a:pPr lvl="1"/>
            <a:r>
              <a:rPr lang="en-US" b="1"/>
              <a:t>AND</a:t>
            </a:r>
            <a:r>
              <a:rPr lang="en-US"/>
              <a:t> for when both have to be true     </a:t>
            </a:r>
            <a:r>
              <a:rPr lang="en-US" i="1"/>
              <a:t>(You </a:t>
            </a:r>
            <a:r>
              <a:rPr lang="en-US" i="1" u="sng"/>
              <a:t>and</a:t>
            </a:r>
            <a:r>
              <a:rPr lang="en-US" i="1"/>
              <a:t> I will be there)</a:t>
            </a:r>
          </a:p>
          <a:p>
            <a:pPr lvl="1"/>
            <a:r>
              <a:rPr lang="en-US" b="1"/>
              <a:t>OR</a:t>
            </a:r>
            <a:r>
              <a:rPr lang="en-US"/>
              <a:t> for when either is true                        </a:t>
            </a:r>
            <a:r>
              <a:rPr lang="en-US" i="1"/>
              <a:t>(You </a:t>
            </a:r>
            <a:r>
              <a:rPr lang="en-US" i="1" u="sng"/>
              <a:t>or</a:t>
            </a:r>
            <a:r>
              <a:rPr lang="en-US" i="1"/>
              <a:t> I will be there)</a:t>
            </a:r>
          </a:p>
        </p:txBody>
      </p:sp>
    </p:spTree>
    <p:extLst>
      <p:ext uri="{BB962C8B-B14F-4D97-AF65-F5344CB8AC3E}">
        <p14:creationId xmlns:p14="http://schemas.microsoft.com/office/powerpoint/2010/main" val="103066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8E7B-0E6D-4122-9230-D9C28C1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458E-3110-43B8-8046-7D128044E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Motion video and objects</a:t>
            </a:r>
          </a:p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83025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74B-DF69-4FA4-977E-0D99762F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6C8-FCB7-48E6-9DB6-497692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/>
              <a:t>AND → </a:t>
            </a:r>
            <a:r>
              <a:rPr lang="en-US" sz="9600" b="1"/>
              <a:t>&amp;&amp;</a:t>
            </a:r>
          </a:p>
          <a:p>
            <a:pPr marL="0" indent="0">
              <a:buNone/>
            </a:pPr>
            <a:r>
              <a:rPr lang="en-US" sz="6000" b="1"/>
              <a:t>  </a:t>
            </a:r>
          </a:p>
          <a:p>
            <a:pPr marL="0" indent="0">
              <a:buNone/>
            </a:pPr>
            <a:r>
              <a:rPr lang="en-US" sz="9600"/>
              <a:t>OR    →   </a:t>
            </a:r>
            <a:r>
              <a:rPr lang="en-US" sz="9600" b="1"/>
              <a:t>||</a:t>
            </a:r>
            <a:r>
              <a:rPr lang="en-US" sz="960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6E789-D350-4B0D-B950-20FB3B81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72" y="1690688"/>
            <a:ext cx="177165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C9B26-1484-4D42-95CC-5140D1A0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72" y="4001294"/>
            <a:ext cx="18097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35142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5847-87AC-4AA9-A846-D62E1160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Boolean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EB2E-50FC-4EFC-A5E5-C3B975BD7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Roboto Slab" pitchFamily="2" charset="0"/>
                <a:ea typeface="Roboto Slab" pitchFamily="2" charset="0"/>
              </a:rPr>
              <a:t>if (</a:t>
            </a:r>
            <a:r>
              <a:rPr lang="en-US" sz="3200">
                <a:solidFill>
                  <a:srgbClr val="FFC000"/>
                </a:solidFill>
                <a:latin typeface="Roboto Slab" pitchFamily="2" charset="0"/>
                <a:ea typeface="Roboto Slab" pitchFamily="2" charset="0"/>
              </a:rPr>
              <a:t>mode == mAWESOME 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|| </a:t>
            </a:r>
            <a:r>
              <a:rPr lang="en-US" sz="32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mode == mAWK_AWESOME</a:t>
            </a:r>
            <a:r>
              <a:rPr lang="en-US" sz="3200">
                <a:latin typeface="Roboto Slab" pitchFamily="2" charset="0"/>
                <a:ea typeface="Roboto Slab" pitchFamily="2" charset="0"/>
              </a:rPr>
              <a:t>) {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840CE1-40A2-48CD-B95D-D8B0CF19488D}"/>
              </a:ext>
            </a:extLst>
          </p:cNvPr>
          <p:cNvCxnSpPr/>
          <p:nvPr/>
        </p:nvCxnSpPr>
        <p:spPr>
          <a:xfrm flipV="1">
            <a:off x="3831770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9FB3A3-4066-404B-B838-1A49A86E0425}"/>
              </a:ext>
            </a:extLst>
          </p:cNvPr>
          <p:cNvCxnSpPr/>
          <p:nvPr/>
        </p:nvCxnSpPr>
        <p:spPr>
          <a:xfrm flipV="1">
            <a:off x="7859486" y="2645229"/>
            <a:ext cx="0" cy="1175657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D73CD8-F747-459C-AE48-747ED17591E2}"/>
              </a:ext>
            </a:extLst>
          </p:cNvPr>
          <p:cNvSpPr txBox="1"/>
          <p:nvPr/>
        </p:nvSpPr>
        <p:spPr>
          <a:xfrm>
            <a:off x="1" y="4034971"/>
            <a:ext cx="11480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/>
              <a:t>IF </a:t>
            </a:r>
            <a:r>
              <a:rPr lang="en-US" sz="4400">
                <a:solidFill>
                  <a:srgbClr val="FFC000"/>
                </a:solidFill>
              </a:rPr>
              <a:t>THIS IS TRUE</a:t>
            </a:r>
            <a:r>
              <a:rPr lang="en-US" sz="4400"/>
              <a:t> </a:t>
            </a:r>
            <a:r>
              <a:rPr lang="en-US" sz="4400" b="1" u="sng"/>
              <a:t>OR</a:t>
            </a:r>
            <a:r>
              <a:rPr lang="en-US" sz="4400"/>
              <a:t> </a:t>
            </a:r>
            <a:r>
              <a:rPr lang="en-US" sz="4400">
                <a:solidFill>
                  <a:srgbClr val="92D050"/>
                </a:solidFill>
              </a:rPr>
              <a:t>THIS IS TRUE</a:t>
            </a:r>
            <a:r>
              <a:rPr lang="en-US" sz="4400"/>
              <a:t>,</a:t>
            </a:r>
          </a:p>
          <a:p>
            <a:pPr algn="ctr"/>
            <a:r>
              <a:rPr lang="en-US" sz="3600"/>
              <a:t>execute the contained code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8719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1D0C-1B07-4F09-A20F-1CBD8076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Spritesheets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43DC0-747B-4EA2-85FD-9FBFCC70A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Animated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AF123-5000-4B56-96A6-5BD73ACB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967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6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371ED-9183-439B-99CD-CFB77600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https://www.piskelapp.com</a:t>
            </a:r>
            <a:r>
              <a:rPr lang="en-US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DF77-5688-4E1F-B6AE-73F158C38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free, online spritesheet drawing </a:t>
            </a:r>
          </a:p>
        </p:txBody>
      </p:sp>
    </p:spTree>
    <p:extLst>
      <p:ext uri="{BB962C8B-B14F-4D97-AF65-F5344CB8AC3E}">
        <p14:creationId xmlns:p14="http://schemas.microsoft.com/office/powerpoint/2010/main" val="192899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4AD00-0A0D-4076-B236-D506D0C8A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90"/>
            <a:ext cx="12192000" cy="6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9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9D250C-D89B-427B-AD4C-7CF52392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94"/>
            <a:ext cx="12191999" cy="35266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7CF6A8-1788-45BA-9B22-D8D36C89F2D2}"/>
              </a:ext>
            </a:extLst>
          </p:cNvPr>
          <p:cNvSpPr/>
          <p:nvPr/>
        </p:nvSpPr>
        <p:spPr>
          <a:xfrm>
            <a:off x="0" y="58405"/>
            <a:ext cx="12191999" cy="386045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EF34C0-4E23-4FF6-8BC2-72D66803AC61}"/>
              </a:ext>
            </a:extLst>
          </p:cNvPr>
          <p:cNvSpPr/>
          <p:nvPr/>
        </p:nvSpPr>
        <p:spPr>
          <a:xfrm>
            <a:off x="1" y="4731657"/>
            <a:ext cx="12191999" cy="212634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DDCE3-4616-4CF8-A1CD-801DB0563400}"/>
              </a:ext>
            </a:extLst>
          </p:cNvPr>
          <p:cNvSpPr/>
          <p:nvPr/>
        </p:nvSpPr>
        <p:spPr>
          <a:xfrm>
            <a:off x="1" y="3918856"/>
            <a:ext cx="2017485" cy="81280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1121229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4517571" y="0"/>
            <a:ext cx="7688944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1121229" y="3848100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1121229" y="58406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 flipH="1">
            <a:off x="1435100" y="1655818"/>
            <a:ext cx="2304142" cy="1405727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0520F13-B781-460E-B075-D3BA910C9B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8" b="90538"/>
          <a:stretch/>
        </p:blipFill>
        <p:spPr>
          <a:xfrm>
            <a:off x="-14516" y="5668510"/>
            <a:ext cx="12221031" cy="11894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77460-9E14-4405-8FC6-093ACE6E0195}"/>
              </a:ext>
            </a:extLst>
          </p:cNvPr>
          <p:cNvCxnSpPr/>
          <p:nvPr/>
        </p:nvCxnSpPr>
        <p:spPr>
          <a:xfrm flipH="1">
            <a:off x="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F973D-8A77-465D-BB37-B9C323A5F238}"/>
              </a:ext>
            </a:extLst>
          </p:cNvPr>
          <p:cNvCxnSpPr/>
          <p:nvPr/>
        </p:nvCxnSpPr>
        <p:spPr>
          <a:xfrm flipH="1">
            <a:off x="181356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F9111-DAC8-499F-81B3-9084C56DA32D}"/>
              </a:ext>
            </a:extLst>
          </p:cNvPr>
          <p:cNvCxnSpPr/>
          <p:nvPr/>
        </p:nvCxnSpPr>
        <p:spPr>
          <a:xfrm flipH="1">
            <a:off x="3627120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F778A-78B0-492E-A651-BC679D2176AE}"/>
              </a:ext>
            </a:extLst>
          </p:cNvPr>
          <p:cNvCxnSpPr/>
          <p:nvPr/>
        </p:nvCxnSpPr>
        <p:spPr>
          <a:xfrm flipH="1">
            <a:off x="5410199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464426-0493-4D94-8887-956BBD8491AB}"/>
              </a:ext>
            </a:extLst>
          </p:cNvPr>
          <p:cNvCxnSpPr/>
          <p:nvPr/>
        </p:nvCxnSpPr>
        <p:spPr>
          <a:xfrm flipH="1">
            <a:off x="7253513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902316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CA3C16-C866-43C8-B5F0-AC2105B29F72}"/>
              </a:ext>
            </a:extLst>
          </p:cNvPr>
          <p:cNvCxnSpPr/>
          <p:nvPr/>
        </p:nvCxnSpPr>
        <p:spPr>
          <a:xfrm flipH="1">
            <a:off x="10859587" y="491871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535759" y="4297180"/>
            <a:ext cx="1160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0                   72               144              216               288              360               432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3819668" y="1253490"/>
            <a:ext cx="6277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72 times the card you want</a:t>
            </a:r>
          </a:p>
        </p:txBody>
      </p:sp>
    </p:spTree>
    <p:extLst>
      <p:ext uri="{BB962C8B-B14F-4D97-AF65-F5344CB8AC3E}">
        <p14:creationId xmlns:p14="http://schemas.microsoft.com/office/powerpoint/2010/main" val="1093519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DDD47E-B9CE-4FA3-9AF7-0601D710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6663"/>
            <a:ext cx="12191999" cy="4484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267321-E335-404F-BB18-88ADB47175A5}"/>
              </a:ext>
            </a:extLst>
          </p:cNvPr>
          <p:cNvSpPr/>
          <p:nvPr/>
        </p:nvSpPr>
        <p:spPr>
          <a:xfrm>
            <a:off x="0" y="0"/>
            <a:ext cx="5041902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A8FD2-1240-4AA2-B361-927D0C34A9E3}"/>
              </a:ext>
            </a:extLst>
          </p:cNvPr>
          <p:cNvSpPr/>
          <p:nvPr/>
        </p:nvSpPr>
        <p:spPr>
          <a:xfrm>
            <a:off x="8452759" y="0"/>
            <a:ext cx="3753755" cy="6858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9D114-60C0-402F-A21A-BEB2BD9F3CA2}"/>
              </a:ext>
            </a:extLst>
          </p:cNvPr>
          <p:cNvSpPr/>
          <p:nvPr/>
        </p:nvSpPr>
        <p:spPr>
          <a:xfrm>
            <a:off x="5056417" y="3787943"/>
            <a:ext cx="3396342" cy="297458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DD06C-520B-451D-937E-E0C8C69498BC}"/>
              </a:ext>
            </a:extLst>
          </p:cNvPr>
          <p:cNvSpPr/>
          <p:nvPr/>
        </p:nvSpPr>
        <p:spPr>
          <a:xfrm>
            <a:off x="5056417" y="76157"/>
            <a:ext cx="3396342" cy="2917022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48E21D-C30A-410C-A18B-2A90AAD9C751}"/>
              </a:ext>
            </a:extLst>
          </p:cNvPr>
          <p:cNvCxnSpPr>
            <a:cxnSpLocks/>
          </p:cNvCxnSpPr>
          <p:nvPr/>
        </p:nvCxnSpPr>
        <p:spPr>
          <a:xfrm>
            <a:off x="3739242" y="1655818"/>
            <a:ext cx="1246659" cy="133736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97FD5-629F-44BA-820B-C7A924AD10D0}"/>
              </a:ext>
            </a:extLst>
          </p:cNvPr>
          <p:cNvCxnSpPr/>
          <p:nvPr/>
        </p:nvCxnSpPr>
        <p:spPr>
          <a:xfrm flipH="1">
            <a:off x="10770887" y="54382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F3CDB8-F270-43F6-80B9-79C8A459E28D}"/>
              </a:ext>
            </a:extLst>
          </p:cNvPr>
          <p:cNvSpPr txBox="1"/>
          <p:nvPr/>
        </p:nvSpPr>
        <p:spPr>
          <a:xfrm>
            <a:off x="9356770" y="491641"/>
            <a:ext cx="13788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rgbClr val="FFFF00"/>
                </a:solidFill>
              </a:rPr>
              <a:t>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100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200</a:t>
            </a: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endParaRPr lang="en-US" sz="4000" b="1">
              <a:solidFill>
                <a:srgbClr val="FFFF00"/>
              </a:solidFill>
            </a:endParaRPr>
          </a:p>
          <a:p>
            <a:pPr algn="r"/>
            <a:r>
              <a:rPr lang="en-US" sz="4000" b="1">
                <a:solidFill>
                  <a:srgbClr val="FFFF00"/>
                </a:solidFill>
              </a:rPr>
              <a:t>300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8F4CD-09D9-4A93-9C89-47056E7EEFE4}"/>
              </a:ext>
            </a:extLst>
          </p:cNvPr>
          <p:cNvSpPr txBox="1"/>
          <p:nvPr/>
        </p:nvSpPr>
        <p:spPr>
          <a:xfrm>
            <a:off x="872419" y="861054"/>
            <a:ext cx="6399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92D050"/>
                </a:solidFill>
              </a:rPr>
              <a:t>100 times the suit you want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CA24B2-1DBA-4485-BCB8-27CB70B11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66" b="28153"/>
          <a:stretch/>
        </p:blipFill>
        <p:spPr>
          <a:xfrm>
            <a:off x="11524661" y="0"/>
            <a:ext cx="667338" cy="6858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F0619-F867-4DB0-95BC-3882B1DE4014}"/>
              </a:ext>
            </a:extLst>
          </p:cNvPr>
          <p:cNvCxnSpPr/>
          <p:nvPr/>
        </p:nvCxnSpPr>
        <p:spPr>
          <a:xfrm flipH="1">
            <a:off x="10768345" y="192684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45548-694F-42FD-870B-BCFE2F3C005B}"/>
              </a:ext>
            </a:extLst>
          </p:cNvPr>
          <p:cNvCxnSpPr/>
          <p:nvPr/>
        </p:nvCxnSpPr>
        <p:spPr>
          <a:xfrm flipH="1">
            <a:off x="10768345" y="3848280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F23BF-379B-4CD2-885C-BE3DBC6CC18C}"/>
              </a:ext>
            </a:extLst>
          </p:cNvPr>
          <p:cNvCxnSpPr/>
          <p:nvPr/>
        </p:nvCxnSpPr>
        <p:spPr>
          <a:xfrm flipH="1">
            <a:off x="10768345" y="5769715"/>
            <a:ext cx="685800" cy="685800"/>
          </a:xfrm>
          <a:prstGeom prst="straightConnector1">
            <a:avLst/>
          </a:prstGeom>
          <a:ln w="762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2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B478-6716-4207-9539-18F8B452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Download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EF933-D71E-4270-9CE3-66ED80D63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processing.org</a:t>
            </a:r>
          </a:p>
        </p:txBody>
      </p:sp>
    </p:spTree>
    <p:extLst>
      <p:ext uri="{BB962C8B-B14F-4D97-AF65-F5344CB8AC3E}">
        <p14:creationId xmlns:p14="http://schemas.microsoft.com/office/powerpoint/2010/main" val="46563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6DEB5-B186-452B-8A03-9602FD2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447193"/>
            <a:ext cx="11800114" cy="19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3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90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D1F22-A63A-4E96-B00A-1C7EF20A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A85C4E-313A-4066-8D65-CF675DF18667}"/>
              </a:ext>
            </a:extLst>
          </p:cNvPr>
          <p:cNvCxnSpPr>
            <a:cxnSpLocks/>
          </p:cNvCxnSpPr>
          <p:nvPr/>
        </p:nvCxnSpPr>
        <p:spPr>
          <a:xfrm>
            <a:off x="2656114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57C37-371F-415F-BD47-E8F1D9ED4C4F}"/>
              </a:ext>
            </a:extLst>
          </p:cNvPr>
          <p:cNvCxnSpPr>
            <a:cxnSpLocks/>
          </p:cNvCxnSpPr>
          <p:nvPr/>
        </p:nvCxnSpPr>
        <p:spPr>
          <a:xfrm>
            <a:off x="43905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7AE53-6632-4645-9710-67FD47DD03AB}"/>
              </a:ext>
            </a:extLst>
          </p:cNvPr>
          <p:cNvCxnSpPr>
            <a:cxnSpLocks/>
          </p:cNvCxnSpPr>
          <p:nvPr/>
        </p:nvCxnSpPr>
        <p:spPr>
          <a:xfrm>
            <a:off x="6103257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8E56E1-F8B0-41AA-989F-18FB8FFB6031}"/>
              </a:ext>
            </a:extLst>
          </p:cNvPr>
          <p:cNvCxnSpPr>
            <a:cxnSpLocks/>
          </p:cNvCxnSpPr>
          <p:nvPr/>
        </p:nvCxnSpPr>
        <p:spPr>
          <a:xfrm>
            <a:off x="7844971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8B6136-9D61-4BCD-9C99-5917A9C418CE}"/>
              </a:ext>
            </a:extLst>
          </p:cNvPr>
          <p:cNvCxnSpPr>
            <a:cxnSpLocks/>
          </p:cNvCxnSpPr>
          <p:nvPr/>
        </p:nvCxnSpPr>
        <p:spPr>
          <a:xfrm>
            <a:off x="9543143" y="0"/>
            <a:ext cx="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813B1-E118-4C0A-9F94-E9CC2A84C192}"/>
              </a:ext>
            </a:extLst>
          </p:cNvPr>
          <p:cNvSpPr/>
          <p:nvPr/>
        </p:nvSpPr>
        <p:spPr>
          <a:xfrm>
            <a:off x="1277257" y="464457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right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4C9012-4A7A-4E72-BFEC-A9981311931A}"/>
              </a:ext>
            </a:extLst>
          </p:cNvPr>
          <p:cNvSpPr/>
          <p:nvPr/>
        </p:nvSpPr>
        <p:spPr>
          <a:xfrm>
            <a:off x="1277257" y="2184400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Bouncing left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13BBCFD-EEA4-40DA-BFDB-B9E6D6B1BDB0}"/>
              </a:ext>
            </a:extLst>
          </p:cNvPr>
          <p:cNvSpPr/>
          <p:nvPr/>
        </p:nvSpPr>
        <p:spPr>
          <a:xfrm>
            <a:off x="1277257" y="3904343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right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F3379D-24CD-46D5-87C8-C8C46ACACA25}"/>
              </a:ext>
            </a:extLst>
          </p:cNvPr>
          <p:cNvSpPr/>
          <p:nvPr/>
        </p:nvSpPr>
        <p:spPr>
          <a:xfrm>
            <a:off x="1277257" y="5533572"/>
            <a:ext cx="9637486" cy="1074057"/>
          </a:xfrm>
          <a:prstGeom prst="rightArrow">
            <a:avLst/>
          </a:prstGeom>
          <a:solidFill>
            <a:srgbClr val="549E39">
              <a:alpha val="50196"/>
            </a:srgb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Standing left</a:t>
            </a:r>
          </a:p>
        </p:txBody>
      </p:sp>
    </p:spTree>
    <p:extLst>
      <p:ext uri="{BB962C8B-B14F-4D97-AF65-F5344CB8AC3E}">
        <p14:creationId xmlns:p14="http://schemas.microsoft.com/office/powerpoint/2010/main" val="350063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96A-FD59-4D7E-A561-DE96B70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03BD-04F9-42EC-9AD0-45581315A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Time to fire up Processing</a:t>
            </a:r>
          </a:p>
        </p:txBody>
      </p:sp>
    </p:spTree>
    <p:extLst>
      <p:ext uri="{BB962C8B-B14F-4D97-AF65-F5344CB8AC3E}">
        <p14:creationId xmlns:p14="http://schemas.microsoft.com/office/powerpoint/2010/main" val="3124987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514-5DF3-4C44-81BC-F8E0ED90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44F0-AB24-4846-BEC1-7DC86B24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E856-40FA-48E2-B9F9-3F5E5B1F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A147-F2E2-4919-9B7C-80EF4ED0C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Digital Clock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1C7F7-7FC6-41D4-B626-D96529B52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text(“string”/number, x, y);</a:t>
            </a:r>
          </a:p>
          <a:p>
            <a:r>
              <a:rPr lang="en-US"/>
              <a:t>textSize(##);</a:t>
            </a:r>
          </a:p>
          <a:p>
            <a:r>
              <a:rPr lang="en-US"/>
              <a:t>textAlign(CENTER, CENTER);</a:t>
            </a:r>
          </a:p>
          <a:p>
            <a:r>
              <a:rPr lang="en-US"/>
              <a:t>fill(r, g, b);</a:t>
            </a:r>
          </a:p>
          <a:p>
            <a:endParaRPr lang="en-US"/>
          </a:p>
          <a:p>
            <a:r>
              <a:rPr lang="en-US">
                <a:solidFill>
                  <a:srgbClr val="FF3399"/>
                </a:solidFill>
              </a:rPr>
              <a:t>p5.js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6AA32-39AF-4ED3-8F09-32CACA2EC168}"/>
              </a:ext>
            </a:extLst>
          </p:cNvPr>
          <p:cNvSpPr/>
          <p:nvPr/>
        </p:nvSpPr>
        <p:spPr>
          <a:xfrm>
            <a:off x="838200" y="2562896"/>
            <a:ext cx="4559121" cy="34337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solidFill>
                  <a:srgbClr val="FFFF00"/>
                </a:solidFill>
              </a:rPr>
              <a:t>5:48:12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B748-123C-44CE-BBF4-1ACA0EE4D46D}"/>
              </a:ext>
            </a:extLst>
          </p:cNvPr>
          <p:cNvSpPr txBox="1"/>
          <p:nvPr/>
        </p:nvSpPr>
        <p:spPr>
          <a:xfrm>
            <a:off x="4872074" y="4378817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FF00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12571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A0EA2-4843-4434-8599-2D6B1BAB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E5168-23A5-47A5-940A-EC603936C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D92C-3CB2-44CB-962F-4DF646E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6601-E057-412B-9C9B-CC1978B7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that run once when they are triggered.</a:t>
            </a:r>
          </a:p>
          <a:p>
            <a:r>
              <a:rPr lang="en-US" b="1"/>
              <a:t>mousePressed</a:t>
            </a:r>
            <a:r>
              <a:rPr lang="en-US"/>
              <a:t> is triggered when the mouse is pressed in</a:t>
            </a:r>
          </a:p>
          <a:p>
            <a:pPr lvl="1"/>
            <a:r>
              <a:rPr lang="en-US"/>
              <a:t>Info in mouseX, mouseY</a:t>
            </a:r>
          </a:p>
          <a:p>
            <a:r>
              <a:rPr lang="en-US" b="1"/>
              <a:t>keyPressed</a:t>
            </a:r>
            <a:r>
              <a:rPr lang="en-US"/>
              <a:t> is triggered when a key is pressed down</a:t>
            </a:r>
          </a:p>
          <a:p>
            <a:pPr lvl="1"/>
            <a:r>
              <a:rPr lang="en-US"/>
              <a:t>Info in key and keycode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key</a:t>
            </a:r>
            <a:r>
              <a:rPr lang="en-US"/>
              <a:t> is the letter typed: “a”, “s”, “w”, “d”, “5”</a:t>
            </a:r>
          </a:p>
          <a:p>
            <a:pPr lvl="1"/>
            <a:r>
              <a:rPr lang="en-US"/>
              <a:t>Common </a:t>
            </a:r>
            <a:r>
              <a:rPr lang="en-US">
                <a:solidFill>
                  <a:srgbClr val="FFFF00"/>
                </a:solidFill>
              </a:rPr>
              <a:t>keyCode</a:t>
            </a:r>
            <a:r>
              <a:rPr lang="en-US"/>
              <a:t>s: UP_ARROW, DOWN_ARROW, etc., ENTER, ESCAPE, SPACE, SHIFT, DELETE, BACKSPACE, TAB</a:t>
            </a:r>
          </a:p>
        </p:txBody>
      </p:sp>
    </p:spTree>
    <p:extLst>
      <p:ext uri="{BB962C8B-B14F-4D97-AF65-F5344CB8AC3E}">
        <p14:creationId xmlns:p14="http://schemas.microsoft.com/office/powerpoint/2010/main" val="108833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FE19-4ACD-49CE-A464-B189080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an Event in p5.js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B3BA-46AC-4E63-A6FB-E90A8BA9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mousePressed()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ySpeed = -10;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    name = name + key;</a:t>
            </a:r>
          </a:p>
          <a:p>
            <a:pPr marL="0" indent="0">
              <a:buNone/>
            </a:pPr>
            <a:r>
              <a:rPr lang="en-US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3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C77-C02B-4068-A804-DD2312F3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2ADB-BF82-4B32-827A-635A9FF50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var leftIsPressed = false;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keyPressed()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true;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2C7F-C84A-4F61-808E-B510CEA8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2400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function keyReleased()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if (keyCode === LEFT_ARROW) {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    leftIsPressed = false;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4558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9E0359-0EC3-456D-8197-4A98BDE4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Modes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7462E-BF75-4160-99E1-3FDBCEA1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1284</TotalTime>
  <Words>569</Words>
  <Application>Microsoft Office PowerPoint</Application>
  <PresentationFormat>Widescreen</PresentationFormat>
  <Paragraphs>140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Roboto Slab</vt:lpstr>
      <vt:lpstr>Source Sans Pro</vt:lpstr>
      <vt:lpstr>Source Sans Pro Black</vt:lpstr>
      <vt:lpstr>Office Theme</vt:lpstr>
      <vt:lpstr>Events and Media</vt:lpstr>
      <vt:lpstr>Previously, in IMM120</vt:lpstr>
      <vt:lpstr>Download Processing</vt:lpstr>
      <vt:lpstr>Warm-Up</vt:lpstr>
      <vt:lpstr>Events</vt:lpstr>
      <vt:lpstr>Events</vt:lpstr>
      <vt:lpstr>Writing an Event in p5.js</vt:lpstr>
      <vt:lpstr>Controlling Keys</vt:lpstr>
      <vt:lpstr>Switching Modes</vt:lpstr>
      <vt:lpstr>Images</vt:lpstr>
      <vt:lpstr>Images</vt:lpstr>
      <vt:lpstr>Images</vt:lpstr>
      <vt:lpstr>Images</vt:lpstr>
      <vt:lpstr>Images</vt:lpstr>
      <vt:lpstr>Making Memes</vt:lpstr>
      <vt:lpstr>https://postimg.org/gallery/2wrxm8h9w/ </vt:lpstr>
      <vt:lpstr>Making Memes</vt:lpstr>
      <vt:lpstr>What About These?</vt:lpstr>
      <vt:lpstr>Combining Boolean Ideas</vt:lpstr>
      <vt:lpstr>Combining Boolean Ideas</vt:lpstr>
      <vt:lpstr>Combining Boolean Ideas</vt:lpstr>
      <vt:lpstr>Combining Boolean Ideas</vt:lpstr>
      <vt:lpstr>Spritesheets</vt:lpstr>
      <vt:lpstr>https://www.piskelapp.com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Sounds</vt:lpstr>
      <vt:lpstr>Minute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Media</dc:title>
  <dc:creator>Christopher Hallberg</dc:creator>
  <cp:lastModifiedBy>Christopher Hallberg</cp:lastModifiedBy>
  <cp:revision>24</cp:revision>
  <dcterms:created xsi:type="dcterms:W3CDTF">2018-10-01T15:38:01Z</dcterms:created>
  <dcterms:modified xsi:type="dcterms:W3CDTF">2018-10-02T13:02:18Z</dcterms:modified>
</cp:coreProperties>
</file>