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6"/>
  </p:notesMasterIdLst>
  <p:sldIdLst>
    <p:sldId id="256" r:id="rId2"/>
    <p:sldId id="257" r:id="rId3"/>
    <p:sldId id="262" r:id="rId4"/>
    <p:sldId id="263" r:id="rId5"/>
    <p:sldId id="264" r:id="rId6"/>
    <p:sldId id="274" r:id="rId7"/>
    <p:sldId id="265" r:id="rId8"/>
    <p:sldId id="266" r:id="rId9"/>
    <p:sldId id="267" r:id="rId10"/>
    <p:sldId id="258" r:id="rId11"/>
    <p:sldId id="259" r:id="rId12"/>
    <p:sldId id="268" r:id="rId13"/>
    <p:sldId id="269" r:id="rId14"/>
    <p:sldId id="270" r:id="rId15"/>
    <p:sldId id="271" r:id="rId16"/>
    <p:sldId id="273" r:id="rId17"/>
    <p:sldId id="272" r:id="rId18"/>
    <p:sldId id="275" r:id="rId19"/>
    <p:sldId id="276" r:id="rId20"/>
    <p:sldId id="277" r:id="rId21"/>
    <p:sldId id="279" r:id="rId22"/>
    <p:sldId id="278" r:id="rId23"/>
    <p:sldId id="282" r:id="rId24"/>
    <p:sldId id="285" r:id="rId25"/>
    <p:sldId id="286" r:id="rId26"/>
    <p:sldId id="287" r:id="rId27"/>
    <p:sldId id="288" r:id="rId28"/>
    <p:sldId id="289" r:id="rId29"/>
    <p:sldId id="260" r:id="rId30"/>
    <p:sldId id="261" r:id="rId31"/>
    <p:sldId id="280" r:id="rId32"/>
    <p:sldId id="283" r:id="rId33"/>
    <p:sldId id="284" r:id="rId34"/>
    <p:sldId id="28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697157-0BF0-425C-B80E-4476CAA09EFA}">
          <p14:sldIdLst>
            <p14:sldId id="256"/>
            <p14:sldId id="257"/>
            <p14:sldId id="262"/>
            <p14:sldId id="263"/>
            <p14:sldId id="264"/>
            <p14:sldId id="274"/>
            <p14:sldId id="265"/>
            <p14:sldId id="266"/>
            <p14:sldId id="267"/>
            <p14:sldId id="258"/>
            <p14:sldId id="259"/>
            <p14:sldId id="268"/>
            <p14:sldId id="269"/>
            <p14:sldId id="270"/>
            <p14:sldId id="271"/>
            <p14:sldId id="273"/>
            <p14:sldId id="272"/>
            <p14:sldId id="275"/>
            <p14:sldId id="276"/>
            <p14:sldId id="277"/>
            <p14:sldId id="279"/>
            <p14:sldId id="278"/>
            <p14:sldId id="282"/>
            <p14:sldId id="285"/>
            <p14:sldId id="286"/>
            <p14:sldId id="287"/>
            <p14:sldId id="288"/>
            <p14:sldId id="289"/>
            <p14:sldId id="260"/>
            <p14:sldId id="261"/>
            <p14:sldId id="280"/>
            <p14:sldId id="283"/>
            <p14:sldId id="284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617" autoAdjust="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BE863-276B-49C7-859C-5F515B64E944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305A9-1E06-4466-8E22-36C6BA736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36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305A9-1E06-4466-8E22-36C6BA7369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32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305A9-1E06-4466-8E22-36C6BA73696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93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305A9-1E06-4466-8E22-36C6BA73696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23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1014 bytes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305A9-1E06-4466-8E22-36C6BA73696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01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Next class: images, spritesheets, making memes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305A9-1E06-4466-8E22-36C6BA73696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28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4 of you slept well last week, I have little hope for this week.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305A9-1E06-4466-8E22-36C6BA7369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73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Remember this is called camel case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4 of you slept well last week, I have little hope for this week.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305A9-1E06-4466-8E22-36C6BA7369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05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305A9-1E06-4466-8E22-36C6BA7369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90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We’re going to talk about some of the most common ways to use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305A9-1E06-4466-8E22-36C6BA7369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60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640 for width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305A9-1E06-4466-8E22-36C6BA7369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38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Take a break?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305A9-1E06-4466-8E22-36C6BA7369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45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305A9-1E06-4466-8E22-36C6BA7369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25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305A9-1E06-4466-8E22-36C6BA7369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1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70CC-24D0-44C2-87E3-A2F862B302FE}" type="datetime1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https://github.com/crhallberg/IMM120 : x1-Flappy Bird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5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BAC0-6107-4D27-8BD9-4B2183B7CC6B}" type="datetime1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https://github.com/crhallberg/IMM120 : x1-Flappy Bird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53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6B82-9AD1-40C8-A2CF-6D3DE3EEF0E7}" type="datetime1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https://github.com/crhallberg/IMM120 : x1-Flappy Bird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2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7DF9-EC9F-4078-A271-41E6AECB8D9A}" type="datetime1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https://github.com/crhallberg/IMM120 : x1-Flappy Bird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4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A553-CF7A-4484-AF61-B9E8C37CD15F}" type="datetime1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https://github.com/crhallberg/IMM120 : x1-Flappy Bird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3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049E-0E78-4376-8AB2-BE04AB90C5FF}" type="datetime1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https://github.com/crhallberg/IMM120 : x1-Flappy Bird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1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D707-08BB-46CF-87D1-76549F84CD5B}" type="datetime1">
              <a:rPr lang="en-US" smtClean="0"/>
              <a:t>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https://github.com/crhallberg/IMM120 : x1-Flappy Bird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5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52D8-030D-4429-AD0A-389CB69F7EE5}" type="datetime1">
              <a:rPr lang="en-US" smtClean="0"/>
              <a:t>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https://github.com/crhallberg/IMM120 : x1-Flappy Bird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1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A751-EFF3-408F-B7FA-84232C8BB055}" type="datetime1">
              <a:rPr lang="en-US" smtClean="0"/>
              <a:t>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https://github.com/crhallberg/IMM120 : x1-Flappy Bird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30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8404-9892-4638-9CA0-795F5CCCF814}" type="datetime1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https://github.com/crhallberg/IMM120 : x1-Flappy Bird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8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918E-3EA0-4BA1-9D6A-E015A16038B1}" type="datetime1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https://github.com/crhallberg/IMM120 : x1-Flappy Bird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0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C98EF-F8A3-4297-A8AF-09AEF40B26F6}" type="datetime1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https://github.com/crhallberg/IMM120 : x1-Flappy Bird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878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astebin.com/YByGz6Rh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s1k.com/2017-magic/details/2824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js1k.com/2017-magic/details/2824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7573-8DFA-4AD1-BE0B-7F41BFB3B4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IMM120 </a:t>
            </a:r>
            <a:r>
              <a:rPr lang="en-US"/>
              <a:t>– Feb 5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B5DE9-EC36-460B-89F9-2884F447F5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Using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852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ACCF-4ADE-4830-AED1-8D51DC336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 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07989-D414-4531-8468-F6ED859C5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Making terrible Pong</a:t>
            </a:r>
          </a:p>
          <a:p>
            <a:r>
              <a:rPr lang="en-US"/>
              <a:t>Objects review</a:t>
            </a:r>
          </a:p>
          <a:p>
            <a:r>
              <a:rPr lang="en-US"/>
              <a:t>Making Terrible Pong really weird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7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5F3DF9-70E3-40D7-AA4A-5EB2916F6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709738"/>
            <a:ext cx="12368462" cy="2852737"/>
          </a:xfrm>
        </p:spPr>
        <p:txBody>
          <a:bodyPr/>
          <a:lstStyle/>
          <a:p>
            <a:pPr algn="ctr"/>
            <a:r>
              <a:rPr lang="en-US">
                <a:hlinkClick r:id="rId2"/>
              </a:rPr>
              <a:t>https://pastebin.com/YByGz6Rh</a:t>
            </a:r>
            <a:r>
              <a:rPr lang="en-US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4CE3D-82B7-4E17-9F7B-9581C43D47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permenant Pastebin for the latest code</a:t>
            </a:r>
          </a:p>
        </p:txBody>
      </p:sp>
    </p:spTree>
    <p:extLst>
      <p:ext uri="{BB962C8B-B14F-4D97-AF65-F5344CB8AC3E}">
        <p14:creationId xmlns:p14="http://schemas.microsoft.com/office/powerpoint/2010/main" val="3248675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EB14-A42C-4F4A-B2C3-E2B04340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Things Move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F43A1-0F58-4BA2-AA80-22712A1E45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98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F7DCF5-04B7-4BC6-9AEE-6BAD4F2D9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2874"/>
            <a:ext cx="12207648" cy="39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89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B095-5F05-4F05-B990-4D765885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4AB72-9E8B-49DD-AB29-E1389752D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Make variables for circle (position, speed)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Forever in draw: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Background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Draw the circle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Add speed to position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FB54F2-19AD-41D1-BF2A-7C8C5C5A977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0288" y="5148262"/>
            <a:ext cx="1179195" cy="1179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78774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B095-5F05-4F05-B990-4D765885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4AB72-9E8B-49DD-AB29-E1389752D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Make variables for circle (position, speed)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Forever in draw: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Background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Draw the circle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Add speed to position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>
                <a:solidFill>
                  <a:srgbClr val="FFFF00"/>
                </a:solidFill>
              </a:rPr>
              <a:t>If we hit the bottom edge: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b="1">
                <a:solidFill>
                  <a:srgbClr val="FFFF00"/>
                </a:solidFill>
              </a:rPr>
              <a:t>bounce</a:t>
            </a:r>
          </a:p>
        </p:txBody>
      </p:sp>
    </p:spTree>
    <p:extLst>
      <p:ext uri="{BB962C8B-B14F-4D97-AF65-F5344CB8AC3E}">
        <p14:creationId xmlns:p14="http://schemas.microsoft.com/office/powerpoint/2010/main" val="1393150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E5E945-AA62-4A6D-8C4F-6BABA3A42BEC}"/>
              </a:ext>
            </a:extLst>
          </p:cNvPr>
          <p:cNvSpPr/>
          <p:nvPr/>
        </p:nvSpPr>
        <p:spPr>
          <a:xfrm>
            <a:off x="-858253" y="4843986"/>
            <a:ext cx="13908505" cy="325654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67472D7-3977-4137-8CA4-948A96E10891}"/>
              </a:ext>
            </a:extLst>
          </p:cNvPr>
          <p:cNvSpPr/>
          <p:nvPr/>
        </p:nvSpPr>
        <p:spPr>
          <a:xfrm>
            <a:off x="1136073" y="1454727"/>
            <a:ext cx="2299854" cy="2299854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C771CEB-7B0B-4B7D-843F-1EA466E2C323}"/>
              </a:ext>
            </a:extLst>
          </p:cNvPr>
          <p:cNvSpPr/>
          <p:nvPr/>
        </p:nvSpPr>
        <p:spPr>
          <a:xfrm>
            <a:off x="4759037" y="5010242"/>
            <a:ext cx="2299854" cy="2299854"/>
          </a:xfrm>
          <a:prstGeom prst="ellipse">
            <a:avLst/>
          </a:prstGeom>
          <a:solidFill>
            <a:srgbClr val="C0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08A9546-1D05-4BBA-A529-E0352FF4B5AE}"/>
              </a:ext>
            </a:extLst>
          </p:cNvPr>
          <p:cNvCxnSpPr>
            <a:stCxn id="5" idx="5"/>
          </p:cNvCxnSpPr>
          <p:nvPr/>
        </p:nvCxnSpPr>
        <p:spPr>
          <a:xfrm>
            <a:off x="3099121" y="3417775"/>
            <a:ext cx="2809843" cy="2802916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959292-2A3A-48FE-95FC-B2207F7A8A3F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6722085" y="2675764"/>
            <a:ext cx="2809842" cy="2671284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069CBB-AA6F-4022-8702-055C1205F455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2286000" y="3754581"/>
            <a:ext cx="0" cy="246611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D5E222-A47D-4192-95D1-5FFAA5110BAD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435927" y="2604654"/>
            <a:ext cx="2473037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6FD7D4-354B-49FD-A497-BF01E78AA068}"/>
              </a:ext>
            </a:extLst>
          </p:cNvPr>
          <p:cNvCxnSpPr/>
          <p:nvPr/>
        </p:nvCxnSpPr>
        <p:spPr>
          <a:xfrm>
            <a:off x="5908964" y="2604654"/>
            <a:ext cx="0" cy="35555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B14628-5481-4D89-85FE-7DE36E90D3D9}"/>
              </a:ext>
            </a:extLst>
          </p:cNvPr>
          <p:cNvCxnSpPr>
            <a:cxnSpLocks/>
          </p:cNvCxnSpPr>
          <p:nvPr/>
        </p:nvCxnSpPr>
        <p:spPr>
          <a:xfrm>
            <a:off x="2286000" y="6220691"/>
            <a:ext cx="726497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77F4B30-FD11-48CE-95B6-2613660C8758}"/>
              </a:ext>
            </a:extLst>
          </p:cNvPr>
          <p:cNvCxnSpPr>
            <a:cxnSpLocks/>
          </p:cNvCxnSpPr>
          <p:nvPr/>
        </p:nvCxnSpPr>
        <p:spPr>
          <a:xfrm>
            <a:off x="5908964" y="2604654"/>
            <a:ext cx="2473037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C8E89ACA-504A-499D-9195-849C2EBD5CD1}"/>
              </a:ext>
            </a:extLst>
          </p:cNvPr>
          <p:cNvSpPr/>
          <p:nvPr/>
        </p:nvSpPr>
        <p:spPr>
          <a:xfrm>
            <a:off x="8382001" y="1498948"/>
            <a:ext cx="2299854" cy="22998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79D3BDE-BE0C-4C87-A1C6-F93C9B6EE489}"/>
              </a:ext>
            </a:extLst>
          </p:cNvPr>
          <p:cNvCxnSpPr>
            <a:cxnSpLocks/>
          </p:cNvCxnSpPr>
          <p:nvPr/>
        </p:nvCxnSpPr>
        <p:spPr>
          <a:xfrm>
            <a:off x="9550977" y="3792264"/>
            <a:ext cx="0" cy="2466110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824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B095-5F05-4F05-B990-4D765885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4AB72-9E8B-49DD-AB29-E1389752D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Make variables for circle (position, speed)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Forever in draw: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Background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Draw the circle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Add speed to position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>
                <a:solidFill>
                  <a:srgbClr val="FFFF00"/>
                </a:solidFill>
              </a:rPr>
              <a:t>If we hit the bottom edge: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b="1">
                <a:solidFill>
                  <a:srgbClr val="FFFF00"/>
                </a:solidFill>
              </a:rPr>
              <a:t>bounce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FB54F2-19AD-41D1-BF2A-7C8C5C5A977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0288" y="5148262"/>
            <a:ext cx="1179195" cy="1179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72818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B095-5F05-4F05-B990-4D765885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4AB72-9E8B-49DD-AB29-E1389752D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Make variables for circle (position, speed)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Forever in draw: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Background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Draw the circle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Add speed to position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If we hit the bottom edge: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/>
              <a:t>bounce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>
                <a:solidFill>
                  <a:srgbClr val="FFFF00"/>
                </a:solidFill>
              </a:rPr>
              <a:t>If we hit the right edge: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b="1">
                <a:solidFill>
                  <a:srgbClr val="FFFF00"/>
                </a:solidFill>
              </a:rPr>
              <a:t>bounce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FB54F2-19AD-41D1-BF2A-7C8C5C5A977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0288" y="5148262"/>
            <a:ext cx="1179195" cy="1179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5718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B095-5F05-4F05-B990-4D765885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4AB72-9E8B-49DD-AB29-E1389752D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2990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Make variables for circle (position, speed)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Forever in draw: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Background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Draw the circle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Add speed to position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If we hit the bottom edge: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/>
              <a:t>bounce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If we hit the right edge: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/>
              <a:t>bounce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If we hit the top edge: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/>
              <a:t>bounce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If we hit the left edge: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/>
              <a:t>bounce</a:t>
            </a:r>
          </a:p>
          <a:p>
            <a:pPr marL="1428750" lvl="2" indent="-514350">
              <a:buFont typeface="+mj-lt"/>
              <a:buAutoNum type="arabicPeriod"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FB54F2-19AD-41D1-BF2A-7C8C5C5A977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0288" y="5148262"/>
            <a:ext cx="1179195" cy="1179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2063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A1896-FD12-49C3-9155-19B12BDB9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Previously 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65E6C-C3ED-4983-908E-6D70F5822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 if-statements activate code?</a:t>
            </a:r>
          </a:p>
          <a:p>
            <a:r>
              <a:rPr lang="en-US"/>
              <a:t>Are variables case sensitive?</a:t>
            </a:r>
          </a:p>
          <a:p>
            <a:r>
              <a:rPr lang="en-US"/>
              <a:t>How to code the eraser?</a:t>
            </a:r>
          </a:p>
        </p:txBody>
      </p:sp>
    </p:spTree>
    <p:extLst>
      <p:ext uri="{BB962C8B-B14F-4D97-AF65-F5344CB8AC3E}">
        <p14:creationId xmlns:p14="http://schemas.microsoft.com/office/powerpoint/2010/main" val="3338370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3CD02-D537-43B3-8298-75022E10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Objects, Take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356DA9-A2C3-4ADA-85CB-DA74629D8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7429500" cy="374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70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3CD02-D537-43B3-8298-75022E10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Objects, Take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398735-A707-46C1-9D46-DFC183EA9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9269199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02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3CD02-D537-43B3-8298-75022E10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Different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FE085-3345-48CB-A0ED-16CED0D75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Set a variable at the top: mode</a:t>
            </a:r>
          </a:p>
          <a:p>
            <a:r>
              <a:rPr lang="en-US"/>
              <a:t>Use if (mode == #) to change behavior in the code</a:t>
            </a:r>
          </a:p>
        </p:txBody>
      </p:sp>
    </p:spTree>
    <p:extLst>
      <p:ext uri="{BB962C8B-B14F-4D97-AF65-F5344CB8AC3E}">
        <p14:creationId xmlns:p14="http://schemas.microsoft.com/office/powerpoint/2010/main" val="1228973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4EED-104B-4848-8748-833F0FAB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Modes For Fun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E84CD-C008-42E5-995E-8173A9481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Square instead of circle</a:t>
            </a:r>
          </a:p>
          <a:p>
            <a:r>
              <a:rPr lang="en-US"/>
              <a:t>Leave a trail behind you</a:t>
            </a:r>
          </a:p>
          <a:p>
            <a:r>
              <a:rPr lang="en-US"/>
              <a:t>Randomly change the size of the shape</a:t>
            </a:r>
          </a:p>
          <a:p>
            <a:r>
              <a:rPr lang="en-US"/>
              <a:t>Gravity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E900C9-BAF8-4498-AADB-C4760F7F1E3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0288" y="5148262"/>
            <a:ext cx="1179195" cy="1179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3795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E237-20DD-4D65-B304-165E8198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Gravity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19DF16-10CA-4E52-AD08-886C50F618F7}"/>
              </a:ext>
            </a:extLst>
          </p:cNvPr>
          <p:cNvGrpSpPr/>
          <p:nvPr/>
        </p:nvGrpSpPr>
        <p:grpSpPr>
          <a:xfrm>
            <a:off x="628650" y="2525259"/>
            <a:ext cx="3225800" cy="2968398"/>
            <a:chOff x="838200" y="2372859"/>
            <a:chExt cx="3225800" cy="296839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DABC95D-C75F-4755-AC6C-B935262EB90A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372859"/>
              <a:ext cx="3225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F7344C9-FDC5-4CCA-859A-D3217862CFE0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372859"/>
              <a:ext cx="0" cy="2968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E2B4592-1231-4587-92B4-0CB80592B9B2}"/>
              </a:ext>
            </a:extLst>
          </p:cNvPr>
          <p:cNvGrpSpPr/>
          <p:nvPr/>
        </p:nvGrpSpPr>
        <p:grpSpPr>
          <a:xfrm>
            <a:off x="4483100" y="2525259"/>
            <a:ext cx="3225800" cy="2968398"/>
            <a:chOff x="838200" y="2372859"/>
            <a:chExt cx="3225800" cy="296839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0DC983C-77FC-4CBC-8732-DFBC8D8497FC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372859"/>
              <a:ext cx="3225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C0FA925-00E2-4EB3-9EBD-6E8C80EADE0A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372859"/>
              <a:ext cx="0" cy="2968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229220A-BDA3-434A-839D-E6412990151B}"/>
              </a:ext>
            </a:extLst>
          </p:cNvPr>
          <p:cNvSpPr txBox="1"/>
          <p:nvPr/>
        </p:nvSpPr>
        <p:spPr>
          <a:xfrm>
            <a:off x="1753275" y="1952171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position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08E98B-99F8-4E10-8C33-154A7E2A599F}"/>
              </a:ext>
            </a:extLst>
          </p:cNvPr>
          <p:cNvSpPr txBox="1"/>
          <p:nvPr/>
        </p:nvSpPr>
        <p:spPr>
          <a:xfrm>
            <a:off x="5713523" y="195217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speed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D38EEB9-9B14-454B-8C0B-F82C6C2EC7C5}"/>
              </a:ext>
            </a:extLst>
          </p:cNvPr>
          <p:cNvSpPr/>
          <p:nvPr/>
        </p:nvSpPr>
        <p:spPr>
          <a:xfrm>
            <a:off x="826893" y="2728597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5055CA4-CF8D-4AEC-9997-27BBA6CDEACE}"/>
              </a:ext>
            </a:extLst>
          </p:cNvPr>
          <p:cNvSpPr/>
          <p:nvPr/>
        </p:nvSpPr>
        <p:spPr>
          <a:xfrm>
            <a:off x="512770" y="2414239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0A6AC3-C02E-49D8-9817-C8E9CA15780C}"/>
              </a:ext>
            </a:extLst>
          </p:cNvPr>
          <p:cNvSpPr/>
          <p:nvPr/>
        </p:nvSpPr>
        <p:spPr>
          <a:xfrm>
            <a:off x="1141016" y="3042955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2325052-CB39-44B7-8158-08EB811ADAB6}"/>
              </a:ext>
            </a:extLst>
          </p:cNvPr>
          <p:cNvSpPr/>
          <p:nvPr/>
        </p:nvSpPr>
        <p:spPr>
          <a:xfrm>
            <a:off x="1455139" y="3357313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01B1F2B-D375-4067-B8A3-3D3870AF4C66}"/>
              </a:ext>
            </a:extLst>
          </p:cNvPr>
          <p:cNvSpPr/>
          <p:nvPr/>
        </p:nvSpPr>
        <p:spPr>
          <a:xfrm>
            <a:off x="1769262" y="3671671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4DB045A-F871-434E-ADB9-1128279F1564}"/>
              </a:ext>
            </a:extLst>
          </p:cNvPr>
          <p:cNvSpPr/>
          <p:nvPr/>
        </p:nvSpPr>
        <p:spPr>
          <a:xfrm>
            <a:off x="2083385" y="3986029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AE6F9F7-41A7-4C99-915C-6F5D459CC2A8}"/>
              </a:ext>
            </a:extLst>
          </p:cNvPr>
          <p:cNvSpPr/>
          <p:nvPr/>
        </p:nvSpPr>
        <p:spPr>
          <a:xfrm>
            <a:off x="2397508" y="4300387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667F19-9382-4BD6-B5F7-2AEC918F2454}"/>
              </a:ext>
            </a:extLst>
          </p:cNvPr>
          <p:cNvSpPr/>
          <p:nvPr/>
        </p:nvSpPr>
        <p:spPr>
          <a:xfrm>
            <a:off x="2711631" y="4614745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B2DC8DD-C3D6-45A0-8E8B-BB687B6E4B0B}"/>
              </a:ext>
            </a:extLst>
          </p:cNvPr>
          <p:cNvSpPr/>
          <p:nvPr/>
        </p:nvSpPr>
        <p:spPr>
          <a:xfrm>
            <a:off x="3025754" y="4929103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A1E564C-808E-4E27-9391-E0335409BA18}"/>
              </a:ext>
            </a:extLst>
          </p:cNvPr>
          <p:cNvSpPr/>
          <p:nvPr/>
        </p:nvSpPr>
        <p:spPr>
          <a:xfrm>
            <a:off x="3339877" y="5243465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FE5972E-4741-4C1A-94C9-153380239E5A}"/>
              </a:ext>
            </a:extLst>
          </p:cNvPr>
          <p:cNvCxnSpPr>
            <a:cxnSpLocks/>
          </p:cNvCxnSpPr>
          <p:nvPr/>
        </p:nvCxnSpPr>
        <p:spPr>
          <a:xfrm>
            <a:off x="4483100" y="2885985"/>
            <a:ext cx="3089275" cy="0"/>
          </a:xfrm>
          <a:prstGeom prst="line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029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E237-20DD-4D65-B304-165E8198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Gravity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19DF16-10CA-4E52-AD08-886C50F618F7}"/>
              </a:ext>
            </a:extLst>
          </p:cNvPr>
          <p:cNvGrpSpPr/>
          <p:nvPr/>
        </p:nvGrpSpPr>
        <p:grpSpPr>
          <a:xfrm>
            <a:off x="628650" y="2525259"/>
            <a:ext cx="3225800" cy="2968398"/>
            <a:chOff x="838200" y="2372859"/>
            <a:chExt cx="3225800" cy="296839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DABC95D-C75F-4755-AC6C-B935262EB90A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372859"/>
              <a:ext cx="3225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F7344C9-FDC5-4CCA-859A-D3217862CFE0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372859"/>
              <a:ext cx="0" cy="2968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E2B4592-1231-4587-92B4-0CB80592B9B2}"/>
              </a:ext>
            </a:extLst>
          </p:cNvPr>
          <p:cNvGrpSpPr/>
          <p:nvPr/>
        </p:nvGrpSpPr>
        <p:grpSpPr>
          <a:xfrm>
            <a:off x="4483100" y="2525259"/>
            <a:ext cx="3225800" cy="2968398"/>
            <a:chOff x="838200" y="2372859"/>
            <a:chExt cx="3225800" cy="296839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0DC983C-77FC-4CBC-8732-DFBC8D8497FC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372859"/>
              <a:ext cx="3225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C0FA925-00E2-4EB3-9EBD-6E8C80EADE0A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372859"/>
              <a:ext cx="0" cy="2968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ACF5A09-5DA8-4704-88CB-04F83CD2C19D}"/>
              </a:ext>
            </a:extLst>
          </p:cNvPr>
          <p:cNvGrpSpPr/>
          <p:nvPr/>
        </p:nvGrpSpPr>
        <p:grpSpPr>
          <a:xfrm>
            <a:off x="8337550" y="2525259"/>
            <a:ext cx="3225800" cy="2968398"/>
            <a:chOff x="838200" y="2372859"/>
            <a:chExt cx="3225800" cy="2968398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8B7B281-741A-49BD-9DB8-78D3A5128CB2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372859"/>
              <a:ext cx="3225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8E88BC1-C9CE-4F79-B6AF-C5CDD4065596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372859"/>
              <a:ext cx="0" cy="2968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229220A-BDA3-434A-839D-E6412990151B}"/>
              </a:ext>
            </a:extLst>
          </p:cNvPr>
          <p:cNvSpPr txBox="1"/>
          <p:nvPr/>
        </p:nvSpPr>
        <p:spPr>
          <a:xfrm>
            <a:off x="1753275" y="1952171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position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08E98B-99F8-4E10-8C33-154A7E2A599F}"/>
              </a:ext>
            </a:extLst>
          </p:cNvPr>
          <p:cNvSpPr txBox="1"/>
          <p:nvPr/>
        </p:nvSpPr>
        <p:spPr>
          <a:xfrm>
            <a:off x="5713523" y="195217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speed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FADE56-06AA-4FC6-BFED-7D4623192A7B}"/>
              </a:ext>
            </a:extLst>
          </p:cNvPr>
          <p:cNvSpPr txBox="1"/>
          <p:nvPr/>
        </p:nvSpPr>
        <p:spPr>
          <a:xfrm>
            <a:off x="9258594" y="1952171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acceleration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D38EEB9-9B14-454B-8C0B-F82C6C2EC7C5}"/>
              </a:ext>
            </a:extLst>
          </p:cNvPr>
          <p:cNvSpPr/>
          <p:nvPr/>
        </p:nvSpPr>
        <p:spPr>
          <a:xfrm>
            <a:off x="826893" y="2728597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5055CA4-CF8D-4AEC-9997-27BBA6CDEACE}"/>
              </a:ext>
            </a:extLst>
          </p:cNvPr>
          <p:cNvSpPr/>
          <p:nvPr/>
        </p:nvSpPr>
        <p:spPr>
          <a:xfrm>
            <a:off x="512770" y="2414239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0A6AC3-C02E-49D8-9817-C8E9CA15780C}"/>
              </a:ext>
            </a:extLst>
          </p:cNvPr>
          <p:cNvSpPr/>
          <p:nvPr/>
        </p:nvSpPr>
        <p:spPr>
          <a:xfrm>
            <a:off x="1141016" y="3042955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2325052-CB39-44B7-8158-08EB811ADAB6}"/>
              </a:ext>
            </a:extLst>
          </p:cNvPr>
          <p:cNvSpPr/>
          <p:nvPr/>
        </p:nvSpPr>
        <p:spPr>
          <a:xfrm>
            <a:off x="1455139" y="3357313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01B1F2B-D375-4067-B8A3-3D3870AF4C66}"/>
              </a:ext>
            </a:extLst>
          </p:cNvPr>
          <p:cNvSpPr/>
          <p:nvPr/>
        </p:nvSpPr>
        <p:spPr>
          <a:xfrm>
            <a:off x="1769262" y="3671671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4DB045A-F871-434E-ADB9-1128279F1564}"/>
              </a:ext>
            </a:extLst>
          </p:cNvPr>
          <p:cNvSpPr/>
          <p:nvPr/>
        </p:nvSpPr>
        <p:spPr>
          <a:xfrm>
            <a:off x="2083385" y="3986029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AE6F9F7-41A7-4C99-915C-6F5D459CC2A8}"/>
              </a:ext>
            </a:extLst>
          </p:cNvPr>
          <p:cNvSpPr/>
          <p:nvPr/>
        </p:nvSpPr>
        <p:spPr>
          <a:xfrm>
            <a:off x="2397508" y="4300387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667F19-9382-4BD6-B5F7-2AEC918F2454}"/>
              </a:ext>
            </a:extLst>
          </p:cNvPr>
          <p:cNvSpPr/>
          <p:nvPr/>
        </p:nvSpPr>
        <p:spPr>
          <a:xfrm>
            <a:off x="2711631" y="4614745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B2DC8DD-C3D6-45A0-8E8B-BB687B6E4B0B}"/>
              </a:ext>
            </a:extLst>
          </p:cNvPr>
          <p:cNvSpPr/>
          <p:nvPr/>
        </p:nvSpPr>
        <p:spPr>
          <a:xfrm>
            <a:off x="3025754" y="4929103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A1E564C-808E-4E27-9391-E0335409BA18}"/>
              </a:ext>
            </a:extLst>
          </p:cNvPr>
          <p:cNvSpPr/>
          <p:nvPr/>
        </p:nvSpPr>
        <p:spPr>
          <a:xfrm>
            <a:off x="3339877" y="5243465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FE5972E-4741-4C1A-94C9-153380239E5A}"/>
              </a:ext>
            </a:extLst>
          </p:cNvPr>
          <p:cNvCxnSpPr>
            <a:cxnSpLocks/>
          </p:cNvCxnSpPr>
          <p:nvPr/>
        </p:nvCxnSpPr>
        <p:spPr>
          <a:xfrm>
            <a:off x="4483100" y="2885985"/>
            <a:ext cx="3089275" cy="0"/>
          </a:xfrm>
          <a:prstGeom prst="line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DCDA4-EFF8-4B99-8700-E32C80B79615}"/>
              </a:ext>
            </a:extLst>
          </p:cNvPr>
          <p:cNvCxnSpPr>
            <a:cxnSpLocks/>
          </p:cNvCxnSpPr>
          <p:nvPr/>
        </p:nvCxnSpPr>
        <p:spPr>
          <a:xfrm>
            <a:off x="8337550" y="2525259"/>
            <a:ext cx="3089275" cy="0"/>
          </a:xfrm>
          <a:prstGeom prst="line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351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E237-20DD-4D65-B304-165E8198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Gravity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19DF16-10CA-4E52-AD08-886C50F618F7}"/>
              </a:ext>
            </a:extLst>
          </p:cNvPr>
          <p:cNvGrpSpPr/>
          <p:nvPr/>
        </p:nvGrpSpPr>
        <p:grpSpPr>
          <a:xfrm>
            <a:off x="628650" y="2525259"/>
            <a:ext cx="3225800" cy="2968398"/>
            <a:chOff x="838200" y="2372859"/>
            <a:chExt cx="3225800" cy="296839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DABC95D-C75F-4755-AC6C-B935262EB90A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372859"/>
              <a:ext cx="3225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F7344C9-FDC5-4CCA-859A-D3217862CFE0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372859"/>
              <a:ext cx="0" cy="2968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E2B4592-1231-4587-92B4-0CB80592B9B2}"/>
              </a:ext>
            </a:extLst>
          </p:cNvPr>
          <p:cNvGrpSpPr/>
          <p:nvPr/>
        </p:nvGrpSpPr>
        <p:grpSpPr>
          <a:xfrm>
            <a:off x="4483100" y="2525259"/>
            <a:ext cx="3225800" cy="2968398"/>
            <a:chOff x="838200" y="2372859"/>
            <a:chExt cx="3225800" cy="296839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0DC983C-77FC-4CBC-8732-DFBC8D8497FC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372859"/>
              <a:ext cx="3225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C0FA925-00E2-4EB3-9EBD-6E8C80EADE0A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372859"/>
              <a:ext cx="0" cy="2968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ACF5A09-5DA8-4704-88CB-04F83CD2C19D}"/>
              </a:ext>
            </a:extLst>
          </p:cNvPr>
          <p:cNvGrpSpPr/>
          <p:nvPr/>
        </p:nvGrpSpPr>
        <p:grpSpPr>
          <a:xfrm>
            <a:off x="8337550" y="2525259"/>
            <a:ext cx="3225800" cy="2968398"/>
            <a:chOff x="838200" y="2372859"/>
            <a:chExt cx="3225800" cy="2968398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8B7B281-741A-49BD-9DB8-78D3A5128CB2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372859"/>
              <a:ext cx="3225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8E88BC1-C9CE-4F79-B6AF-C5CDD4065596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372859"/>
              <a:ext cx="0" cy="2968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229220A-BDA3-434A-839D-E6412990151B}"/>
              </a:ext>
            </a:extLst>
          </p:cNvPr>
          <p:cNvSpPr txBox="1"/>
          <p:nvPr/>
        </p:nvSpPr>
        <p:spPr>
          <a:xfrm>
            <a:off x="1753275" y="1952171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position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08E98B-99F8-4E10-8C33-154A7E2A599F}"/>
              </a:ext>
            </a:extLst>
          </p:cNvPr>
          <p:cNvSpPr txBox="1"/>
          <p:nvPr/>
        </p:nvSpPr>
        <p:spPr>
          <a:xfrm>
            <a:off x="5713523" y="195217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speed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FADE56-06AA-4FC6-BFED-7D4623192A7B}"/>
              </a:ext>
            </a:extLst>
          </p:cNvPr>
          <p:cNvSpPr txBox="1"/>
          <p:nvPr/>
        </p:nvSpPr>
        <p:spPr>
          <a:xfrm>
            <a:off x="9258594" y="1952171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acceleration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D38EEB9-9B14-454B-8C0B-F82C6C2EC7C5}"/>
              </a:ext>
            </a:extLst>
          </p:cNvPr>
          <p:cNvSpPr/>
          <p:nvPr/>
        </p:nvSpPr>
        <p:spPr>
          <a:xfrm>
            <a:off x="827546" y="2659775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5055CA4-CF8D-4AEC-9997-27BBA6CDEACE}"/>
              </a:ext>
            </a:extLst>
          </p:cNvPr>
          <p:cNvSpPr/>
          <p:nvPr/>
        </p:nvSpPr>
        <p:spPr>
          <a:xfrm>
            <a:off x="512770" y="2414239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0A6AC3-C02E-49D8-9817-C8E9CA15780C}"/>
              </a:ext>
            </a:extLst>
          </p:cNvPr>
          <p:cNvSpPr/>
          <p:nvPr/>
        </p:nvSpPr>
        <p:spPr>
          <a:xfrm>
            <a:off x="1140363" y="2974551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2325052-CB39-44B7-8158-08EB811ADAB6}"/>
              </a:ext>
            </a:extLst>
          </p:cNvPr>
          <p:cNvSpPr/>
          <p:nvPr/>
        </p:nvSpPr>
        <p:spPr>
          <a:xfrm>
            <a:off x="1458405" y="3350979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01B1F2B-D375-4067-B8A3-3D3870AF4C66}"/>
              </a:ext>
            </a:extLst>
          </p:cNvPr>
          <p:cNvSpPr/>
          <p:nvPr/>
        </p:nvSpPr>
        <p:spPr>
          <a:xfrm>
            <a:off x="1769262" y="3784538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4DB045A-F871-434E-ADB9-1128279F1564}"/>
              </a:ext>
            </a:extLst>
          </p:cNvPr>
          <p:cNvSpPr/>
          <p:nvPr/>
        </p:nvSpPr>
        <p:spPr>
          <a:xfrm>
            <a:off x="2083385" y="4349562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AE6F9F7-41A7-4C99-915C-6F5D459CC2A8}"/>
              </a:ext>
            </a:extLst>
          </p:cNvPr>
          <p:cNvSpPr/>
          <p:nvPr/>
        </p:nvSpPr>
        <p:spPr>
          <a:xfrm>
            <a:off x="2397508" y="5000283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667F19-9382-4BD6-B5F7-2AEC918F2454}"/>
              </a:ext>
            </a:extLst>
          </p:cNvPr>
          <p:cNvSpPr/>
          <p:nvPr/>
        </p:nvSpPr>
        <p:spPr>
          <a:xfrm>
            <a:off x="2711631" y="5783285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B2DC8DD-C3D6-45A0-8E8B-BB687B6E4B0B}"/>
              </a:ext>
            </a:extLst>
          </p:cNvPr>
          <p:cNvSpPr/>
          <p:nvPr/>
        </p:nvSpPr>
        <p:spPr>
          <a:xfrm>
            <a:off x="3026407" y="6698652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FE5972E-4741-4C1A-94C9-153380239E5A}"/>
              </a:ext>
            </a:extLst>
          </p:cNvPr>
          <p:cNvCxnSpPr>
            <a:cxnSpLocks/>
          </p:cNvCxnSpPr>
          <p:nvPr/>
        </p:nvCxnSpPr>
        <p:spPr>
          <a:xfrm>
            <a:off x="4483100" y="2885985"/>
            <a:ext cx="2991757" cy="2672256"/>
          </a:xfrm>
          <a:prstGeom prst="line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DCDA4-EFF8-4B99-8700-E32C80B79615}"/>
              </a:ext>
            </a:extLst>
          </p:cNvPr>
          <p:cNvCxnSpPr>
            <a:cxnSpLocks/>
          </p:cNvCxnSpPr>
          <p:nvPr/>
        </p:nvCxnSpPr>
        <p:spPr>
          <a:xfrm>
            <a:off x="8337550" y="2885985"/>
            <a:ext cx="3089275" cy="0"/>
          </a:xfrm>
          <a:prstGeom prst="line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193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E237-20DD-4D65-B304-165E8198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Gravity (a hint for future classes)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19DF16-10CA-4E52-AD08-886C50F618F7}"/>
              </a:ext>
            </a:extLst>
          </p:cNvPr>
          <p:cNvGrpSpPr/>
          <p:nvPr/>
        </p:nvGrpSpPr>
        <p:grpSpPr>
          <a:xfrm>
            <a:off x="628650" y="2525259"/>
            <a:ext cx="3225800" cy="2968398"/>
            <a:chOff x="838200" y="2372859"/>
            <a:chExt cx="3225800" cy="296839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DABC95D-C75F-4755-AC6C-B935262EB90A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372859"/>
              <a:ext cx="3225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F7344C9-FDC5-4CCA-859A-D3217862CFE0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372859"/>
              <a:ext cx="0" cy="2968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E2B4592-1231-4587-92B4-0CB80592B9B2}"/>
              </a:ext>
            </a:extLst>
          </p:cNvPr>
          <p:cNvGrpSpPr/>
          <p:nvPr/>
        </p:nvGrpSpPr>
        <p:grpSpPr>
          <a:xfrm>
            <a:off x="4483100" y="2525259"/>
            <a:ext cx="3225800" cy="2968398"/>
            <a:chOff x="838200" y="2372859"/>
            <a:chExt cx="3225800" cy="296839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0DC983C-77FC-4CBC-8732-DFBC8D8497FC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372859"/>
              <a:ext cx="3225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C0FA925-00E2-4EB3-9EBD-6E8C80EADE0A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372859"/>
              <a:ext cx="0" cy="2968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ACF5A09-5DA8-4704-88CB-04F83CD2C19D}"/>
              </a:ext>
            </a:extLst>
          </p:cNvPr>
          <p:cNvGrpSpPr/>
          <p:nvPr/>
        </p:nvGrpSpPr>
        <p:grpSpPr>
          <a:xfrm>
            <a:off x="8337550" y="2525259"/>
            <a:ext cx="3225800" cy="2968398"/>
            <a:chOff x="838200" y="2372859"/>
            <a:chExt cx="3225800" cy="2968398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8B7B281-741A-49BD-9DB8-78D3A5128CB2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372859"/>
              <a:ext cx="3225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8E88BC1-C9CE-4F79-B6AF-C5CDD4065596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372859"/>
              <a:ext cx="0" cy="2968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229220A-BDA3-434A-839D-E6412990151B}"/>
              </a:ext>
            </a:extLst>
          </p:cNvPr>
          <p:cNvSpPr txBox="1"/>
          <p:nvPr/>
        </p:nvSpPr>
        <p:spPr>
          <a:xfrm>
            <a:off x="1753275" y="1952171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position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08E98B-99F8-4E10-8C33-154A7E2A599F}"/>
              </a:ext>
            </a:extLst>
          </p:cNvPr>
          <p:cNvSpPr txBox="1"/>
          <p:nvPr/>
        </p:nvSpPr>
        <p:spPr>
          <a:xfrm>
            <a:off x="5713523" y="195217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speed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FADE56-06AA-4FC6-BFED-7D4623192A7B}"/>
              </a:ext>
            </a:extLst>
          </p:cNvPr>
          <p:cNvSpPr txBox="1"/>
          <p:nvPr/>
        </p:nvSpPr>
        <p:spPr>
          <a:xfrm>
            <a:off x="9258594" y="1952171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acceleration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D38EEB9-9B14-454B-8C0B-F82C6C2EC7C5}"/>
              </a:ext>
            </a:extLst>
          </p:cNvPr>
          <p:cNvSpPr/>
          <p:nvPr/>
        </p:nvSpPr>
        <p:spPr>
          <a:xfrm>
            <a:off x="827546" y="2659775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5055CA4-CF8D-4AEC-9997-27BBA6CDEACE}"/>
              </a:ext>
            </a:extLst>
          </p:cNvPr>
          <p:cNvSpPr/>
          <p:nvPr/>
        </p:nvSpPr>
        <p:spPr>
          <a:xfrm>
            <a:off x="512770" y="2414239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0A6AC3-C02E-49D8-9817-C8E9CA15780C}"/>
              </a:ext>
            </a:extLst>
          </p:cNvPr>
          <p:cNvSpPr/>
          <p:nvPr/>
        </p:nvSpPr>
        <p:spPr>
          <a:xfrm>
            <a:off x="1140363" y="2974551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2325052-CB39-44B7-8158-08EB811ADAB6}"/>
              </a:ext>
            </a:extLst>
          </p:cNvPr>
          <p:cNvSpPr/>
          <p:nvPr/>
        </p:nvSpPr>
        <p:spPr>
          <a:xfrm>
            <a:off x="1458405" y="3350979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01B1F2B-D375-4067-B8A3-3D3870AF4C66}"/>
              </a:ext>
            </a:extLst>
          </p:cNvPr>
          <p:cNvSpPr/>
          <p:nvPr/>
        </p:nvSpPr>
        <p:spPr>
          <a:xfrm>
            <a:off x="1769262" y="3784538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4DB045A-F871-434E-ADB9-1128279F1564}"/>
              </a:ext>
            </a:extLst>
          </p:cNvPr>
          <p:cNvSpPr/>
          <p:nvPr/>
        </p:nvSpPr>
        <p:spPr>
          <a:xfrm>
            <a:off x="2083385" y="4349562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AE6F9F7-41A7-4C99-915C-6F5D459CC2A8}"/>
              </a:ext>
            </a:extLst>
          </p:cNvPr>
          <p:cNvSpPr/>
          <p:nvPr/>
        </p:nvSpPr>
        <p:spPr>
          <a:xfrm>
            <a:off x="2397508" y="5000283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667F19-9382-4BD6-B5F7-2AEC918F2454}"/>
              </a:ext>
            </a:extLst>
          </p:cNvPr>
          <p:cNvSpPr/>
          <p:nvPr/>
        </p:nvSpPr>
        <p:spPr>
          <a:xfrm>
            <a:off x="2711631" y="5783285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B2DC8DD-C3D6-45A0-8E8B-BB687B6E4B0B}"/>
              </a:ext>
            </a:extLst>
          </p:cNvPr>
          <p:cNvSpPr/>
          <p:nvPr/>
        </p:nvSpPr>
        <p:spPr>
          <a:xfrm>
            <a:off x="3026407" y="6698652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FE5972E-4741-4C1A-94C9-153380239E5A}"/>
              </a:ext>
            </a:extLst>
          </p:cNvPr>
          <p:cNvCxnSpPr>
            <a:cxnSpLocks/>
          </p:cNvCxnSpPr>
          <p:nvPr/>
        </p:nvCxnSpPr>
        <p:spPr>
          <a:xfrm>
            <a:off x="4483100" y="2885985"/>
            <a:ext cx="2991757" cy="2672256"/>
          </a:xfrm>
          <a:prstGeom prst="line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DCDA4-EFF8-4B99-8700-E32C80B79615}"/>
              </a:ext>
            </a:extLst>
          </p:cNvPr>
          <p:cNvCxnSpPr>
            <a:cxnSpLocks/>
          </p:cNvCxnSpPr>
          <p:nvPr/>
        </p:nvCxnSpPr>
        <p:spPr>
          <a:xfrm>
            <a:off x="8337550" y="2885985"/>
            <a:ext cx="3089275" cy="0"/>
          </a:xfrm>
          <a:prstGeom prst="line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3909B7E-80F9-4314-AB05-6B4FEE987878}"/>
              </a:ext>
            </a:extLst>
          </p:cNvPr>
          <p:cNvSpPr/>
          <p:nvPr/>
        </p:nvSpPr>
        <p:spPr>
          <a:xfrm>
            <a:off x="1058" y="0"/>
            <a:ext cx="12190941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C5FA669-B6B4-4BAE-9495-0B6A9D4062C7}"/>
              </a:ext>
            </a:extLst>
          </p:cNvPr>
          <p:cNvGrpSpPr/>
          <p:nvPr/>
        </p:nvGrpSpPr>
        <p:grpSpPr>
          <a:xfrm>
            <a:off x="2769581" y="2050949"/>
            <a:ext cx="6652838" cy="2756103"/>
            <a:chOff x="2666288" y="2519355"/>
            <a:chExt cx="6652838" cy="2756103"/>
          </a:xfrm>
        </p:grpSpPr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E2EB4926-8613-4CD1-A783-B0CA1B6134C1}"/>
                </a:ext>
              </a:extLst>
            </p:cNvPr>
            <p:cNvSpPr/>
            <p:nvPr/>
          </p:nvSpPr>
          <p:spPr>
            <a:xfrm>
              <a:off x="3224649" y="2519355"/>
              <a:ext cx="6094477" cy="1146400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/>
                <a:t>DERIVATIVES</a:t>
              </a:r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A5FD3B0D-C8DD-4E05-9A90-DB4B8C8E65B9}"/>
                </a:ext>
              </a:extLst>
            </p:cNvPr>
            <p:cNvSpPr/>
            <p:nvPr/>
          </p:nvSpPr>
          <p:spPr>
            <a:xfrm flipH="1">
              <a:off x="2666288" y="4129058"/>
              <a:ext cx="6094469" cy="1146400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/>
                <a:t>INTEGRALS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6848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4EED-104B-4848-8748-833F0FAB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Modes For Fun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E84CD-C008-42E5-995E-8173A9481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Square instead of circle</a:t>
            </a:r>
          </a:p>
          <a:p>
            <a:r>
              <a:rPr lang="en-US"/>
              <a:t>Leave a trail behind you</a:t>
            </a:r>
          </a:p>
          <a:p>
            <a:r>
              <a:rPr lang="en-US"/>
              <a:t>Randomly change the size of the shape</a:t>
            </a:r>
          </a:p>
          <a:p>
            <a:r>
              <a:rPr lang="en-US"/>
              <a:t>Gravity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E900C9-BAF8-4498-AADB-C4760F7F1E3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0288" y="5148262"/>
            <a:ext cx="1179195" cy="1179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0283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F485F-D6E2-49DC-8760-5E95C1A38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Class Next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4AFD-D6C6-4BD0-8AB6-DE8C5428D2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 will be in Denver, CO for a conference.</a:t>
            </a:r>
          </a:p>
          <a:p>
            <a:r>
              <a:rPr lang="en-US"/>
              <a:t>I will post a tutorial on how to add images to your sketches.</a:t>
            </a:r>
          </a:p>
        </p:txBody>
      </p:sp>
    </p:spTree>
    <p:extLst>
      <p:ext uri="{BB962C8B-B14F-4D97-AF65-F5344CB8AC3E}">
        <p14:creationId xmlns:p14="http://schemas.microsoft.com/office/powerpoint/2010/main" val="125217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A1896-FD12-49C3-9155-19B12BDB9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Previously 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65E6C-C3ED-4983-908E-6D70F5822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solidFill>
                  <a:srgbClr val="FFFF00"/>
                </a:solidFill>
              </a:rPr>
              <a:t>Do if-statements activate code?</a:t>
            </a:r>
          </a:p>
          <a:p>
            <a:r>
              <a:rPr lang="en-US"/>
              <a:t>Are variables case sensitive?</a:t>
            </a:r>
          </a:p>
          <a:p>
            <a:r>
              <a:rPr lang="en-US"/>
              <a:t>How to code the eraser?</a:t>
            </a:r>
          </a:p>
        </p:txBody>
      </p:sp>
    </p:spTree>
    <p:extLst>
      <p:ext uri="{BB962C8B-B14F-4D97-AF65-F5344CB8AC3E}">
        <p14:creationId xmlns:p14="http://schemas.microsoft.com/office/powerpoint/2010/main" val="1559428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D491C-05B4-40FB-A673-25BA0C0C1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5A6E1-4828-4F5B-9BFC-4A2FD8C195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Mirror Drawing due next Monday</a:t>
            </a:r>
          </a:p>
        </p:txBody>
      </p:sp>
    </p:spTree>
    <p:extLst>
      <p:ext uri="{BB962C8B-B14F-4D97-AF65-F5344CB8AC3E}">
        <p14:creationId xmlns:p14="http://schemas.microsoft.com/office/powerpoint/2010/main" val="672766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871786-2669-4AC6-9A48-9A2F899A9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2374"/>
            <a:ext cx="12191999" cy="792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838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3F7825-6FD9-44D0-909A-90DC924F06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4"/>
          <a:stretch/>
        </p:blipFill>
        <p:spPr>
          <a:xfrm>
            <a:off x="0" y="1500176"/>
            <a:ext cx="12192000" cy="385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31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91863E-1435-49E3-87EF-0FB7BF2B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js1k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41E50-DE3A-427A-8E69-1F8B423259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hlinkClick r:id="rId2"/>
              </a:rPr>
              <a:t>https://js1k.com</a:t>
            </a:r>
          </a:p>
          <a:p>
            <a:r>
              <a:rPr lang="en-US">
                <a:hlinkClick r:id="rId2"/>
              </a:rPr>
              <a:t>https://js1k.com/2017-magic/details/2824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10674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9F93-32C2-4577-AE29-0685B2A6E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Minute Survey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B9A09-2380-4149-ABEE-593F4973E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hlinkClick r:id="rId3"/>
              </a:rPr>
              <a:t>https://js1k.com</a:t>
            </a:r>
          </a:p>
          <a:p>
            <a:r>
              <a:rPr lang="en-US">
                <a:hlinkClick r:id="rId3"/>
              </a:rPr>
              <a:t>https://js1k.com/2017-magic/details/2824</a:t>
            </a:r>
            <a:r>
              <a:rPr lang="en-US"/>
              <a:t>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5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34D1FF-6801-4F10-A9F6-FB6059611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0"/>
            <a:ext cx="1171575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F33547-A299-4A74-949F-6C8E77894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837280" y="-189271"/>
            <a:ext cx="1685925" cy="3352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27D366-249B-4A10-8103-74421C1FB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371" y="2567477"/>
            <a:ext cx="2003258" cy="340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10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34D1FF-6801-4F10-A9F6-FB6059611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0"/>
            <a:ext cx="1171575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6DBA3FD-21CF-4CD6-BFDA-3E4C42F09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606" y="1794112"/>
            <a:ext cx="3610788" cy="44197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2BC963-23D7-4EC5-930F-009536181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573880" y="-189271"/>
            <a:ext cx="16859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0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7B9AF7-BFAC-4F5B-86FE-096E498F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 Slab" pitchFamily="2" charset="0"/>
                <a:ea typeface="Roboto Slab" pitchFamily="2" charset="0"/>
              </a:rPr>
              <a:t>ellipse(100, 200, 300, 400);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47DCD-2C91-4E1E-9E30-997295D5C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line is called a </a:t>
            </a:r>
            <a:r>
              <a:rPr lang="en-US" b="1">
                <a:solidFill>
                  <a:srgbClr val="FFFF00"/>
                </a:solidFill>
              </a:rPr>
              <a:t>command</a:t>
            </a:r>
            <a:r>
              <a:rPr lang="en-US"/>
              <a:t>.</a:t>
            </a:r>
          </a:p>
          <a:p>
            <a:r>
              <a:rPr lang="en-US"/>
              <a:t>ellipse is a </a:t>
            </a:r>
            <a:r>
              <a:rPr lang="en-US" b="1">
                <a:solidFill>
                  <a:srgbClr val="FFFF00"/>
                </a:solidFill>
              </a:rPr>
              <a:t>function</a:t>
            </a:r>
            <a:r>
              <a:rPr lang="en-US"/>
              <a:t>.</a:t>
            </a:r>
          </a:p>
          <a:p>
            <a:r>
              <a:rPr lang="en-US"/>
              <a:t>by using this function, we are </a:t>
            </a:r>
            <a:r>
              <a:rPr lang="en-US" b="1">
                <a:solidFill>
                  <a:srgbClr val="FFFF00"/>
                </a:solidFill>
              </a:rPr>
              <a:t>calling</a:t>
            </a:r>
            <a:r>
              <a:rPr lang="en-US" b="1"/>
              <a:t> </a:t>
            </a:r>
            <a:r>
              <a:rPr lang="en-US"/>
              <a:t>it and sending it data.</a:t>
            </a:r>
          </a:p>
        </p:txBody>
      </p:sp>
    </p:spTree>
    <p:extLst>
      <p:ext uri="{BB962C8B-B14F-4D97-AF65-F5344CB8AC3E}">
        <p14:creationId xmlns:p14="http://schemas.microsoft.com/office/powerpoint/2010/main" val="4173108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A1896-FD12-49C3-9155-19B12BDB9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Previously 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65E6C-C3ED-4983-908E-6D70F5822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 if-statements activate code?</a:t>
            </a:r>
          </a:p>
          <a:p>
            <a:r>
              <a:rPr lang="en-US" b="1">
                <a:solidFill>
                  <a:srgbClr val="FFFF00"/>
                </a:solidFill>
              </a:rPr>
              <a:t>Are variables case sensitive?</a:t>
            </a:r>
          </a:p>
          <a:p>
            <a:r>
              <a:rPr lang="en-US"/>
              <a:t>How to code the eraser?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BD4961-2069-493D-A216-4DB0DD6EC32C}"/>
              </a:ext>
            </a:extLst>
          </p:cNvPr>
          <p:cNvSpPr txBox="1"/>
          <p:nvPr/>
        </p:nvSpPr>
        <p:spPr>
          <a:xfrm>
            <a:off x="0" y="3840357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latin typeface="Roboto Slab" pitchFamily="2" charset="0"/>
                <a:ea typeface="Roboto Slab" pitchFamily="2" charset="0"/>
              </a:rPr>
              <a:t>mouseX != MOUSEX</a:t>
            </a:r>
          </a:p>
          <a:p>
            <a:pPr algn="ctr"/>
            <a:r>
              <a:rPr lang="en-US" sz="4000">
                <a:latin typeface="Roboto Slab" pitchFamily="2" charset="0"/>
                <a:ea typeface="Roboto Slab" pitchFamily="2" charset="0"/>
              </a:rPr>
              <a:t>mouse</a:t>
            </a:r>
            <a:r>
              <a:rPr lang="en-US" sz="4000" u="sng">
                <a:latin typeface="Roboto Slab" pitchFamily="2" charset="0"/>
                <a:ea typeface="Roboto Slab" pitchFamily="2" charset="0"/>
              </a:rPr>
              <a:t>I</a:t>
            </a:r>
            <a:r>
              <a:rPr lang="en-US" sz="4000">
                <a:latin typeface="Roboto Slab" pitchFamily="2" charset="0"/>
                <a:ea typeface="Roboto Slab" pitchFamily="2" charset="0"/>
              </a:rPr>
              <a:t>s</a:t>
            </a:r>
            <a:r>
              <a:rPr lang="en-US" sz="4000" u="sng">
                <a:latin typeface="Roboto Slab" pitchFamily="2" charset="0"/>
                <a:ea typeface="Roboto Slab" pitchFamily="2" charset="0"/>
              </a:rPr>
              <a:t>P</a:t>
            </a:r>
            <a:r>
              <a:rPr lang="en-US" sz="4000">
                <a:latin typeface="Roboto Slab" pitchFamily="2" charset="0"/>
                <a:ea typeface="Roboto Slab" pitchFamily="2" charset="0"/>
              </a:rPr>
              <a:t>ressed / key</a:t>
            </a:r>
            <a:r>
              <a:rPr lang="en-US" sz="4000" u="sng">
                <a:latin typeface="Roboto Slab" pitchFamily="2" charset="0"/>
                <a:ea typeface="Roboto Slab" pitchFamily="2" charset="0"/>
              </a:rPr>
              <a:t>C</a:t>
            </a:r>
            <a:r>
              <a:rPr lang="en-US" sz="4000">
                <a:latin typeface="Roboto Slab" pitchFamily="2" charset="0"/>
                <a:ea typeface="Roboto Slab" pitchFamily="2" charset="0"/>
              </a:rPr>
              <a:t>ode</a:t>
            </a:r>
          </a:p>
        </p:txBody>
      </p:sp>
    </p:spTree>
    <p:extLst>
      <p:ext uri="{BB962C8B-B14F-4D97-AF65-F5344CB8AC3E}">
        <p14:creationId xmlns:p14="http://schemas.microsoft.com/office/powerpoint/2010/main" val="1208221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A1896-FD12-49C3-9155-19B12BDB9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Previously 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65E6C-C3ED-4983-908E-6D70F5822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 if-statements activate code?</a:t>
            </a:r>
          </a:p>
          <a:p>
            <a:r>
              <a:rPr lang="en-US"/>
              <a:t>Are variables case sensitive?</a:t>
            </a:r>
          </a:p>
          <a:p>
            <a:r>
              <a:rPr lang="en-US" b="1">
                <a:solidFill>
                  <a:srgbClr val="FFFF00"/>
                </a:solidFill>
              </a:rPr>
              <a:t>How to code the eraser?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972E53-4738-4643-9BAA-6C22BD352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360" y="3429000"/>
            <a:ext cx="740664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67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56BF2C-B277-4401-B8D7-86E1A6A33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9868"/>
            <a:ext cx="12069860" cy="388218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A4C8EDD-F13C-426D-829B-928580D9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Sound Problems in the Editor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61D601-D159-4A47-9D40-1F57BD9FDDDF}"/>
              </a:ext>
            </a:extLst>
          </p:cNvPr>
          <p:cNvSpPr/>
          <p:nvPr/>
        </p:nvSpPr>
        <p:spPr>
          <a:xfrm>
            <a:off x="3015916" y="5791200"/>
            <a:ext cx="1315452" cy="657726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96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Source Sans Pro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1622</TotalTime>
  <Words>581</Words>
  <Application>Microsoft Office PowerPoint</Application>
  <PresentationFormat>Widescreen</PresentationFormat>
  <Paragraphs>142</Paragraphs>
  <Slides>34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Roboto Slab</vt:lpstr>
      <vt:lpstr>Source Sans Pro</vt:lpstr>
      <vt:lpstr>Source Sans Pro Black</vt:lpstr>
      <vt:lpstr>Office Theme</vt:lpstr>
      <vt:lpstr>IMM120 – Feb 5</vt:lpstr>
      <vt:lpstr>Previously in IMM120</vt:lpstr>
      <vt:lpstr>Previously in IMM120</vt:lpstr>
      <vt:lpstr>PowerPoint Presentation</vt:lpstr>
      <vt:lpstr>PowerPoint Presentation</vt:lpstr>
      <vt:lpstr>ellipse(100, 200, 300, 400);</vt:lpstr>
      <vt:lpstr>Previously in IMM120</vt:lpstr>
      <vt:lpstr>Previously in IMM120</vt:lpstr>
      <vt:lpstr>Sound Problems in the Editor</vt:lpstr>
      <vt:lpstr>Today in IMM120</vt:lpstr>
      <vt:lpstr>https://pastebin.com/YByGz6Rh </vt:lpstr>
      <vt:lpstr>Making Things Move</vt:lpstr>
      <vt:lpstr>PowerPoint Presentation</vt:lpstr>
      <vt:lpstr>Pseudocode</vt:lpstr>
      <vt:lpstr>Pseudocode</vt:lpstr>
      <vt:lpstr>PowerPoint Presentation</vt:lpstr>
      <vt:lpstr>Pseudocode</vt:lpstr>
      <vt:lpstr>Pseudocode</vt:lpstr>
      <vt:lpstr>Pseudocode</vt:lpstr>
      <vt:lpstr>Objects, Take 2</vt:lpstr>
      <vt:lpstr>Objects, Take 2</vt:lpstr>
      <vt:lpstr>Different Modes</vt:lpstr>
      <vt:lpstr>Modes For Fun</vt:lpstr>
      <vt:lpstr>Gravity</vt:lpstr>
      <vt:lpstr>Gravity</vt:lpstr>
      <vt:lpstr>Gravity</vt:lpstr>
      <vt:lpstr>Gravity (a hint for future classes)</vt:lpstr>
      <vt:lpstr>Modes For Fun</vt:lpstr>
      <vt:lpstr>No Class Next Week</vt:lpstr>
      <vt:lpstr>Homework</vt:lpstr>
      <vt:lpstr>PowerPoint Presentation</vt:lpstr>
      <vt:lpstr>PowerPoint Presentation</vt:lpstr>
      <vt:lpstr>js1k</vt:lpstr>
      <vt:lpstr>Minute Survey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IMM120 – 18 Sept</dc:title>
  <dc:creator>Christopher Hallberg</dc:creator>
  <cp:lastModifiedBy>Christopher Hallberg</cp:lastModifiedBy>
  <cp:revision>55</cp:revision>
  <dcterms:created xsi:type="dcterms:W3CDTF">2017-09-12T03:31:25Z</dcterms:created>
  <dcterms:modified xsi:type="dcterms:W3CDTF">2018-02-06T00:06:26Z</dcterms:modified>
</cp:coreProperties>
</file>