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4" r:id="rId3"/>
    <p:sldId id="285" r:id="rId4"/>
    <p:sldId id="298" r:id="rId5"/>
    <p:sldId id="297" r:id="rId6"/>
    <p:sldId id="286" r:id="rId7"/>
    <p:sldId id="257" r:id="rId8"/>
    <p:sldId id="258" r:id="rId9"/>
    <p:sldId id="260" r:id="rId10"/>
    <p:sldId id="259" r:id="rId11"/>
    <p:sldId id="261" r:id="rId12"/>
    <p:sldId id="266" r:id="rId13"/>
    <p:sldId id="293" r:id="rId14"/>
    <p:sldId id="269" r:id="rId15"/>
    <p:sldId id="287" r:id="rId16"/>
    <p:sldId id="273" r:id="rId17"/>
    <p:sldId id="270" r:id="rId18"/>
    <p:sldId id="294" r:id="rId19"/>
    <p:sldId id="277" r:id="rId20"/>
    <p:sldId id="288" r:id="rId21"/>
    <p:sldId id="289" r:id="rId22"/>
    <p:sldId id="291" r:id="rId23"/>
    <p:sldId id="290" r:id="rId24"/>
    <p:sldId id="292" r:id="rId25"/>
    <p:sldId id="296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4384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92E36-209C-4003-8FA0-CCB3D2AF49D3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7F755-3DF2-43EC-897F-FB4E2FB33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4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DND (Mark), IMM120 map (Sarah), album covers (Will with permission), THEN space map (Laura)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Show DND (Mark), IMM120 map (Sarah), album covers (Will with permission), THEN space map (Laura)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how the rocket project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Store all images in a single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 loadImages to srcs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 bouncing planet to many planets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3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array in this case would be saved to a variable, this is an illustration.</a:t>
            </a:r>
          </a:p>
          <a:p>
            <a:r>
              <a:rPr lang="en-US"/>
              <a:t>Most common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7F755-3DF2-43EC-897F-FB4E2FB334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9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5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4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16AA-8B13-4C22-A241-6129F77E0C7C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BC6E-3A1B-4EC6-9F3E-91D40A1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postimg.org/gallery/pvp2zm3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lpha.editor.p5js.org/crhallberg/sketche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A719-BEE6-4691-99BC-DD52423CE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C93E-766E-458C-ACD6-C07DBB089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aka. Lists</a:t>
            </a:r>
          </a:p>
          <a:p>
            <a:endParaRPr lang="en-US" dirty="0"/>
          </a:p>
          <a:p>
            <a:r>
              <a:rPr lang="en-US"/>
              <a:t>18 March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5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the Values?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352"/>
            <a:ext cx="10515600" cy="96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C9211-7000-40CB-B1A3-54DD1C93F6AF}"/>
              </a:ext>
            </a:extLst>
          </p:cNvPr>
          <p:cNvSpPr txBox="1"/>
          <p:nvPr/>
        </p:nvSpPr>
        <p:spPr>
          <a:xfrm>
            <a:off x="5743977" y="4087154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0                  1              2             3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43304-3023-4B18-A63A-5DF177CF2A23}"/>
              </a:ext>
            </a:extLst>
          </p:cNvPr>
          <p:cNvSpPr txBox="1"/>
          <p:nvPr/>
        </p:nvSpPr>
        <p:spPr>
          <a:xfrm>
            <a:off x="838200" y="5665651"/>
            <a:ext cx="845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The first index is 0</a:t>
            </a:r>
            <a:r>
              <a:rPr lang="en-US" sz="3200" dirty="0"/>
              <a:t>, not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990623-7A0B-4EC4-8BC4-227037F681E8}"/>
              </a:ext>
            </a:extLst>
          </p:cNvPr>
          <p:cNvSpPr txBox="1"/>
          <p:nvPr/>
        </p:nvSpPr>
        <p:spPr>
          <a:xfrm>
            <a:off x="7529530" y="528998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900" spc="200" dirty="0"/>
              <a:t>index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CEBCBD-5F1D-4A32-8F86-C26460FE38C3}"/>
              </a:ext>
            </a:extLst>
          </p:cNvPr>
          <p:cNvSpPr/>
          <p:nvPr/>
        </p:nvSpPr>
        <p:spPr>
          <a:xfrm rot="5400000">
            <a:off x="7867633" y="2332435"/>
            <a:ext cx="391716" cy="4819332"/>
          </a:xfrm>
          <a:prstGeom prst="rightBrace">
            <a:avLst/>
          </a:prstGeom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3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EB49-82A4-48F7-B748-8FE06CA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Each Index as an Individual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C1655-B4D1-4A48-B63B-21AD661E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37056" cy="51673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CCA9C28-F200-4CB0-9A5D-49D59979A782}"/>
              </a:ext>
            </a:extLst>
          </p:cNvPr>
          <p:cNvSpPr/>
          <p:nvPr/>
        </p:nvSpPr>
        <p:spPr>
          <a:xfrm flipH="1">
            <a:off x="4456089" y="2990493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/>
              <a:t>READ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05A95EC-1C30-4A9B-A1F3-4B8E9B5DE25B}"/>
              </a:ext>
            </a:extLst>
          </p:cNvPr>
          <p:cNvSpPr/>
          <p:nvPr/>
        </p:nvSpPr>
        <p:spPr>
          <a:xfrm flipH="1">
            <a:off x="4456089" y="4855783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600" dirty="0"/>
              <a:t>ASSIGN</a:t>
            </a:r>
          </a:p>
        </p:txBody>
      </p:sp>
    </p:spTree>
    <p:extLst>
      <p:ext uri="{BB962C8B-B14F-4D97-AF65-F5344CB8AC3E}">
        <p14:creationId xmlns:p14="http://schemas.microsoft.com/office/powerpoint/2010/main" val="377343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All Items in an Array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962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C9211-7000-40CB-B1A3-54DD1C93F6AF}"/>
              </a:ext>
            </a:extLst>
          </p:cNvPr>
          <p:cNvSpPr txBox="1"/>
          <p:nvPr/>
        </p:nvSpPr>
        <p:spPr>
          <a:xfrm>
            <a:off x="5743977" y="2653490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0                  1              2             3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DD56088-3D5F-47DE-BFBB-8B060463E66E}"/>
              </a:ext>
            </a:extLst>
          </p:cNvPr>
          <p:cNvSpPr/>
          <p:nvPr/>
        </p:nvSpPr>
        <p:spPr>
          <a:xfrm>
            <a:off x="5241701" y="3305761"/>
            <a:ext cx="5778396" cy="6181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820E98-7751-4BEB-8F1E-E65D8D9C2531}"/>
              </a:ext>
            </a:extLst>
          </p:cNvPr>
          <p:cNvSpPr txBox="1">
            <a:spLocks/>
          </p:cNvSpPr>
          <p:nvPr/>
        </p:nvSpPr>
        <p:spPr>
          <a:xfrm>
            <a:off x="838200" y="4094475"/>
            <a:ext cx="10515600" cy="270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arr) { </a:t>
            </a:r>
            <a:r>
              <a:rPr lang="en-US" b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for index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i: 0, 1, 2,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57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D4A1-A92B-473B-AA55-3225F716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3A67-BDFE-4648-9A88-0C8D5D0C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48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48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 arr)</a:t>
            </a:r>
          </a:p>
          <a:p>
            <a:pPr marL="0" indent="0">
              <a:buNone/>
            </a:pPr>
            <a:r>
              <a:rPr 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800" b="1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i: 0, 1, 2, 3</a:t>
            </a:r>
          </a:p>
          <a:p>
            <a:pPr marL="0" indent="0">
              <a:buNone/>
            </a:pPr>
            <a:r>
              <a:rPr lang="en-US" sz="4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88F57-1621-474D-9CDB-2B03D45DC1DD}"/>
              </a:ext>
            </a:extLst>
          </p:cNvPr>
          <p:cNvSpPr/>
          <p:nvPr/>
        </p:nvSpPr>
        <p:spPr>
          <a:xfrm>
            <a:off x="8139011" y="523322"/>
            <a:ext cx="2333296" cy="574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previous line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6825B9-ADFB-4D49-9C14-23F092C9B75B}"/>
              </a:ext>
            </a:extLst>
          </p:cNvPr>
          <p:cNvSpPr/>
          <p:nvPr/>
        </p:nvSpPr>
        <p:spPr>
          <a:xfrm>
            <a:off x="8139012" y="1848885"/>
            <a:ext cx="2333296" cy="5742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for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B58BC2-EABA-4F00-A0CF-60DC1D414EC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305659" y="1097606"/>
            <a:ext cx="1" cy="75127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3398AE-FF15-4C36-8C11-B824729D3D2E}"/>
              </a:ext>
            </a:extLst>
          </p:cNvPr>
          <p:cNvSpPr txBox="1"/>
          <p:nvPr/>
        </p:nvSpPr>
        <p:spPr>
          <a:xfrm>
            <a:off x="9107528" y="4206886"/>
            <a:ext cx="396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2AFCF3-9549-422F-A824-DC546EEA761E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9305659" y="2423169"/>
            <a:ext cx="1" cy="178371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69A71E-E4E8-479A-AFB6-EA7FC345B9CA}"/>
              </a:ext>
            </a:extLst>
          </p:cNvPr>
          <p:cNvCxnSpPr>
            <a:stCxn id="10" idx="3"/>
            <a:endCxn id="6" idx="6"/>
          </p:cNvCxnSpPr>
          <p:nvPr/>
        </p:nvCxnSpPr>
        <p:spPr>
          <a:xfrm flipV="1">
            <a:off x="9503790" y="2136027"/>
            <a:ext cx="968518" cy="2486358"/>
          </a:xfrm>
          <a:prstGeom prst="bentConnector3">
            <a:avLst>
              <a:gd name="adj1" fmla="val 178559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B3D76-68EC-414F-8F6C-C1DA7703187E}"/>
              </a:ext>
            </a:extLst>
          </p:cNvPr>
          <p:cNvSpPr/>
          <p:nvPr/>
        </p:nvSpPr>
        <p:spPr>
          <a:xfrm>
            <a:off x="8138906" y="5831818"/>
            <a:ext cx="2333296" cy="574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next line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1F4C18-741A-44AD-AF8E-4837B2C4D161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9305554" y="5037883"/>
            <a:ext cx="105" cy="79393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554E45-890D-4B75-819D-439C61FDE2B2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305554" y="6406102"/>
            <a:ext cx="0" cy="79393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6B01BF-93D2-4BA0-AA37-8E8DDA26896A}"/>
              </a:ext>
            </a:extLst>
          </p:cNvPr>
          <p:cNvCxnSpPr>
            <a:cxnSpLocks/>
          </p:cNvCxnSpPr>
          <p:nvPr/>
        </p:nvCxnSpPr>
        <p:spPr>
          <a:xfrm>
            <a:off x="9305659" y="-326922"/>
            <a:ext cx="0" cy="85024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31E57-9D84-4EB7-8FA9-485C7B55B24A}"/>
              </a:ext>
            </a:extLst>
          </p:cNvPr>
          <p:cNvSpPr txBox="1"/>
          <p:nvPr/>
        </p:nvSpPr>
        <p:spPr>
          <a:xfrm>
            <a:off x="10134628" y="4678175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 Slab" pitchFamily="2" charset="0"/>
                <a:ea typeface="Roboto Slab" pitchFamily="2" charset="0"/>
              </a:rPr>
              <a:t>if i &lt; arr.length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0969C-D3A9-40DD-8DB1-CD52CF6A3F35}"/>
              </a:ext>
            </a:extLst>
          </p:cNvPr>
          <p:cNvSpPr txBox="1"/>
          <p:nvPr/>
        </p:nvSpPr>
        <p:spPr>
          <a:xfrm>
            <a:off x="10727140" y="504750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Roboto Slab" pitchFamily="2" charset="0"/>
                <a:ea typeface="Roboto Slab" pitchFamily="2" charset="0"/>
              </a:rPr>
              <a:t>i += 1</a:t>
            </a:r>
          </a:p>
        </p:txBody>
      </p:sp>
    </p:spTree>
    <p:extLst>
      <p:ext uri="{BB962C8B-B14F-4D97-AF65-F5344CB8AC3E}">
        <p14:creationId xmlns:p14="http://schemas.microsoft.com/office/powerpoint/2010/main" val="10852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628FB-CC6B-416B-9092-42C453BE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Array Values with a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4EAF8C-D31C-4F46-A161-FB1A5BFA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Do this in setup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= new Array(10);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i in arr)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7;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9248F9-7954-48A1-87A9-7DC52CFCD9DA}"/>
              </a:ext>
            </a:extLst>
          </p:cNvPr>
          <p:cNvSpPr/>
          <p:nvPr/>
        </p:nvSpPr>
        <p:spPr>
          <a:xfrm flipH="1">
            <a:off x="6542467" y="2180084"/>
            <a:ext cx="4404575" cy="772733"/>
          </a:xfrm>
          <a:prstGeom prst="rightArrow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MAKE AN EMPTY </a:t>
            </a:r>
            <a:r>
              <a:rPr lang="en-US" b="1">
                <a:solidFill>
                  <a:schemeClr val="bg1"/>
                </a:solidFill>
              </a:rPr>
              <a:t>ARRAY  (for 10 items)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F5CEDE-F5D9-4F17-95D6-6EEC7306A398}"/>
              </a:ext>
            </a:extLst>
          </p:cNvPr>
          <p:cNvSpPr/>
          <p:nvPr/>
        </p:nvSpPr>
        <p:spPr>
          <a:xfrm flipH="1">
            <a:off x="3932347" y="4207356"/>
            <a:ext cx="4404575" cy="772733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ASSIGN WITH LOOP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ABC14C-2149-489B-8943-A5CA56A8BDC0}"/>
              </a:ext>
            </a:extLst>
          </p:cNvPr>
          <p:cNvSpPr/>
          <p:nvPr/>
        </p:nvSpPr>
        <p:spPr>
          <a:xfrm flipH="1">
            <a:off x="5774581" y="3193720"/>
            <a:ext cx="3771364" cy="772733"/>
          </a:xfrm>
          <a:prstGeom prst="rightArrow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LOOP THROUGH ALL ITEMS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8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F1B7-6114-4690-B212-4B28AC7E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CA44A-35CA-4B35-9743-DFE0B0EE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useful pieces of information an array provides is its length: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5400">
                <a:solidFill>
                  <a:srgbClr val="FFFF00"/>
                </a:solidFill>
              </a:rPr>
              <a:t>arr.</a:t>
            </a:r>
            <a:r>
              <a:rPr lang="en-US" sz="5400" b="1">
                <a:solidFill>
                  <a:srgbClr val="FFFF00"/>
                </a:solidFill>
              </a:rPr>
              <a:t>length</a:t>
            </a:r>
            <a:r>
              <a:rPr lang="en-US" sz="5400">
                <a:solidFill>
                  <a:srgbClr val="FFFF00"/>
                </a:solidFill>
              </a:rPr>
              <a:t> </a:t>
            </a:r>
            <a:r>
              <a:rPr lang="en-US" sz="5400"/>
              <a:t>==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852D-8049-4910-98EC-D8716813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Modulo (%)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759D-B68C-432F-81E9-963868E97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var i = frameCount % </a:t>
            </a: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.length;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 4: 0, 1, 2, 3, 0, 1, 2, 3, 0, 1, 2, 3…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7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A0535-2458-4784-B8E8-F007F77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For Shapes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91120-EE76-4BDA-92E5-AF9133E3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There’s no way to save a shape to a save-able value</a:t>
            </a:r>
            <a:r>
              <a:rPr lang="en-US"/>
              <a:t>.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multiple shapes, we can save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each number in a separate </a:t>
            </a:r>
            <a:r>
              <a:rPr lang="en-US">
                <a:solidFill>
                  <a:srgbClr val="FFFF00"/>
                </a:solidFill>
                <a:sym typeface="Wingdings" panose="05000000000000000000" pitchFamily="2" charset="2"/>
              </a:rPr>
              <a:t>array</a:t>
            </a:r>
            <a:r>
              <a:rPr lang="en-US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ellipse(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[     ];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[     ];</a:t>
            </a: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     ];</a:t>
            </a: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7A9AD-D07B-491E-9D10-92A6AB01D735}"/>
              </a:ext>
            </a:extLst>
          </p:cNvPr>
          <p:cNvCxnSpPr>
            <a:cxnSpLocks/>
          </p:cNvCxnSpPr>
          <p:nvPr/>
        </p:nvCxnSpPr>
        <p:spPr>
          <a:xfrm flipH="1">
            <a:off x="3616657" y="3397498"/>
            <a:ext cx="5255457" cy="5261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5D683-AF96-4D67-B1F8-8533C22857AB}"/>
              </a:ext>
            </a:extLst>
          </p:cNvPr>
          <p:cNvCxnSpPr>
            <a:cxnSpLocks/>
          </p:cNvCxnSpPr>
          <p:nvPr/>
        </p:nvCxnSpPr>
        <p:spPr>
          <a:xfrm flipH="1">
            <a:off x="3630304" y="3397498"/>
            <a:ext cx="6223381" cy="90154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E57E3F-49EA-4948-B0A5-A02BD8A99DE1}"/>
              </a:ext>
            </a:extLst>
          </p:cNvPr>
          <p:cNvCxnSpPr>
            <a:cxnSpLocks/>
          </p:cNvCxnSpPr>
          <p:nvPr/>
        </p:nvCxnSpPr>
        <p:spPr>
          <a:xfrm flipH="1">
            <a:off x="3616657" y="3397498"/>
            <a:ext cx="7110484" cy="131098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4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A0535-2458-4784-B8E8-F007F77A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For Shapes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91120-EE76-4BDA-92E5-AF9133E3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There’s no way to save a shape to a save-able value</a:t>
            </a:r>
            <a:r>
              <a:rPr lang="en-US"/>
              <a:t>.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multiple shapes, we can save each </a:t>
            </a:r>
            <a:r>
              <a:rPr lang="en-US">
                <a:sym typeface="Wingdings" panose="05000000000000000000" pitchFamily="2" charset="2"/>
              </a:rPr>
              <a:t>number </a:t>
            </a:r>
            <a:r>
              <a:rPr lang="en-US">
                <a:solidFill>
                  <a:srgbClr val="FFFF00"/>
                </a:solidFill>
                <a:sym typeface="Wingdings" panose="05000000000000000000" pitchFamily="2" charset="2"/>
              </a:rPr>
              <a:t>into objects</a:t>
            </a:r>
            <a:r>
              <a:rPr lang="en-US">
                <a:sym typeface="Wingdings" panose="05000000000000000000" pitchFamily="2" charset="2"/>
              </a:rPr>
              <a:t>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ellipse(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marL="0" indent="0">
              <a:buNone/>
            </a:pPr>
            <a:endParaRPr lang="en-US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var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circles = [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,…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{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x:   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y:   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r:   ,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},…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7A9AD-D07B-491E-9D10-92A6AB01D735}"/>
              </a:ext>
            </a:extLst>
          </p:cNvPr>
          <p:cNvCxnSpPr>
            <a:cxnSpLocks/>
          </p:cNvCxnSpPr>
          <p:nvPr/>
        </p:nvCxnSpPr>
        <p:spPr>
          <a:xfrm flipH="1">
            <a:off x="3043451" y="3429000"/>
            <a:ext cx="5841242" cy="16343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55D683-AF96-4D67-B1F8-8533C22857AB}"/>
              </a:ext>
            </a:extLst>
          </p:cNvPr>
          <p:cNvCxnSpPr>
            <a:cxnSpLocks/>
          </p:cNvCxnSpPr>
          <p:nvPr/>
        </p:nvCxnSpPr>
        <p:spPr>
          <a:xfrm flipH="1">
            <a:off x="3043451" y="3429000"/>
            <a:ext cx="6823881" cy="2016457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E57E3F-49EA-4948-B0A5-A02BD8A99DE1}"/>
              </a:ext>
            </a:extLst>
          </p:cNvPr>
          <p:cNvCxnSpPr>
            <a:cxnSpLocks/>
          </p:cNvCxnSpPr>
          <p:nvPr/>
        </p:nvCxnSpPr>
        <p:spPr>
          <a:xfrm flipH="1">
            <a:off x="3043451" y="3429000"/>
            <a:ext cx="7656394" cy="239859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8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E-511A-4491-A456-76792C98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Ways to Update Arrays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DCD8B-7DD7-47C7-8734-2826464C7433}"/>
              </a:ext>
            </a:extLst>
          </p:cNvPr>
          <p:cNvSpPr txBox="1"/>
          <p:nvPr/>
        </p:nvSpPr>
        <p:spPr>
          <a:xfrm>
            <a:off x="1423851" y="1891844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.unshift(value)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7DF95-F49C-4ED9-AB04-BD598E027D12}"/>
              </a:ext>
            </a:extLst>
          </p:cNvPr>
          <p:cNvSpPr txBox="1"/>
          <p:nvPr/>
        </p:nvSpPr>
        <p:spPr>
          <a:xfrm>
            <a:off x="2183675" y="5007429"/>
            <a:ext cx="1779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</a:t>
            </a:r>
            <a:r>
              <a:rPr lang="en-US" sz="2800" b="1" dirty="0"/>
              <a:t>.shift()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5F40D-FD90-4027-845B-376C52455C52}"/>
              </a:ext>
            </a:extLst>
          </p:cNvPr>
          <p:cNvSpPr txBox="1"/>
          <p:nvPr/>
        </p:nvSpPr>
        <p:spPr>
          <a:xfrm>
            <a:off x="8460377" y="1896198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.push(value)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82887-198D-4466-A25A-AF20517201F0}"/>
              </a:ext>
            </a:extLst>
          </p:cNvPr>
          <p:cNvSpPr txBox="1"/>
          <p:nvPr/>
        </p:nvSpPr>
        <p:spPr>
          <a:xfrm>
            <a:off x="8460377" y="5011783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</a:t>
            </a:r>
            <a:r>
              <a:rPr lang="en-US" sz="2800" b="1" dirty="0"/>
              <a:t>.pop()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84D1B6C-66CB-4AA2-9EBF-B4B08CB5A983}"/>
              </a:ext>
            </a:extLst>
          </p:cNvPr>
          <p:cNvSpPr/>
          <p:nvPr/>
        </p:nvSpPr>
        <p:spPr>
          <a:xfrm>
            <a:off x="2769326" y="1136469"/>
            <a:ext cx="5120640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3F6EAE-0AB7-416F-BC70-1F975FAEEA93}"/>
              </a:ext>
            </a:extLst>
          </p:cNvPr>
          <p:cNvSpPr/>
          <p:nvPr/>
        </p:nvSpPr>
        <p:spPr>
          <a:xfrm flipH="1">
            <a:off x="4114800" y="1136469"/>
            <a:ext cx="5316581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975D821-0042-4F37-93DB-FAA8509CC5ED}"/>
              </a:ext>
            </a:extLst>
          </p:cNvPr>
          <p:cNvSpPr/>
          <p:nvPr/>
        </p:nvSpPr>
        <p:spPr>
          <a:xfrm flipV="1">
            <a:off x="2769326" y="3888377"/>
            <a:ext cx="4807131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ECC6A85-CC68-47E1-97C5-B1F113DA93D0}"/>
              </a:ext>
            </a:extLst>
          </p:cNvPr>
          <p:cNvSpPr/>
          <p:nvPr/>
        </p:nvSpPr>
        <p:spPr>
          <a:xfrm flipH="1" flipV="1">
            <a:off x="4238896" y="3888377"/>
            <a:ext cx="5068388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113FE-F1F5-40A7-914E-E527B928D7E2}"/>
              </a:ext>
            </a:extLst>
          </p:cNvPr>
          <p:cNvSpPr txBox="1"/>
          <p:nvPr/>
        </p:nvSpPr>
        <p:spPr>
          <a:xfrm>
            <a:off x="846907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value, 1, 2, 3 ]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FB6D3-C48D-4281-B86A-14D63FA15484}"/>
              </a:ext>
            </a:extLst>
          </p:cNvPr>
          <p:cNvSpPr txBox="1"/>
          <p:nvPr/>
        </p:nvSpPr>
        <p:spPr>
          <a:xfrm>
            <a:off x="2183675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[ 2, 3 ]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942E5-FDBD-4319-83B1-F767B1E2528F}"/>
              </a:ext>
            </a:extLst>
          </p:cNvPr>
          <p:cNvSpPr txBox="1"/>
          <p:nvPr/>
        </p:nvSpPr>
        <p:spPr>
          <a:xfrm>
            <a:off x="9046027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[ 1, 2 ]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F4141-A24C-4A09-AD94-4B204BC5EE15}"/>
              </a:ext>
            </a:extLst>
          </p:cNvPr>
          <p:cNvSpPr txBox="1"/>
          <p:nvPr/>
        </p:nvSpPr>
        <p:spPr>
          <a:xfrm>
            <a:off x="9799759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[ 1, 2, 3, value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95D2D-362F-4EDD-B0B5-05F4486C2947}"/>
              </a:ext>
            </a:extLst>
          </p:cNvPr>
          <p:cNvSpPr txBox="1"/>
          <p:nvPr/>
        </p:nvSpPr>
        <p:spPr>
          <a:xfrm>
            <a:off x="4705713" y="3228145"/>
            <a:ext cx="2699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/>
              <a:t>[0, 1, 2]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9734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7F3B-BBD3-4C90-9162-AA78559D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Back!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02D9-1C5A-4F43-B0A1-62AF523D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038"/>
            <a:ext cx="10515600" cy="5414961"/>
          </a:xfrm>
        </p:spPr>
        <p:txBody>
          <a:bodyPr>
            <a:normAutofit lnSpcReduction="10000"/>
          </a:bodyPr>
          <a:lstStyle/>
          <a:p>
            <a:r>
              <a:rPr lang="en-US"/>
              <a:t>A quick warm-up: bird cage illusion</a:t>
            </a:r>
          </a:p>
          <a:p>
            <a:endParaRPr lang="en-US"/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https://postimg.org/gallery/pvp2zm3o/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67746-93A5-4B03-BB31-A23C29F7A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518"/>
            <a:ext cx="8763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E21E-BF24-455B-8E70-8D232F19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[0, 1, 2].push(3)</a:t>
            </a:r>
          </a:p>
          <a:p>
            <a:pPr marL="0" indent="0" algn="ctr">
              <a:buNone/>
            </a:pPr>
            <a:endParaRPr lang="en-US" sz="4400" b="1">
              <a:latin typeface="Roboto Slab" pitchFamily="2" charset="0"/>
              <a:ea typeface="Roboto Slab" pitchFamily="2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[0, 1, 2, </a:t>
            </a:r>
            <a:r>
              <a:rPr lang="en-US" sz="8800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3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370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E21E-BF24-455B-8E70-8D232F19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var x = [0, 1, 2].pop()</a:t>
            </a:r>
          </a:p>
          <a:p>
            <a:pPr marL="0" indent="0" algn="ctr">
              <a:buNone/>
            </a:pPr>
            <a:endParaRPr lang="en-US" sz="4400" b="1">
              <a:latin typeface="Roboto Slab" pitchFamily="2" charset="0"/>
              <a:ea typeface="Roboto Slab" pitchFamily="2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x = </a:t>
            </a:r>
            <a:r>
              <a:rPr lang="en-US" sz="8800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2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 </a:t>
            </a:r>
            <a:r>
              <a:rPr lang="en-US" sz="8800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/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 [0, 1</a:t>
            </a:r>
            <a:r>
              <a:rPr lang="en-US" sz="8800" b="1">
                <a:solidFill>
                  <a:schemeClr val="bg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,</a:t>
            </a:r>
            <a:r>
              <a:rPr lang="en-US" sz="8800">
                <a:solidFill>
                  <a:schemeClr val="bg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 2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11940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E21E-BF24-455B-8E70-8D232F19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var x = [0, 1, 2].shift()</a:t>
            </a:r>
          </a:p>
          <a:p>
            <a:pPr marL="0" indent="0" algn="ctr">
              <a:buNone/>
            </a:pPr>
            <a:endParaRPr lang="en-US" sz="4400" b="1">
              <a:latin typeface="Roboto Slab" pitchFamily="2" charset="0"/>
              <a:ea typeface="Roboto Slab" pitchFamily="2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x = </a:t>
            </a:r>
            <a:r>
              <a:rPr lang="en-US" sz="8800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0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 </a:t>
            </a:r>
            <a:r>
              <a:rPr lang="en-US" sz="8800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/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 [</a:t>
            </a:r>
            <a:r>
              <a:rPr lang="en-US" sz="8800">
                <a:solidFill>
                  <a:schemeClr val="bg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0</a:t>
            </a:r>
            <a:r>
              <a:rPr lang="en-US" sz="8800" b="1">
                <a:solidFill>
                  <a:schemeClr val="bg1">
                    <a:lumMod val="65000"/>
                    <a:lumOff val="35000"/>
                  </a:schemeClr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, 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1, 2]</a:t>
            </a:r>
          </a:p>
        </p:txBody>
      </p:sp>
    </p:spTree>
    <p:extLst>
      <p:ext uri="{BB962C8B-B14F-4D97-AF65-F5344CB8AC3E}">
        <p14:creationId xmlns:p14="http://schemas.microsoft.com/office/powerpoint/2010/main" val="236164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E21E-BF24-455B-8E70-8D232F19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[0, 1, 2].unshift(3)</a:t>
            </a:r>
          </a:p>
          <a:p>
            <a:pPr marL="0" indent="0" algn="ctr">
              <a:buNone/>
            </a:pPr>
            <a:endParaRPr lang="en-US" sz="4400" b="1">
              <a:latin typeface="Roboto Slab" pitchFamily="2" charset="0"/>
              <a:ea typeface="Roboto Slab" pitchFamily="2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[</a:t>
            </a:r>
            <a:r>
              <a:rPr lang="en-US" sz="8800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3</a:t>
            </a:r>
            <a:r>
              <a:rPr lang="en-US" sz="8800" b="1">
                <a:latin typeface="Roboto Slab" pitchFamily="2" charset="0"/>
                <a:ea typeface="Roboto Slab" pitchFamily="2" charset="0"/>
                <a:cs typeface="Courier New" panose="02070309020205020404" pitchFamily="49" charset="0"/>
              </a:rPr>
              <a:t>, 0, 1, 2]</a:t>
            </a:r>
          </a:p>
        </p:txBody>
      </p:sp>
    </p:spTree>
    <p:extLst>
      <p:ext uri="{BB962C8B-B14F-4D97-AF65-F5344CB8AC3E}">
        <p14:creationId xmlns:p14="http://schemas.microsoft.com/office/powerpoint/2010/main" val="103202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2E-511A-4491-A456-76792C98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Ways to Update Arrays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DCD8B-7DD7-47C7-8734-2826464C7433}"/>
              </a:ext>
            </a:extLst>
          </p:cNvPr>
          <p:cNvSpPr txBox="1"/>
          <p:nvPr/>
        </p:nvSpPr>
        <p:spPr>
          <a:xfrm>
            <a:off x="1423851" y="1891844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arr.</a:t>
            </a:r>
            <a:r>
              <a:rPr lang="en-US" sz="2800" b="1" dirty="0"/>
              <a:t>unshift(value)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7DF95-F49C-4ED9-AB04-BD598E027D12}"/>
              </a:ext>
            </a:extLst>
          </p:cNvPr>
          <p:cNvSpPr txBox="1"/>
          <p:nvPr/>
        </p:nvSpPr>
        <p:spPr>
          <a:xfrm>
            <a:off x="2183675" y="5007429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 = </a:t>
            </a:r>
            <a:r>
              <a:rPr lang="en-US" sz="2800" b="1"/>
              <a:t>arr.</a:t>
            </a:r>
            <a:r>
              <a:rPr lang="en-US" sz="2800" b="1" dirty="0"/>
              <a:t>shift()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5F40D-FD90-4027-845B-376C52455C52}"/>
              </a:ext>
            </a:extLst>
          </p:cNvPr>
          <p:cNvSpPr txBox="1"/>
          <p:nvPr/>
        </p:nvSpPr>
        <p:spPr>
          <a:xfrm>
            <a:off x="8460377" y="189619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arr.</a:t>
            </a:r>
            <a:r>
              <a:rPr lang="en-US" sz="2800" b="1" dirty="0"/>
              <a:t>push(value)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82887-198D-4466-A25A-AF20517201F0}"/>
              </a:ext>
            </a:extLst>
          </p:cNvPr>
          <p:cNvSpPr txBox="1"/>
          <p:nvPr/>
        </p:nvSpPr>
        <p:spPr>
          <a:xfrm>
            <a:off x="8460377" y="5011783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</a:t>
            </a:r>
            <a:r>
              <a:rPr lang="en-US" sz="2800"/>
              <a:t>= </a:t>
            </a:r>
            <a:r>
              <a:rPr lang="en-US" sz="2800" b="1"/>
              <a:t>arr.</a:t>
            </a:r>
            <a:r>
              <a:rPr lang="en-US" sz="2800" b="1" dirty="0"/>
              <a:t>pop()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84D1B6C-66CB-4AA2-9EBF-B4B08CB5A983}"/>
              </a:ext>
            </a:extLst>
          </p:cNvPr>
          <p:cNvSpPr/>
          <p:nvPr/>
        </p:nvSpPr>
        <p:spPr>
          <a:xfrm>
            <a:off x="2769326" y="1136469"/>
            <a:ext cx="5120640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E3F6EAE-0AB7-416F-BC70-1F975FAEEA93}"/>
              </a:ext>
            </a:extLst>
          </p:cNvPr>
          <p:cNvSpPr/>
          <p:nvPr/>
        </p:nvSpPr>
        <p:spPr>
          <a:xfrm flipH="1">
            <a:off x="4114800" y="1136469"/>
            <a:ext cx="5316581" cy="2599508"/>
          </a:xfrm>
          <a:prstGeom prst="arc">
            <a:avLst>
              <a:gd name="adj1" fmla="val 7794475"/>
              <a:gd name="adj2" fmla="val 10674707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975D821-0042-4F37-93DB-FAA8509CC5ED}"/>
              </a:ext>
            </a:extLst>
          </p:cNvPr>
          <p:cNvSpPr/>
          <p:nvPr/>
        </p:nvSpPr>
        <p:spPr>
          <a:xfrm flipV="1">
            <a:off x="2769326" y="3888377"/>
            <a:ext cx="4807131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ECC6A85-CC68-47E1-97C5-B1F113DA93D0}"/>
              </a:ext>
            </a:extLst>
          </p:cNvPr>
          <p:cNvSpPr/>
          <p:nvPr/>
        </p:nvSpPr>
        <p:spPr>
          <a:xfrm flipH="1" flipV="1">
            <a:off x="4238896" y="3888377"/>
            <a:ext cx="5068388" cy="2460172"/>
          </a:xfrm>
          <a:prstGeom prst="arc">
            <a:avLst>
              <a:gd name="adj1" fmla="val 7794475"/>
              <a:gd name="adj2" fmla="val 10674707"/>
            </a:avLst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113FE-F1F5-40A7-914E-E527B928D7E2}"/>
              </a:ext>
            </a:extLst>
          </p:cNvPr>
          <p:cNvSpPr txBox="1"/>
          <p:nvPr/>
        </p:nvSpPr>
        <p:spPr>
          <a:xfrm>
            <a:off x="846907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value, 1, 2, 3 ]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FB6D3-C48D-4281-B86A-14D63FA15484}"/>
              </a:ext>
            </a:extLst>
          </p:cNvPr>
          <p:cNvSpPr txBox="1"/>
          <p:nvPr/>
        </p:nvSpPr>
        <p:spPr>
          <a:xfrm>
            <a:off x="2183675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[ 2, 3 ]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942E5-FDBD-4319-83B1-F767B1E2528F}"/>
              </a:ext>
            </a:extLst>
          </p:cNvPr>
          <p:cNvSpPr txBox="1"/>
          <p:nvPr/>
        </p:nvSpPr>
        <p:spPr>
          <a:xfrm>
            <a:off x="9046027" y="558967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[ 1, 2 ]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F4141-A24C-4A09-AD94-4B204BC5EE15}"/>
              </a:ext>
            </a:extLst>
          </p:cNvPr>
          <p:cNvSpPr txBox="1"/>
          <p:nvPr/>
        </p:nvSpPr>
        <p:spPr>
          <a:xfrm>
            <a:off x="9799759" y="241506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[ 1, 2, 3, value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8B543-0E8D-494B-90B5-8891D6AA8ACD}"/>
              </a:ext>
            </a:extLst>
          </p:cNvPr>
          <p:cNvSpPr txBox="1"/>
          <p:nvPr/>
        </p:nvSpPr>
        <p:spPr>
          <a:xfrm>
            <a:off x="4705713" y="3228145"/>
            <a:ext cx="2699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/>
              <a:t>[0, 1, 2]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6077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355B-C955-4030-82E0-77FE9A66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r>
              <a:rPr lang="en-US"/>
              <a:t>Your Turn: add a planet on click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76F1B-2125-434A-ABE6-C125BB58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http://alpha.editor.p5js.org/crhallberg/sketches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5ADDD-EBC0-4689-9263-607903AE66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615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9ACC-2EE1-4EC0-A77A-5C6ED8CE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0F1F-F8B1-4854-B7F6-7FE42D41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Broken Printer Edition</a:t>
            </a:r>
          </a:p>
        </p:txBody>
      </p:sp>
    </p:spTree>
    <p:extLst>
      <p:ext uri="{BB962C8B-B14F-4D97-AF65-F5344CB8AC3E}">
        <p14:creationId xmlns:p14="http://schemas.microsoft.com/office/powerpoint/2010/main" val="180252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BA4E-F11C-4D9C-8F14-B1E82F84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2EAD-E2FE-4D07-912F-A48D13C1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Midterms!</a:t>
            </a:r>
          </a:p>
          <a:p>
            <a:r>
              <a:rPr lang="en-US"/>
              <a:t>How to Click Buttons</a:t>
            </a:r>
          </a:p>
          <a:p>
            <a:r>
              <a:rPr lang="en-US"/>
              <a:t>Select Midterm Gallery</a:t>
            </a:r>
          </a:p>
          <a:p>
            <a:pPr lvl="1"/>
            <a:r>
              <a:rPr lang="en-US"/>
              <a:t>See if you can spot what these projects have in common</a:t>
            </a:r>
          </a:p>
        </p:txBody>
      </p:sp>
    </p:spTree>
    <p:extLst>
      <p:ext uri="{BB962C8B-B14F-4D97-AF65-F5344CB8AC3E}">
        <p14:creationId xmlns:p14="http://schemas.microsoft.com/office/powerpoint/2010/main" val="145121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7C0-641A-4528-BBBC-EC39FBF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Click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0FBE-EC18-48E6-8EE5-7EFD7D8C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Draw your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Choose the right collision detector for your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Use that collision detector in mousePressed</a:t>
            </a:r>
          </a:p>
          <a:p>
            <a:pPr lvl="1"/>
            <a:r>
              <a:rPr lang="en-US"/>
              <a:t>if collision occurs during click, action!</a:t>
            </a:r>
          </a:p>
        </p:txBody>
      </p:sp>
    </p:spTree>
    <p:extLst>
      <p:ext uri="{BB962C8B-B14F-4D97-AF65-F5344CB8AC3E}">
        <p14:creationId xmlns:p14="http://schemas.microsoft.com/office/powerpoint/2010/main" val="25234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BA4E-F11C-4D9C-8F14-B1E82F84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2EAD-E2FE-4D07-912F-A48D13C1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Midterms!</a:t>
            </a:r>
          </a:p>
          <a:p>
            <a:r>
              <a:rPr lang="en-US"/>
              <a:t>How to Click Buttons</a:t>
            </a:r>
          </a:p>
          <a:p>
            <a:r>
              <a:rPr lang="en-US"/>
              <a:t>Select Midterm Gallery</a:t>
            </a:r>
          </a:p>
          <a:p>
            <a:pPr lvl="1"/>
            <a:r>
              <a:rPr lang="en-US"/>
              <a:t>See if you can spot what these projects have in common</a:t>
            </a:r>
          </a:p>
        </p:txBody>
      </p:sp>
    </p:spTree>
    <p:extLst>
      <p:ext uri="{BB962C8B-B14F-4D97-AF65-F5344CB8AC3E}">
        <p14:creationId xmlns:p14="http://schemas.microsoft.com/office/powerpoint/2010/main" val="39147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D045-2FDB-4ED3-A250-E8909219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Lots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7668-3248-41A5-B107-5F72ADDE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00"/>
                </a:solidFill>
              </a:rPr>
              <a:t>Arrays</a:t>
            </a:r>
            <a:r>
              <a:rPr lang="en-US"/>
              <a:t> are used to store lots of information.</a:t>
            </a:r>
          </a:p>
          <a:p>
            <a:r>
              <a:rPr lang="en-US"/>
              <a:t>You can think of an array as a list of items.</a:t>
            </a:r>
          </a:p>
          <a:p>
            <a:r>
              <a:rPr lang="en-US"/>
              <a:t>This allows programmers to write easier to understand code that can easily be applied to many pieces of information.</a:t>
            </a:r>
          </a:p>
          <a:p>
            <a:r>
              <a:rPr lang="en-US"/>
              <a:t>Allows many objects or points of data to use the same code.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DRY – Don’t Repeat Yourself</a:t>
            </a:r>
          </a:p>
          <a:p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</a:rPr>
              <a:t>WET – “write everything twice” or “we enjoy typing”</a:t>
            </a:r>
          </a:p>
        </p:txBody>
      </p:sp>
    </p:spTree>
    <p:extLst>
      <p:ext uri="{BB962C8B-B14F-4D97-AF65-F5344CB8AC3E}">
        <p14:creationId xmlns:p14="http://schemas.microsoft.com/office/powerpoint/2010/main" val="221247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E79B-6B9A-4834-85E6-E391080B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Variable, One Value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7B1C-2BBB-4493-A62E-7CB1BF2AE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b="1" i="1" dirty="0"/>
              <a:t>x</a:t>
            </a:r>
            <a:r>
              <a:rPr lang="en-US" dirty="0"/>
              <a:t> contains 10</a:t>
            </a:r>
          </a:p>
        </p:txBody>
      </p:sp>
    </p:spTree>
    <p:extLst>
      <p:ext uri="{BB962C8B-B14F-4D97-AF65-F5344CB8AC3E}">
        <p14:creationId xmlns:p14="http://schemas.microsoft.com/office/powerpoint/2010/main" val="356986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5DB2-B09F-4C25-8FFC-1FFEC167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Variable, Many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B0852-2364-4B64-977F-A3016D7C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b="1" i="1" dirty="0"/>
              <a:t>x</a:t>
            </a:r>
            <a:r>
              <a:rPr lang="en-US" dirty="0"/>
              <a:t> contains 10, 11, 2, and 7</a:t>
            </a:r>
          </a:p>
        </p:txBody>
      </p:sp>
    </p:spTree>
    <p:extLst>
      <p:ext uri="{BB962C8B-B14F-4D97-AF65-F5344CB8AC3E}">
        <p14:creationId xmlns:p14="http://schemas.microsoft.com/office/powerpoint/2010/main" val="135886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AF028A-0A28-4ABA-929C-76C83D1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Array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86904-7099-4EB0-8E20-3BABFB22A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124352"/>
            <a:ext cx="10515600" cy="9628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361034-F8A4-4592-A6AF-D168BD34A3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5249799" y="1921521"/>
            <a:ext cx="126245" cy="12028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D0355-89F4-4ADC-8F78-F78750F4E9A2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10515600" y="1921521"/>
            <a:ext cx="120610" cy="12028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F73F0C-6ADC-4628-918F-610C66C66621}"/>
              </a:ext>
            </a:extLst>
          </p:cNvPr>
          <p:cNvCxnSpPr>
            <a:cxnSpLocks/>
          </p:cNvCxnSpPr>
          <p:nvPr/>
        </p:nvCxnSpPr>
        <p:spPr>
          <a:xfrm flipV="1">
            <a:off x="6540321" y="4215945"/>
            <a:ext cx="0" cy="87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B48DE4-C1FD-4FC6-9156-54565BB6A526}"/>
              </a:ext>
            </a:extLst>
          </p:cNvPr>
          <p:cNvCxnSpPr>
            <a:cxnSpLocks/>
          </p:cNvCxnSpPr>
          <p:nvPr/>
        </p:nvCxnSpPr>
        <p:spPr>
          <a:xfrm flipV="1">
            <a:off x="8148033" y="4215943"/>
            <a:ext cx="0" cy="87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974709-9354-40B5-B689-BB08A595880B}"/>
              </a:ext>
            </a:extLst>
          </p:cNvPr>
          <p:cNvCxnSpPr>
            <a:cxnSpLocks/>
          </p:cNvCxnSpPr>
          <p:nvPr/>
        </p:nvCxnSpPr>
        <p:spPr>
          <a:xfrm flipV="1">
            <a:off x="9358648" y="4215943"/>
            <a:ext cx="0" cy="8734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E6DBC6-25BE-4D63-98ED-55E366FC7A24}"/>
              </a:ext>
            </a:extLst>
          </p:cNvPr>
          <p:cNvSpPr txBox="1"/>
          <p:nvPr/>
        </p:nvSpPr>
        <p:spPr>
          <a:xfrm>
            <a:off x="5249799" y="1690688"/>
            <a:ext cx="53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brackets tell p5 we’re making an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6B79B-8320-4FAD-ADD6-924648DA927D}"/>
              </a:ext>
            </a:extLst>
          </p:cNvPr>
          <p:cNvSpPr txBox="1"/>
          <p:nvPr/>
        </p:nvSpPr>
        <p:spPr>
          <a:xfrm>
            <a:off x="5911948" y="521821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commas separate each value in the array</a:t>
            </a:r>
          </a:p>
        </p:txBody>
      </p:sp>
    </p:spTree>
    <p:extLst>
      <p:ext uri="{BB962C8B-B14F-4D97-AF65-F5344CB8AC3E}">
        <p14:creationId xmlns:p14="http://schemas.microsoft.com/office/powerpoint/2010/main" val="205880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887</Words>
  <Application>Microsoft Office PowerPoint</Application>
  <PresentationFormat>Widescreen</PresentationFormat>
  <Paragraphs>170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Courier New</vt:lpstr>
      <vt:lpstr>Roboto Slab</vt:lpstr>
      <vt:lpstr>Source Sans Pro</vt:lpstr>
      <vt:lpstr>Source Sans Pro Black</vt:lpstr>
      <vt:lpstr>Wingdings</vt:lpstr>
      <vt:lpstr>Office Theme</vt:lpstr>
      <vt:lpstr>Arrays</vt:lpstr>
      <vt:lpstr>Welcome Back!</vt:lpstr>
      <vt:lpstr>Previously in IMM120</vt:lpstr>
      <vt:lpstr>How To Click Buttons</vt:lpstr>
      <vt:lpstr>Previously in IMM120</vt:lpstr>
      <vt:lpstr>Handling Lots of Information</vt:lpstr>
      <vt:lpstr>One Variable, One Value</vt:lpstr>
      <vt:lpstr>One Variable, Many Values</vt:lpstr>
      <vt:lpstr>Our First Array</vt:lpstr>
      <vt:lpstr>How Do We Access the Values?</vt:lpstr>
      <vt:lpstr>Use Each Index as an Individual Variable</vt:lpstr>
      <vt:lpstr>Using All Items in an Array</vt:lpstr>
      <vt:lpstr>Looping</vt:lpstr>
      <vt:lpstr>Setting Array Values with a Loop</vt:lpstr>
      <vt:lpstr>Length</vt:lpstr>
      <vt:lpstr>Reminder About Modulo (%)</vt:lpstr>
      <vt:lpstr>Using Arrays For Shapes</vt:lpstr>
      <vt:lpstr>Using Arrays For Shapes</vt:lpstr>
      <vt:lpstr>More Ways to Update Arrays</vt:lpstr>
      <vt:lpstr>PowerPoint Presentation</vt:lpstr>
      <vt:lpstr>PowerPoint Presentation</vt:lpstr>
      <vt:lpstr>PowerPoint Presentation</vt:lpstr>
      <vt:lpstr>PowerPoint Presentation</vt:lpstr>
      <vt:lpstr>More Ways to Update Arrays</vt:lpstr>
      <vt:lpstr>Your Turn: add a planet on click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Christopher Hallberg</dc:creator>
  <cp:lastModifiedBy>Christopher Hallberg</cp:lastModifiedBy>
  <cp:revision>71</cp:revision>
  <dcterms:created xsi:type="dcterms:W3CDTF">2017-11-06T20:01:04Z</dcterms:created>
  <dcterms:modified xsi:type="dcterms:W3CDTF">2018-03-19T23:49:02Z</dcterms:modified>
</cp:coreProperties>
</file>