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6" r:id="rId2"/>
    <p:sldId id="257" r:id="rId3"/>
    <p:sldId id="273" r:id="rId4"/>
    <p:sldId id="274" r:id="rId5"/>
    <p:sldId id="275" r:id="rId6"/>
    <p:sldId id="278" r:id="rId7"/>
    <p:sldId id="269" r:id="rId8"/>
    <p:sldId id="259" r:id="rId9"/>
    <p:sldId id="258" r:id="rId10"/>
    <p:sldId id="260" r:id="rId11"/>
    <p:sldId id="261" r:id="rId12"/>
    <p:sldId id="264" r:id="rId13"/>
    <p:sldId id="268" r:id="rId14"/>
    <p:sldId id="270" r:id="rId15"/>
    <p:sldId id="271" r:id="rId16"/>
    <p:sldId id="277" r:id="rId17"/>
    <p:sldId id="272" r:id="rId18"/>
    <p:sldId id="266" r:id="rId19"/>
    <p:sldId id="26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9" autoAdjust="0"/>
    <p:restoredTop sz="93659" autoAdjust="0"/>
  </p:normalViewPr>
  <p:slideViewPr>
    <p:cSldViewPr snapToGrid="0">
      <p:cViewPr varScale="1">
        <p:scale>
          <a:sx n="78" d="100"/>
          <a:sy n="78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5ABD1-F3CF-4A9B-9B91-8C86FC368013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45187-065A-4F17-A4DA-8325CB472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how do we move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Let’s pull up the example from last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loops in all the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we have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9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about when you eat food?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0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1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vs While example (if &lt; 300) x +=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vs While example (if &lt; 300) x +=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18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vs While with echo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00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 lines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7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45187-065A-4F17-A4DA-8325CB4721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9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0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2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9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7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2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5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7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BD98-9003-4D2F-810D-8C974BDCC6DE}" type="datetimeFigureOut">
              <a:rPr lang="en-US" smtClean="0"/>
              <a:t>3/26/2018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2566B-BB95-4EC2-8336-C684ABDB5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2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olvingsol.com/solution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D136D-8D7B-40E7-9CC9-AB5E1589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581025"/>
            <a:ext cx="56959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3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0501-CCFE-4F89-832D-33EC95DD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While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12D92-2ADB-4A2B-96BF-54DD009D62C4}"/>
              </a:ext>
            </a:extLst>
          </p:cNvPr>
          <p:cNvSpPr/>
          <p:nvPr/>
        </p:nvSpPr>
        <p:spPr>
          <a:xfrm>
            <a:off x="838200" y="1690688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A124832-640D-4DE2-A77E-5218CC4EF12C}"/>
              </a:ext>
            </a:extLst>
          </p:cNvPr>
          <p:cNvSpPr/>
          <p:nvPr/>
        </p:nvSpPr>
        <p:spPr>
          <a:xfrm>
            <a:off x="838200" y="2759943"/>
            <a:ext cx="2618509" cy="831272"/>
          </a:xfrm>
          <a:prstGeom prst="diamon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while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3DFD1-7908-40CE-9128-654B8178A51C}"/>
              </a:ext>
            </a:extLst>
          </p:cNvPr>
          <p:cNvSpPr/>
          <p:nvPr/>
        </p:nvSpPr>
        <p:spPr>
          <a:xfrm>
            <a:off x="3456709" y="3662942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61875-728A-4054-8B26-22FEB603548C}"/>
              </a:ext>
            </a:extLst>
          </p:cNvPr>
          <p:cNvSpPr/>
          <p:nvPr/>
        </p:nvSpPr>
        <p:spPr>
          <a:xfrm>
            <a:off x="838199" y="6244797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6FCEA-DF7E-4BBC-B5B9-E4EE4EDA3ECF}"/>
              </a:ext>
            </a:extLst>
          </p:cNvPr>
          <p:cNvSpPr/>
          <p:nvPr/>
        </p:nvSpPr>
        <p:spPr>
          <a:xfrm>
            <a:off x="3456709" y="4815315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5DC0D4-3148-4FAF-B1CB-3A79ADB6D2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47455" y="2244870"/>
            <a:ext cx="0" cy="51507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A7B0294-E8D9-47A7-A51E-DB1B563247B3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456709" y="3175579"/>
            <a:ext cx="1309255" cy="487363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2D0F6-4E47-4636-AD52-ADA7E1AB0A7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65964" y="4217124"/>
            <a:ext cx="0" cy="59819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B7934E-7F15-470E-A4E3-47FEE1A67DB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147454" y="3591215"/>
            <a:ext cx="1" cy="265358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9DFA44C-426F-4080-A008-423CB09C3BC1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5400000" flipH="1">
            <a:off x="2151933" y="2755466"/>
            <a:ext cx="2609554" cy="2618509"/>
          </a:xfrm>
          <a:prstGeom prst="bentConnector5">
            <a:avLst>
              <a:gd name="adj1" fmla="val -8760"/>
              <a:gd name="adj2" fmla="val -71429"/>
              <a:gd name="adj3" fmla="val 108760"/>
            </a:avLst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18552A-B935-4B2F-A819-71B87DFBDF36}"/>
              </a:ext>
            </a:extLst>
          </p:cNvPr>
          <p:cNvSpPr txBox="1"/>
          <p:nvPr/>
        </p:nvSpPr>
        <p:spPr>
          <a:xfrm>
            <a:off x="7051963" y="3201369"/>
            <a:ext cx="45496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This is the difference.</a:t>
            </a:r>
          </a:p>
          <a:p>
            <a:r>
              <a:rPr lang="en-US"/>
              <a:t>After the code in the brackets has been run,</a:t>
            </a:r>
          </a:p>
          <a:p>
            <a:r>
              <a:rPr lang="en-US"/>
              <a:t>        a while loop goes back to the start and</a:t>
            </a:r>
          </a:p>
          <a:p>
            <a:r>
              <a:rPr lang="en-US"/>
              <a:t>        checks its condition again.</a:t>
            </a:r>
          </a:p>
          <a:p>
            <a:r>
              <a:rPr lang="en-US"/>
              <a:t>The code repeats </a:t>
            </a:r>
            <a:r>
              <a:rPr lang="en-US" i="1"/>
              <a:t>while</a:t>
            </a:r>
            <a:r>
              <a:rPr lang="en-US"/>
              <a:t> the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218762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20C3-5926-41BE-A1A3-EE37B9C6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Loops: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A415-B46A-4863-A0A2-B056A5F2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514350" indent="-514350" algn="r">
              <a:buFont typeface="+mj-lt"/>
              <a:buAutoNum type="arabicPeriod"/>
            </a:pPr>
            <a:r>
              <a:rPr lang="en-US"/>
              <a:t>Set a </a:t>
            </a:r>
            <a:r>
              <a:rPr lang="en-US">
                <a:solidFill>
                  <a:srgbClr val="00B0F0"/>
                </a:solidFill>
              </a:rPr>
              <a:t>starting</a:t>
            </a:r>
            <a:r>
              <a:rPr lang="en-US"/>
              <a:t> point</a:t>
            </a:r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Set an </a:t>
            </a:r>
            <a:r>
              <a:rPr lang="en-US">
                <a:solidFill>
                  <a:srgbClr val="FFFF00"/>
                </a:solidFill>
              </a:rPr>
              <a:t>end</a:t>
            </a:r>
            <a:r>
              <a:rPr lang="en-US"/>
              <a:t> point</a:t>
            </a:r>
          </a:p>
          <a:p>
            <a:pPr marL="514350" indent="-514350" algn="r">
              <a:buFont typeface="+mj-lt"/>
              <a:buAutoNum type="arabicPeriod"/>
            </a:pPr>
            <a:endParaRPr lang="en-US"/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Change by the </a:t>
            </a:r>
            <a:r>
              <a:rPr lang="en-US">
                <a:solidFill>
                  <a:srgbClr val="92D050"/>
                </a:solidFill>
              </a:rPr>
              <a:t>gap</a:t>
            </a:r>
            <a:r>
              <a:rPr lang="en-US"/>
              <a:t> you want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DBE6-E988-48C3-8AEE-9D3EE66D6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var x =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100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while (x &lt; 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300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ellipse(x, 300, 100);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x +=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10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90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20C3-5926-41BE-A1A3-EE37B9C6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Loops: Counting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A415-B46A-4863-A0A2-B056A5F2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514350" indent="-514350" algn="r">
              <a:buFont typeface="+mj-lt"/>
              <a:buAutoNum type="arabicPeriod"/>
            </a:pPr>
            <a:r>
              <a:rPr lang="en-US"/>
              <a:t>Set a </a:t>
            </a:r>
            <a:r>
              <a:rPr lang="en-US">
                <a:solidFill>
                  <a:srgbClr val="00B0F0"/>
                </a:solidFill>
              </a:rPr>
              <a:t>starting</a:t>
            </a:r>
            <a:r>
              <a:rPr lang="en-US"/>
              <a:t> point</a:t>
            </a:r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Set an </a:t>
            </a:r>
            <a:r>
              <a:rPr lang="en-US">
                <a:solidFill>
                  <a:srgbClr val="FFFF00"/>
                </a:solidFill>
              </a:rPr>
              <a:t>end</a:t>
            </a:r>
            <a:r>
              <a:rPr lang="en-US"/>
              <a:t> point</a:t>
            </a:r>
          </a:p>
          <a:p>
            <a:pPr marL="514350" indent="-514350" algn="r">
              <a:buFont typeface="+mj-lt"/>
              <a:buAutoNum type="arabicPeriod"/>
            </a:pPr>
            <a:endParaRPr lang="en-US"/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Add </a:t>
            </a:r>
            <a:r>
              <a:rPr lang="en-US">
                <a:solidFill>
                  <a:srgbClr val="92D050"/>
                </a:solidFill>
              </a:rPr>
              <a:t>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DBE6-E988-48C3-8AEE-9D3EE66D6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var count =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1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while (count &lt;= 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300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line(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 pitchFamily="2" charset="0"/>
                <a:ea typeface="Roboto Slab" pitchFamily="2" charset="0"/>
              </a:rPr>
              <a:t>/* random */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count ++;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857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A8994-D2DA-4952-B41C-0C797DD0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06" y="0"/>
            <a:ext cx="847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12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20C3-5926-41BE-A1A3-EE37B9C6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Loops: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A415-B46A-4863-A0A2-B056A5F20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Loops are very commonly used for arrays in two ways:</a:t>
            </a:r>
          </a:p>
          <a:p>
            <a:pPr marL="0" indent="0">
              <a:buNone/>
            </a:pPr>
            <a:endParaRPr lang="en-US"/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Set a </a:t>
            </a:r>
            <a:r>
              <a:rPr lang="en-US">
                <a:solidFill>
                  <a:srgbClr val="00B0F0"/>
                </a:solidFill>
              </a:rPr>
              <a:t>starting</a:t>
            </a:r>
            <a:r>
              <a:rPr lang="en-US"/>
              <a:t> point</a:t>
            </a:r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Set an </a:t>
            </a:r>
            <a:r>
              <a:rPr lang="en-US">
                <a:solidFill>
                  <a:srgbClr val="FFFF00"/>
                </a:solidFill>
              </a:rPr>
              <a:t>end</a:t>
            </a:r>
            <a:r>
              <a:rPr lang="en-US"/>
              <a:t> point</a:t>
            </a:r>
          </a:p>
          <a:p>
            <a:pPr marL="514350" indent="-514350" algn="r">
              <a:buFont typeface="+mj-lt"/>
              <a:buAutoNum type="arabicPeriod"/>
            </a:pPr>
            <a:endParaRPr lang="en-US"/>
          </a:p>
          <a:p>
            <a:pPr marL="514350" indent="-514350" algn="r">
              <a:buFont typeface="+mj-lt"/>
              <a:buAutoNum type="arabicPeriod"/>
            </a:pPr>
            <a:r>
              <a:rPr lang="en-US"/>
              <a:t>Add </a:t>
            </a:r>
            <a:r>
              <a:rPr lang="en-US">
                <a:solidFill>
                  <a:srgbClr val="92D050"/>
                </a:solidFill>
              </a:rPr>
              <a:t>one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4EDBE6-E988-48C3-8AEE-9D3EE66D69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 sz="1800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var index = 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while (index &lt; 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arr.length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arr[index];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index ++;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85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FA3B-319C-4C98-BF60-88C0DC2A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Loops: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38897F-2E6B-44E2-935C-8D7F864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can use loops to fill arrays as well (as discussed last week).</a:t>
            </a:r>
          </a:p>
        </p:txBody>
      </p:sp>
    </p:spTree>
    <p:extLst>
      <p:ext uri="{BB962C8B-B14F-4D97-AF65-F5344CB8AC3E}">
        <p14:creationId xmlns:p14="http://schemas.microsoft.com/office/powerpoint/2010/main" val="272545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B0BE-B41A-4219-8598-20B4E862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“For”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3441-B06D-4CA1-8F9F-52A00BA075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There’s a more concise way to write a counting loop:</a:t>
            </a:r>
            <a:endParaRPr lang="en-US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var index = 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while (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index &lt; arr.length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arr[index];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index ++;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}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D9A38-A4EA-4811-864A-8F763D20E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/>
          <a:lstStyle/>
          <a:p>
            <a:endParaRPr lang="en-US" b="1">
              <a:latin typeface="Roboto Slab" pitchFamily="2" charset="0"/>
              <a:ea typeface="Roboto Slab" pitchFamily="2" charset="0"/>
            </a:endParaRPr>
          </a:p>
          <a:p>
            <a:endParaRPr lang="en-US" b="1">
              <a:latin typeface="Roboto Slab" pitchFamily="2" charset="0"/>
              <a:ea typeface="Roboto Slab" pitchFamily="2" charset="0"/>
            </a:endParaRPr>
          </a:p>
          <a:p>
            <a:endParaRPr lang="en-US" b="1">
              <a:latin typeface="Roboto Slab" pitchFamily="2" charset="0"/>
              <a:ea typeface="Roboto Slab" pitchFamily="2" charset="0"/>
            </a:endParaRP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for (</a:t>
            </a:r>
            <a:r>
              <a:rPr lang="en-US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var i = 0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 </a:t>
            </a:r>
            <a:r>
              <a:rPr lang="en-US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i &lt; arr.length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; </a:t>
            </a:r>
            <a:r>
              <a:rPr lang="en-US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i++</a:t>
            </a:r>
            <a:r>
              <a:rPr lang="en-US" b="1">
                <a:latin typeface="Roboto Slab" pitchFamily="2" charset="0"/>
                <a:ea typeface="Roboto Slab" pitchFamily="2" charset="0"/>
              </a:rPr>
              <a:t>) {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        arr[i];</a:t>
            </a:r>
          </a:p>
          <a:p>
            <a:pPr marL="0" indent="0">
              <a:buNone/>
            </a:pPr>
            <a:r>
              <a:rPr lang="en-US" b="1">
                <a:latin typeface="Roboto Slab" pitchFamily="2" charset="0"/>
                <a:ea typeface="Roboto Slab" pitchFamily="2" charset="0"/>
              </a:rPr>
              <a:t>}</a:t>
            </a:r>
          </a:p>
          <a:p>
            <a:pPr marL="0" indent="0">
              <a:buNone/>
            </a:pPr>
            <a:endParaRPr lang="en-US" b="1"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76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23EA6E-B1A3-4419-AAE9-FB333390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 Wall Drawings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37540-7BF1-46BE-8B51-73D865C58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http://solvingsol.com/solutions/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224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1451A7-6246-4B36-ACF9-957D7476E885}"/>
              </a:ext>
            </a:extLst>
          </p:cNvPr>
          <p:cNvSpPr/>
          <p:nvPr/>
        </p:nvSpPr>
        <p:spPr>
          <a:xfrm>
            <a:off x="1614062" y="1690688"/>
            <a:ext cx="5084618" cy="45165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F03A3-6629-41AB-8C1E-7641B853D612}"/>
              </a:ext>
            </a:extLst>
          </p:cNvPr>
          <p:cNvCxnSpPr/>
          <p:nvPr/>
        </p:nvCxnSpPr>
        <p:spPr>
          <a:xfrm>
            <a:off x="161406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590D7A-B53C-4A17-9D0F-F6653CC4F02A}"/>
              </a:ext>
            </a:extLst>
          </p:cNvPr>
          <p:cNvCxnSpPr/>
          <p:nvPr/>
        </p:nvCxnSpPr>
        <p:spPr>
          <a:xfrm>
            <a:off x="335973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535F68-2D6F-4F54-98E5-B31F9CF4B7E7}"/>
              </a:ext>
            </a:extLst>
          </p:cNvPr>
          <p:cNvCxnSpPr/>
          <p:nvPr/>
        </p:nvCxnSpPr>
        <p:spPr>
          <a:xfrm>
            <a:off x="219595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D022CB-1DC3-4E92-AC36-9502FAAE9E91}"/>
              </a:ext>
            </a:extLst>
          </p:cNvPr>
          <p:cNvCxnSpPr/>
          <p:nvPr/>
        </p:nvCxnSpPr>
        <p:spPr>
          <a:xfrm>
            <a:off x="277784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C12B4-C111-4B95-8CF5-14779BF37B2B}"/>
              </a:ext>
            </a:extLst>
          </p:cNvPr>
          <p:cNvCxnSpPr/>
          <p:nvPr/>
        </p:nvCxnSpPr>
        <p:spPr>
          <a:xfrm>
            <a:off x="394162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61CAC3-414C-468E-B5D5-FD7C5F14B008}"/>
              </a:ext>
            </a:extLst>
          </p:cNvPr>
          <p:cNvCxnSpPr/>
          <p:nvPr/>
        </p:nvCxnSpPr>
        <p:spPr>
          <a:xfrm>
            <a:off x="568729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09E123-8E4E-4EEE-935B-026B9A779A6A}"/>
              </a:ext>
            </a:extLst>
          </p:cNvPr>
          <p:cNvCxnSpPr/>
          <p:nvPr/>
        </p:nvCxnSpPr>
        <p:spPr>
          <a:xfrm>
            <a:off x="452351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E2C21-018B-4369-9F96-B077969121AF}"/>
              </a:ext>
            </a:extLst>
          </p:cNvPr>
          <p:cNvCxnSpPr/>
          <p:nvPr/>
        </p:nvCxnSpPr>
        <p:spPr>
          <a:xfrm>
            <a:off x="510540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656A4-6A05-4599-BAF0-A952B9569F0B}"/>
              </a:ext>
            </a:extLst>
          </p:cNvPr>
          <p:cNvCxnSpPr/>
          <p:nvPr/>
        </p:nvCxnSpPr>
        <p:spPr>
          <a:xfrm>
            <a:off x="626918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FEB788-742F-4AA5-8B9B-B06EAC1AB0FF}"/>
              </a:ext>
            </a:extLst>
          </p:cNvPr>
          <p:cNvCxnSpPr/>
          <p:nvPr/>
        </p:nvCxnSpPr>
        <p:spPr>
          <a:xfrm>
            <a:off x="685107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FBF3F970-95D2-40BC-9DE1-5CAFDA35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Filling Shapes with Patterns</a:t>
            </a:r>
          </a:p>
        </p:txBody>
      </p:sp>
    </p:spTree>
    <p:extLst>
      <p:ext uri="{BB962C8B-B14F-4D97-AF65-F5344CB8AC3E}">
        <p14:creationId xmlns:p14="http://schemas.microsoft.com/office/powerpoint/2010/main" val="170022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1451A7-6246-4B36-ACF9-957D7476E885}"/>
              </a:ext>
            </a:extLst>
          </p:cNvPr>
          <p:cNvSpPr/>
          <p:nvPr/>
        </p:nvSpPr>
        <p:spPr>
          <a:xfrm>
            <a:off x="1614062" y="1690688"/>
            <a:ext cx="5084618" cy="451658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F03A3-6629-41AB-8C1E-7641B853D612}"/>
              </a:ext>
            </a:extLst>
          </p:cNvPr>
          <p:cNvCxnSpPr/>
          <p:nvPr/>
        </p:nvCxnSpPr>
        <p:spPr>
          <a:xfrm>
            <a:off x="161406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590D7A-B53C-4A17-9D0F-F6653CC4F02A}"/>
              </a:ext>
            </a:extLst>
          </p:cNvPr>
          <p:cNvCxnSpPr/>
          <p:nvPr/>
        </p:nvCxnSpPr>
        <p:spPr>
          <a:xfrm>
            <a:off x="335973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535F68-2D6F-4F54-98E5-B31F9CF4B7E7}"/>
              </a:ext>
            </a:extLst>
          </p:cNvPr>
          <p:cNvCxnSpPr/>
          <p:nvPr/>
        </p:nvCxnSpPr>
        <p:spPr>
          <a:xfrm>
            <a:off x="219595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D022CB-1DC3-4E92-AC36-9502FAAE9E91}"/>
              </a:ext>
            </a:extLst>
          </p:cNvPr>
          <p:cNvCxnSpPr/>
          <p:nvPr/>
        </p:nvCxnSpPr>
        <p:spPr>
          <a:xfrm>
            <a:off x="277784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5C12B4-C111-4B95-8CF5-14779BF37B2B}"/>
              </a:ext>
            </a:extLst>
          </p:cNvPr>
          <p:cNvCxnSpPr/>
          <p:nvPr/>
        </p:nvCxnSpPr>
        <p:spPr>
          <a:xfrm>
            <a:off x="394162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61CAC3-414C-468E-B5D5-FD7C5F14B008}"/>
              </a:ext>
            </a:extLst>
          </p:cNvPr>
          <p:cNvCxnSpPr/>
          <p:nvPr/>
        </p:nvCxnSpPr>
        <p:spPr>
          <a:xfrm>
            <a:off x="568729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09E123-8E4E-4EEE-935B-026B9A779A6A}"/>
              </a:ext>
            </a:extLst>
          </p:cNvPr>
          <p:cNvCxnSpPr/>
          <p:nvPr/>
        </p:nvCxnSpPr>
        <p:spPr>
          <a:xfrm>
            <a:off x="452351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E2C21-018B-4369-9F96-B077969121AF}"/>
              </a:ext>
            </a:extLst>
          </p:cNvPr>
          <p:cNvCxnSpPr/>
          <p:nvPr/>
        </p:nvCxnSpPr>
        <p:spPr>
          <a:xfrm>
            <a:off x="510540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656A4-6A05-4599-BAF0-A952B9569F0B}"/>
              </a:ext>
            </a:extLst>
          </p:cNvPr>
          <p:cNvCxnSpPr/>
          <p:nvPr/>
        </p:nvCxnSpPr>
        <p:spPr>
          <a:xfrm>
            <a:off x="626918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FEB788-742F-4AA5-8B9B-B06EAC1AB0FF}"/>
              </a:ext>
            </a:extLst>
          </p:cNvPr>
          <p:cNvCxnSpPr/>
          <p:nvPr/>
        </p:nvCxnSpPr>
        <p:spPr>
          <a:xfrm>
            <a:off x="6851072" y="1680298"/>
            <a:ext cx="4502728" cy="450272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FBF3F970-95D2-40BC-9DE1-5CAFDA35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Filling Shapes with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044CB-BBF5-461C-8A2E-59A73DC9661E}"/>
              </a:ext>
            </a:extLst>
          </p:cNvPr>
          <p:cNvSpPr/>
          <p:nvPr/>
        </p:nvSpPr>
        <p:spPr>
          <a:xfrm>
            <a:off x="6740245" y="1440873"/>
            <a:ext cx="4966847" cy="5209309"/>
          </a:xfrm>
          <a:prstGeom prst="rect">
            <a:avLst/>
          </a:prstGeom>
          <a:solidFill>
            <a:srgbClr val="000000">
              <a:alpha val="74902"/>
            </a:srgbClr>
          </a:solidFill>
          <a:ln w="3810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9F31-B56A-421B-9626-20B24511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8D7E-3978-41A9-9C29-447ECB57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Everyone got everything right on the minute survey!</a:t>
            </a:r>
          </a:p>
          <a:p>
            <a:r>
              <a:rPr lang="en-US"/>
              <a:t>Review:</a:t>
            </a:r>
          </a:p>
          <a:p>
            <a:pPr lvl="1"/>
            <a:r>
              <a:rPr lang="en-US"/>
              <a:t>push / pop</a:t>
            </a:r>
          </a:p>
          <a:p>
            <a:pPr lvl="1"/>
            <a:r>
              <a:rPr lang="en-US"/>
              <a:t>SNAKE!!</a:t>
            </a:r>
          </a:p>
        </p:txBody>
      </p:sp>
    </p:spTree>
    <p:extLst>
      <p:ext uri="{BB962C8B-B14F-4D97-AF65-F5344CB8AC3E}">
        <p14:creationId xmlns:p14="http://schemas.microsoft.com/office/powerpoint/2010/main" val="124317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98E5-A69E-4431-A13F-39CE2A0D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4B5B-5CE6-4FD2-9334-94F221D25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Submit your work today</a:t>
            </a:r>
          </a:p>
        </p:txBody>
      </p:sp>
    </p:spTree>
    <p:extLst>
      <p:ext uri="{BB962C8B-B14F-4D97-AF65-F5344CB8AC3E}">
        <p14:creationId xmlns:p14="http://schemas.microsoft.com/office/powerpoint/2010/main" val="2683047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90BE-5DE9-4427-B088-A8F3B483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Minute Survey: Future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BDBF1-5A3B-424E-8A6C-F033E8196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Also, The Deep End: where I can explain how things work</a:t>
            </a:r>
          </a:p>
        </p:txBody>
      </p:sp>
    </p:spTree>
    <p:extLst>
      <p:ext uri="{BB962C8B-B14F-4D97-AF65-F5344CB8AC3E}">
        <p14:creationId xmlns:p14="http://schemas.microsoft.com/office/powerpoint/2010/main" val="24180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532771-DE67-4C6B-87A8-E083195CAA79}"/>
              </a:ext>
            </a:extLst>
          </p:cNvPr>
          <p:cNvSpPr/>
          <p:nvPr/>
        </p:nvSpPr>
        <p:spPr>
          <a:xfrm>
            <a:off x="9802090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F94EA-59CE-4EF2-983F-71E7F3960FD1}"/>
              </a:ext>
            </a:extLst>
          </p:cNvPr>
          <p:cNvSpPr/>
          <p:nvPr/>
        </p:nvSpPr>
        <p:spPr>
          <a:xfrm>
            <a:off x="890847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77B9-B009-4E90-8471-C3EADA2AC3CF}"/>
              </a:ext>
            </a:extLst>
          </p:cNvPr>
          <p:cNvSpPr/>
          <p:nvPr/>
        </p:nvSpPr>
        <p:spPr>
          <a:xfrm>
            <a:off x="801485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EB735-ED79-4971-BADA-E91E5197744B}"/>
              </a:ext>
            </a:extLst>
          </p:cNvPr>
          <p:cNvSpPr/>
          <p:nvPr/>
        </p:nvSpPr>
        <p:spPr>
          <a:xfrm>
            <a:off x="712123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331C9-BAB7-4C41-9645-D165ACAF9A0F}"/>
              </a:ext>
            </a:extLst>
          </p:cNvPr>
          <p:cNvSpPr/>
          <p:nvPr/>
        </p:nvSpPr>
        <p:spPr>
          <a:xfrm>
            <a:off x="622761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B88D04-5F27-477F-998E-7B3CA19AFDEB}"/>
              </a:ext>
            </a:extLst>
          </p:cNvPr>
          <p:cNvSpPr/>
          <p:nvPr/>
        </p:nvSpPr>
        <p:spPr>
          <a:xfrm>
            <a:off x="5334000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795E36-887C-4F4B-B401-D33E941F9645}"/>
              </a:ext>
            </a:extLst>
          </p:cNvPr>
          <p:cNvSpPr/>
          <p:nvPr/>
        </p:nvSpPr>
        <p:spPr>
          <a:xfrm>
            <a:off x="444038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0E32BE-8E26-4C77-9C77-F70BEE3CB907}"/>
              </a:ext>
            </a:extLst>
          </p:cNvPr>
          <p:cNvSpPr/>
          <p:nvPr/>
        </p:nvSpPr>
        <p:spPr>
          <a:xfrm>
            <a:off x="354676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46A43-B270-4D2A-A83C-35C43B6DA556}"/>
              </a:ext>
            </a:extLst>
          </p:cNvPr>
          <p:cNvSpPr/>
          <p:nvPr/>
        </p:nvSpPr>
        <p:spPr>
          <a:xfrm>
            <a:off x="265314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3815F-8DF5-4178-A50F-51B674CF18EA}"/>
              </a:ext>
            </a:extLst>
          </p:cNvPr>
          <p:cNvSpPr/>
          <p:nvPr/>
        </p:nvSpPr>
        <p:spPr>
          <a:xfrm>
            <a:off x="175952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532771-DE67-4C6B-87A8-E083195CAA79}"/>
              </a:ext>
            </a:extLst>
          </p:cNvPr>
          <p:cNvSpPr/>
          <p:nvPr/>
        </p:nvSpPr>
        <p:spPr>
          <a:xfrm>
            <a:off x="9802090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F94EA-59CE-4EF2-983F-71E7F3960FD1}"/>
              </a:ext>
            </a:extLst>
          </p:cNvPr>
          <p:cNvSpPr/>
          <p:nvPr/>
        </p:nvSpPr>
        <p:spPr>
          <a:xfrm>
            <a:off x="890847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77B9-B009-4E90-8471-C3EADA2AC3CF}"/>
              </a:ext>
            </a:extLst>
          </p:cNvPr>
          <p:cNvSpPr/>
          <p:nvPr/>
        </p:nvSpPr>
        <p:spPr>
          <a:xfrm>
            <a:off x="801485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EB735-ED79-4971-BADA-E91E5197744B}"/>
              </a:ext>
            </a:extLst>
          </p:cNvPr>
          <p:cNvSpPr/>
          <p:nvPr/>
        </p:nvSpPr>
        <p:spPr>
          <a:xfrm>
            <a:off x="712123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331C9-BAB7-4C41-9645-D165ACAF9A0F}"/>
              </a:ext>
            </a:extLst>
          </p:cNvPr>
          <p:cNvSpPr/>
          <p:nvPr/>
        </p:nvSpPr>
        <p:spPr>
          <a:xfrm>
            <a:off x="622761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B88D04-5F27-477F-998E-7B3CA19AFDEB}"/>
              </a:ext>
            </a:extLst>
          </p:cNvPr>
          <p:cNvSpPr/>
          <p:nvPr/>
        </p:nvSpPr>
        <p:spPr>
          <a:xfrm>
            <a:off x="5334000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795E36-887C-4F4B-B401-D33E941F9645}"/>
              </a:ext>
            </a:extLst>
          </p:cNvPr>
          <p:cNvSpPr/>
          <p:nvPr/>
        </p:nvSpPr>
        <p:spPr>
          <a:xfrm>
            <a:off x="444038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0E32BE-8E26-4C77-9C77-F70BEE3CB907}"/>
              </a:ext>
            </a:extLst>
          </p:cNvPr>
          <p:cNvSpPr/>
          <p:nvPr/>
        </p:nvSpPr>
        <p:spPr>
          <a:xfrm>
            <a:off x="354676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46A43-B270-4D2A-A83C-35C43B6DA556}"/>
              </a:ext>
            </a:extLst>
          </p:cNvPr>
          <p:cNvSpPr/>
          <p:nvPr/>
        </p:nvSpPr>
        <p:spPr>
          <a:xfrm>
            <a:off x="265314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3815F-8DF5-4178-A50F-51B674CF18EA}"/>
              </a:ext>
            </a:extLst>
          </p:cNvPr>
          <p:cNvSpPr/>
          <p:nvPr/>
        </p:nvSpPr>
        <p:spPr>
          <a:xfrm>
            <a:off x="175952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AB108D-318D-4534-BB95-FB0C3AEC46D8}"/>
              </a:ext>
            </a:extLst>
          </p:cNvPr>
          <p:cNvSpPr/>
          <p:nvPr/>
        </p:nvSpPr>
        <p:spPr>
          <a:xfrm>
            <a:off x="907474" y="2500744"/>
            <a:ext cx="1856509" cy="1856509"/>
          </a:xfrm>
          <a:prstGeom prst="ellips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6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532771-DE67-4C6B-87A8-E083195CAA79}"/>
              </a:ext>
            </a:extLst>
          </p:cNvPr>
          <p:cNvSpPr/>
          <p:nvPr/>
        </p:nvSpPr>
        <p:spPr>
          <a:xfrm>
            <a:off x="9802090" y="2500745"/>
            <a:ext cx="1856509" cy="1856509"/>
          </a:xfrm>
          <a:prstGeom prst="ellipse">
            <a:avLst/>
          </a:prstGeom>
          <a:noFill/>
          <a:ln w="76200">
            <a:solidFill>
              <a:srgbClr val="00B0F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F94EA-59CE-4EF2-983F-71E7F3960FD1}"/>
              </a:ext>
            </a:extLst>
          </p:cNvPr>
          <p:cNvSpPr/>
          <p:nvPr/>
        </p:nvSpPr>
        <p:spPr>
          <a:xfrm>
            <a:off x="890847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77B9-B009-4E90-8471-C3EADA2AC3CF}"/>
              </a:ext>
            </a:extLst>
          </p:cNvPr>
          <p:cNvSpPr/>
          <p:nvPr/>
        </p:nvSpPr>
        <p:spPr>
          <a:xfrm>
            <a:off x="801485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EB735-ED79-4971-BADA-E91E5197744B}"/>
              </a:ext>
            </a:extLst>
          </p:cNvPr>
          <p:cNvSpPr/>
          <p:nvPr/>
        </p:nvSpPr>
        <p:spPr>
          <a:xfrm>
            <a:off x="712123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331C9-BAB7-4C41-9645-D165ACAF9A0F}"/>
              </a:ext>
            </a:extLst>
          </p:cNvPr>
          <p:cNvSpPr/>
          <p:nvPr/>
        </p:nvSpPr>
        <p:spPr>
          <a:xfrm>
            <a:off x="622761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B88D04-5F27-477F-998E-7B3CA19AFDEB}"/>
              </a:ext>
            </a:extLst>
          </p:cNvPr>
          <p:cNvSpPr/>
          <p:nvPr/>
        </p:nvSpPr>
        <p:spPr>
          <a:xfrm>
            <a:off x="5334000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795E36-887C-4F4B-B401-D33E941F9645}"/>
              </a:ext>
            </a:extLst>
          </p:cNvPr>
          <p:cNvSpPr/>
          <p:nvPr/>
        </p:nvSpPr>
        <p:spPr>
          <a:xfrm>
            <a:off x="444038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0E32BE-8E26-4C77-9C77-F70BEE3CB907}"/>
              </a:ext>
            </a:extLst>
          </p:cNvPr>
          <p:cNvSpPr/>
          <p:nvPr/>
        </p:nvSpPr>
        <p:spPr>
          <a:xfrm>
            <a:off x="354676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46A43-B270-4D2A-A83C-35C43B6DA556}"/>
              </a:ext>
            </a:extLst>
          </p:cNvPr>
          <p:cNvSpPr/>
          <p:nvPr/>
        </p:nvSpPr>
        <p:spPr>
          <a:xfrm>
            <a:off x="265314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3815F-8DF5-4178-A50F-51B674CF18EA}"/>
              </a:ext>
            </a:extLst>
          </p:cNvPr>
          <p:cNvSpPr/>
          <p:nvPr/>
        </p:nvSpPr>
        <p:spPr>
          <a:xfrm>
            <a:off x="175952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AB108D-318D-4534-BB95-FB0C3AEC46D8}"/>
              </a:ext>
            </a:extLst>
          </p:cNvPr>
          <p:cNvSpPr/>
          <p:nvPr/>
        </p:nvSpPr>
        <p:spPr>
          <a:xfrm>
            <a:off x="907474" y="2500744"/>
            <a:ext cx="1856509" cy="1856509"/>
          </a:xfrm>
          <a:prstGeom prst="ellipse">
            <a:avLst/>
          </a:prstGeom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14DE9-A838-4411-9616-26D22CBBF49D}"/>
              </a:ext>
            </a:extLst>
          </p:cNvPr>
          <p:cNvSpPr txBox="1"/>
          <p:nvPr/>
        </p:nvSpPr>
        <p:spPr>
          <a:xfrm>
            <a:off x="686958" y="4682836"/>
            <a:ext cx="21451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unshift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C6BA0-23DB-40DA-84A7-51B00D9372CB}"/>
              </a:ext>
            </a:extLst>
          </p:cNvPr>
          <p:cNvSpPr txBox="1"/>
          <p:nvPr/>
        </p:nvSpPr>
        <p:spPr>
          <a:xfrm>
            <a:off x="10138675" y="4682835"/>
            <a:ext cx="11833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  <a:latin typeface="Roboto Slab" pitchFamily="2" charset="0"/>
                <a:ea typeface="Roboto Slab" pitchFamily="2" charset="0"/>
              </a:rPr>
              <a:t>pop</a:t>
            </a:r>
          </a:p>
        </p:txBody>
      </p:sp>
    </p:spTree>
    <p:extLst>
      <p:ext uri="{BB962C8B-B14F-4D97-AF65-F5344CB8AC3E}">
        <p14:creationId xmlns:p14="http://schemas.microsoft.com/office/powerpoint/2010/main" val="355884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532771-DE67-4C6B-87A8-E083195CAA79}"/>
              </a:ext>
            </a:extLst>
          </p:cNvPr>
          <p:cNvSpPr/>
          <p:nvPr/>
        </p:nvSpPr>
        <p:spPr>
          <a:xfrm>
            <a:off x="9802090" y="2500745"/>
            <a:ext cx="1856509" cy="1856509"/>
          </a:xfrm>
          <a:prstGeom prst="ellipse">
            <a:avLst/>
          </a:prstGeom>
          <a:solidFill>
            <a:schemeClr val="tx1"/>
          </a:solidFill>
          <a:ln w="76200">
            <a:solidFill>
              <a:srgbClr val="FFFF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F94EA-59CE-4EF2-983F-71E7F3960FD1}"/>
              </a:ext>
            </a:extLst>
          </p:cNvPr>
          <p:cNvSpPr/>
          <p:nvPr/>
        </p:nvSpPr>
        <p:spPr>
          <a:xfrm>
            <a:off x="890847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77B9-B009-4E90-8471-C3EADA2AC3CF}"/>
              </a:ext>
            </a:extLst>
          </p:cNvPr>
          <p:cNvSpPr/>
          <p:nvPr/>
        </p:nvSpPr>
        <p:spPr>
          <a:xfrm>
            <a:off x="801485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8EB735-ED79-4971-BADA-E91E5197744B}"/>
              </a:ext>
            </a:extLst>
          </p:cNvPr>
          <p:cNvSpPr/>
          <p:nvPr/>
        </p:nvSpPr>
        <p:spPr>
          <a:xfrm>
            <a:off x="712123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0331C9-BAB7-4C41-9645-D165ACAF9A0F}"/>
              </a:ext>
            </a:extLst>
          </p:cNvPr>
          <p:cNvSpPr/>
          <p:nvPr/>
        </p:nvSpPr>
        <p:spPr>
          <a:xfrm>
            <a:off x="622761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B88D04-5F27-477F-998E-7B3CA19AFDEB}"/>
              </a:ext>
            </a:extLst>
          </p:cNvPr>
          <p:cNvSpPr/>
          <p:nvPr/>
        </p:nvSpPr>
        <p:spPr>
          <a:xfrm>
            <a:off x="5334000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795E36-887C-4F4B-B401-D33E941F9645}"/>
              </a:ext>
            </a:extLst>
          </p:cNvPr>
          <p:cNvSpPr/>
          <p:nvPr/>
        </p:nvSpPr>
        <p:spPr>
          <a:xfrm>
            <a:off x="4440382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0E32BE-8E26-4C77-9C77-F70BEE3CB907}"/>
              </a:ext>
            </a:extLst>
          </p:cNvPr>
          <p:cNvSpPr/>
          <p:nvPr/>
        </p:nvSpPr>
        <p:spPr>
          <a:xfrm>
            <a:off x="3546764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46A43-B270-4D2A-A83C-35C43B6DA556}"/>
              </a:ext>
            </a:extLst>
          </p:cNvPr>
          <p:cNvSpPr/>
          <p:nvPr/>
        </p:nvSpPr>
        <p:spPr>
          <a:xfrm>
            <a:off x="2653146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3815F-8DF5-4178-A50F-51B674CF18EA}"/>
              </a:ext>
            </a:extLst>
          </p:cNvPr>
          <p:cNvSpPr/>
          <p:nvPr/>
        </p:nvSpPr>
        <p:spPr>
          <a:xfrm>
            <a:off x="1759528" y="2500745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AB108D-318D-4534-BB95-FB0C3AEC46D8}"/>
              </a:ext>
            </a:extLst>
          </p:cNvPr>
          <p:cNvSpPr/>
          <p:nvPr/>
        </p:nvSpPr>
        <p:spPr>
          <a:xfrm>
            <a:off x="907474" y="2500744"/>
            <a:ext cx="1856509" cy="1856509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14DE9-A838-4411-9616-26D22CBBF49D}"/>
              </a:ext>
            </a:extLst>
          </p:cNvPr>
          <p:cNvSpPr txBox="1"/>
          <p:nvPr/>
        </p:nvSpPr>
        <p:spPr>
          <a:xfrm>
            <a:off x="869700" y="4682836"/>
            <a:ext cx="1779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solidFill>
                  <a:srgbClr val="92D050"/>
                </a:solidFill>
                <a:latin typeface="Roboto Slab" pitchFamily="2" charset="0"/>
                <a:ea typeface="Roboto Slab" pitchFamily="2" charset="0"/>
              </a:rPr>
              <a:t>(yum)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C6BA0-23DB-40DA-84A7-51B00D9372CB}"/>
              </a:ext>
            </a:extLst>
          </p:cNvPr>
          <p:cNvSpPr txBox="1"/>
          <p:nvPr/>
        </p:nvSpPr>
        <p:spPr>
          <a:xfrm>
            <a:off x="9966353" y="4682835"/>
            <a:ext cx="1527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solidFill>
                  <a:srgbClr val="FFFF00"/>
                </a:solidFill>
                <a:latin typeface="Roboto Slab" pitchFamily="2" charset="0"/>
                <a:ea typeface="Roboto Slab" pitchFamily="2" charset="0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99876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BADC-DD8D-457B-BD6E-7A5AFEF0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5A7F-750C-436B-9132-FFD0F1486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recommend turning off auto-update</a:t>
            </a:r>
          </a:p>
        </p:txBody>
      </p:sp>
    </p:spTree>
    <p:extLst>
      <p:ext uri="{BB962C8B-B14F-4D97-AF65-F5344CB8AC3E}">
        <p14:creationId xmlns:p14="http://schemas.microsoft.com/office/powerpoint/2010/main" val="357531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A8994-D2DA-4952-B41C-0C797DD0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06" y="0"/>
            <a:ext cx="8470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0501-CCFE-4F89-832D-33EC95DD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While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12D92-2ADB-4A2B-96BF-54DD009D62C4}"/>
              </a:ext>
            </a:extLst>
          </p:cNvPr>
          <p:cNvSpPr/>
          <p:nvPr/>
        </p:nvSpPr>
        <p:spPr>
          <a:xfrm>
            <a:off x="838200" y="1690688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A124832-640D-4DE2-A77E-5218CC4EF12C}"/>
              </a:ext>
            </a:extLst>
          </p:cNvPr>
          <p:cNvSpPr/>
          <p:nvPr/>
        </p:nvSpPr>
        <p:spPr>
          <a:xfrm>
            <a:off x="838200" y="2759943"/>
            <a:ext cx="2618509" cy="83127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if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3DFD1-7908-40CE-9128-654B8178A51C}"/>
              </a:ext>
            </a:extLst>
          </p:cNvPr>
          <p:cNvSpPr/>
          <p:nvPr/>
        </p:nvSpPr>
        <p:spPr>
          <a:xfrm>
            <a:off x="3456709" y="3662942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61875-728A-4054-8B26-22FEB603548C}"/>
              </a:ext>
            </a:extLst>
          </p:cNvPr>
          <p:cNvSpPr/>
          <p:nvPr/>
        </p:nvSpPr>
        <p:spPr>
          <a:xfrm>
            <a:off x="838199" y="6244797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E6FCEA-DF7E-4BBC-B5B9-E4EE4EDA3ECF}"/>
              </a:ext>
            </a:extLst>
          </p:cNvPr>
          <p:cNvSpPr/>
          <p:nvPr/>
        </p:nvSpPr>
        <p:spPr>
          <a:xfrm>
            <a:off x="3456709" y="4815315"/>
            <a:ext cx="2618509" cy="5541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- line of code 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5DC0D4-3148-4FAF-B1CB-3A79ADB6D2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47455" y="2244870"/>
            <a:ext cx="0" cy="51507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A7B0294-E8D9-47A7-A51E-DB1B563247B3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456709" y="3175579"/>
            <a:ext cx="1309255" cy="487363"/>
          </a:xfrm>
          <a:prstGeom prst="bentConnector2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12D0F6-4E47-4636-AD52-ADA7E1AB0A7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765964" y="4217124"/>
            <a:ext cx="0" cy="59819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B7934E-7F15-470E-A4E3-47FEE1A67DB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147454" y="3591215"/>
            <a:ext cx="1" cy="265358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9DFA44C-426F-4080-A008-423CB09C3BC1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3019059" y="4497892"/>
            <a:ext cx="875300" cy="2618510"/>
          </a:xfrm>
          <a:prstGeom prst="bentConnector3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6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</TotalTime>
  <Words>445</Words>
  <Application>Microsoft Office PowerPoint</Application>
  <PresentationFormat>Widescreen</PresentationFormat>
  <Paragraphs>108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Roboto Slab</vt:lpstr>
      <vt:lpstr>Source Sans Pro</vt:lpstr>
      <vt:lpstr>Source Sans Pro Black</vt:lpstr>
      <vt:lpstr>Office Theme</vt:lpstr>
      <vt:lpstr>PowerPoint Presentation</vt:lpstr>
      <vt:lpstr>Previously in IMM120</vt:lpstr>
      <vt:lpstr>PowerPoint Presentation</vt:lpstr>
      <vt:lpstr>PowerPoint Presentation</vt:lpstr>
      <vt:lpstr>PowerPoint Presentation</vt:lpstr>
      <vt:lpstr>PowerPoint Presentation</vt:lpstr>
      <vt:lpstr>Loops</vt:lpstr>
      <vt:lpstr>PowerPoint Presentation</vt:lpstr>
      <vt:lpstr>The While Loop</vt:lpstr>
      <vt:lpstr>The While Loop</vt:lpstr>
      <vt:lpstr>Using Loops: Patterns</vt:lpstr>
      <vt:lpstr>Using Loops: Counting</vt:lpstr>
      <vt:lpstr>PowerPoint Presentation</vt:lpstr>
      <vt:lpstr>Using Loops: Arrays</vt:lpstr>
      <vt:lpstr>Using Loops: Arrays</vt:lpstr>
      <vt:lpstr>“For” Loops</vt:lpstr>
      <vt:lpstr>Sol Wall Drawings</vt:lpstr>
      <vt:lpstr>Filling Shapes with Patterns</vt:lpstr>
      <vt:lpstr>Filling Shapes with Patterns</vt:lpstr>
      <vt:lpstr>Homework</vt:lpstr>
      <vt:lpstr>Minute Survey: Future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dc:creator>Christopher Hallberg</dc:creator>
  <cp:lastModifiedBy>Christopher Hallberg</cp:lastModifiedBy>
  <cp:revision>28</cp:revision>
  <dcterms:created xsi:type="dcterms:W3CDTF">2018-03-24T16:11:40Z</dcterms:created>
  <dcterms:modified xsi:type="dcterms:W3CDTF">2018-03-26T21:57:18Z</dcterms:modified>
</cp:coreProperties>
</file>